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258" r:id="rId4"/>
    <p:sldId id="303" r:id="rId5"/>
    <p:sldId id="304" r:id="rId6"/>
    <p:sldId id="302" r:id="rId7"/>
    <p:sldId id="259" r:id="rId8"/>
    <p:sldId id="260" r:id="rId9"/>
    <p:sldId id="319" r:id="rId10"/>
    <p:sldId id="309" r:id="rId11"/>
    <p:sldId id="264" r:id="rId12"/>
    <p:sldId id="315" r:id="rId13"/>
    <p:sldId id="318" r:id="rId14"/>
    <p:sldId id="317" r:id="rId15"/>
    <p:sldId id="316" r:id="rId16"/>
    <p:sldId id="270" r:id="rId17"/>
    <p:sldId id="298" r:id="rId18"/>
    <p:sldId id="299" r:id="rId19"/>
    <p:sldId id="300" r:id="rId20"/>
    <p:sldId id="329" r:id="rId21"/>
    <p:sldId id="330" r:id="rId22"/>
    <p:sldId id="305" r:id="rId23"/>
    <p:sldId id="311" r:id="rId24"/>
    <p:sldId id="314" r:id="rId25"/>
    <p:sldId id="272" r:id="rId26"/>
    <p:sldId id="331" r:id="rId27"/>
    <p:sldId id="306" r:id="rId28"/>
    <p:sldId id="313" r:id="rId29"/>
    <p:sldId id="273" r:id="rId30"/>
    <p:sldId id="332" r:id="rId31"/>
    <p:sldId id="274" r:id="rId32"/>
    <p:sldId id="312" r:id="rId33"/>
    <p:sldId id="333" r:id="rId34"/>
    <p:sldId id="275" r:id="rId35"/>
    <p:sldId id="334" r:id="rId36"/>
    <p:sldId id="337" r:id="rId37"/>
    <p:sldId id="336" r:id="rId38"/>
    <p:sldId id="335" r:id="rId39"/>
    <p:sldId id="281" r:id="rId40"/>
    <p:sldId id="277" r:id="rId41"/>
    <p:sldId id="284" r:id="rId42"/>
    <p:sldId id="285" r:id="rId43"/>
    <p:sldId id="326" r:id="rId44"/>
    <p:sldId id="325" r:id="rId45"/>
    <p:sldId id="324" r:id="rId46"/>
    <p:sldId id="323" r:id="rId47"/>
    <p:sldId id="327" r:id="rId48"/>
    <p:sldId id="328" r:id="rId49"/>
    <p:sldId id="292" r:id="rId50"/>
    <p:sldId id="294"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80B0"/>
    <a:srgbClr val="106990"/>
    <a:srgbClr val="212121"/>
    <a:srgbClr val="D3D3D3"/>
    <a:srgbClr val="ADCDEB"/>
    <a:srgbClr val="4DD1E2"/>
    <a:srgbClr val="2E3540"/>
    <a:srgbClr val="313E4F"/>
    <a:srgbClr val="2E3640"/>
    <a:srgbClr val="EF48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0" autoAdjust="0"/>
    <p:restoredTop sz="87926" autoAdjust="0"/>
  </p:normalViewPr>
  <p:slideViewPr>
    <p:cSldViewPr snapToGrid="0" snapToObjects="1">
      <p:cViewPr varScale="1">
        <p:scale>
          <a:sx n="82" d="100"/>
          <a:sy n="82" d="100"/>
        </p:scale>
        <p:origin x="70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343878541387687"/>
          <c:y val="0.42500388385912063"/>
          <c:w val="0.37589109674989063"/>
          <c:h val="0.50303568263656362"/>
        </c:manualLayout>
      </c:layout>
      <c:radarChart>
        <c:radarStyle val="filled"/>
        <c:varyColors val="0"/>
        <c:ser>
          <c:idx val="0"/>
          <c:order val="0"/>
          <c:tx>
            <c:strRef>
              <c:f>工作表1!$B$1</c:f>
              <c:strCache>
                <c:ptCount val="1"/>
                <c:pt idx="0">
                  <c:v>第一屏</c:v>
                </c:pt>
              </c:strCache>
            </c:strRef>
          </c:tx>
          <c:spPr>
            <a:solidFill>
              <a:schemeClr val="accent1">
                <a:alpha val="50196"/>
              </a:schemeClr>
            </a:solidFill>
            <a:ln w="25400">
              <a:solidFill>
                <a:schemeClr val="accent1"/>
              </a:solidFill>
              <a:prstDash val="sysDot"/>
            </a:ln>
            <a:effectLst/>
          </c:spPr>
          <c:cat>
            <c:strRef>
              <c:f>工作表1!$A$2:$A$9</c:f>
              <c:strCache>
                <c:ptCount val="8"/>
                <c:pt idx="0">
                  <c:v>聚合深度行情</c:v>
                </c:pt>
                <c:pt idx="1">
                  <c:v>交易数据整合</c:v>
                </c:pt>
                <c:pt idx="2">
                  <c:v>高效交易执行</c:v>
                </c:pt>
                <c:pt idx="3">
                  <c:v>优质做市支持</c:v>
                </c:pt>
                <c:pt idx="4">
                  <c:v>限额参数设置</c:v>
                </c:pt>
                <c:pt idx="5">
                  <c:v>平台互联互通</c:v>
                </c:pt>
                <c:pt idx="6">
                  <c:v>移动异地办公</c:v>
                </c:pt>
                <c:pt idx="7">
                  <c:v>聊天交易发现</c:v>
                </c:pt>
              </c:strCache>
            </c:strRef>
          </c:cat>
          <c:val>
            <c:numRef>
              <c:f>工作表1!$B$2:$B$9</c:f>
              <c:numCache>
                <c:formatCode>General</c:formatCode>
                <c:ptCount val="8"/>
                <c:pt idx="0">
                  <c:v>2</c:v>
                </c:pt>
                <c:pt idx="1">
                  <c:v>2</c:v>
                </c:pt>
                <c:pt idx="2">
                  <c:v>2</c:v>
                </c:pt>
                <c:pt idx="3">
                  <c:v>1</c:v>
                </c:pt>
                <c:pt idx="4">
                  <c:v>2</c:v>
                </c:pt>
                <c:pt idx="5">
                  <c:v>1</c:v>
                </c:pt>
                <c:pt idx="6">
                  <c:v>0</c:v>
                </c:pt>
                <c:pt idx="7">
                  <c:v>2</c:v>
                </c:pt>
              </c:numCache>
            </c:numRef>
          </c:val>
        </c:ser>
        <c:ser>
          <c:idx val="1"/>
          <c:order val="1"/>
          <c:tx>
            <c:strRef>
              <c:f>工作表1!$C$1</c:f>
              <c:strCache>
                <c:ptCount val="1"/>
                <c:pt idx="0">
                  <c:v>第二屏</c:v>
                </c:pt>
              </c:strCache>
            </c:strRef>
          </c:tx>
          <c:spPr>
            <a:solidFill>
              <a:schemeClr val="accent2">
                <a:alpha val="50196"/>
              </a:schemeClr>
            </a:solidFill>
            <a:ln w="25400">
              <a:solidFill>
                <a:schemeClr val="accent2"/>
              </a:solidFill>
              <a:prstDash val="sysDot"/>
            </a:ln>
            <a:effectLst/>
          </c:spPr>
          <c:cat>
            <c:strRef>
              <c:f>工作表1!$A$2:$A$9</c:f>
              <c:strCache>
                <c:ptCount val="8"/>
                <c:pt idx="0">
                  <c:v>聚合深度行情</c:v>
                </c:pt>
                <c:pt idx="1">
                  <c:v>交易数据整合</c:v>
                </c:pt>
                <c:pt idx="2">
                  <c:v>高效交易执行</c:v>
                </c:pt>
                <c:pt idx="3">
                  <c:v>优质做市支持</c:v>
                </c:pt>
                <c:pt idx="4">
                  <c:v>限额参数设置</c:v>
                </c:pt>
                <c:pt idx="5">
                  <c:v>平台互联互通</c:v>
                </c:pt>
                <c:pt idx="6">
                  <c:v>移动异地办公</c:v>
                </c:pt>
                <c:pt idx="7">
                  <c:v>聊天交易发现</c:v>
                </c:pt>
              </c:strCache>
            </c:strRef>
          </c:cat>
          <c:val>
            <c:numRef>
              <c:f>工作表1!$C$2:$C$9</c:f>
              <c:numCache>
                <c:formatCode>General</c:formatCode>
                <c:ptCount val="8"/>
                <c:pt idx="0">
                  <c:v>2</c:v>
                </c:pt>
                <c:pt idx="1">
                  <c:v>2</c:v>
                </c:pt>
                <c:pt idx="2">
                  <c:v>0</c:v>
                </c:pt>
                <c:pt idx="3">
                  <c:v>0</c:v>
                </c:pt>
                <c:pt idx="4">
                  <c:v>0</c:v>
                </c:pt>
                <c:pt idx="5">
                  <c:v>1</c:v>
                </c:pt>
                <c:pt idx="6">
                  <c:v>2</c:v>
                </c:pt>
                <c:pt idx="7">
                  <c:v>2</c:v>
                </c:pt>
              </c:numCache>
            </c:numRef>
          </c:val>
        </c:ser>
        <c:ser>
          <c:idx val="2"/>
          <c:order val="2"/>
          <c:tx>
            <c:strRef>
              <c:f>工作表1!$D$1</c:f>
              <c:strCache>
                <c:ptCount val="1"/>
                <c:pt idx="0">
                  <c:v>接口</c:v>
                </c:pt>
              </c:strCache>
            </c:strRef>
          </c:tx>
          <c:spPr>
            <a:solidFill>
              <a:schemeClr val="accent3">
                <a:alpha val="50196"/>
              </a:schemeClr>
            </a:solidFill>
            <a:ln w="25400">
              <a:solidFill>
                <a:schemeClr val="accent3"/>
              </a:solidFill>
              <a:prstDash val="sysDot"/>
            </a:ln>
            <a:effectLst/>
          </c:spPr>
          <c:cat>
            <c:strRef>
              <c:f>工作表1!$A$2:$A$9</c:f>
              <c:strCache>
                <c:ptCount val="8"/>
                <c:pt idx="0">
                  <c:v>聚合深度行情</c:v>
                </c:pt>
                <c:pt idx="1">
                  <c:v>交易数据整合</c:v>
                </c:pt>
                <c:pt idx="2">
                  <c:v>高效交易执行</c:v>
                </c:pt>
                <c:pt idx="3">
                  <c:v>优质做市支持</c:v>
                </c:pt>
                <c:pt idx="4">
                  <c:v>限额参数设置</c:v>
                </c:pt>
                <c:pt idx="5">
                  <c:v>平台互联互通</c:v>
                </c:pt>
                <c:pt idx="6">
                  <c:v>移动异地办公</c:v>
                </c:pt>
                <c:pt idx="7">
                  <c:v>聊天交易发现</c:v>
                </c:pt>
              </c:strCache>
            </c:strRef>
          </c:cat>
          <c:val>
            <c:numRef>
              <c:f>工作表1!$D$2:$D$9</c:f>
              <c:numCache>
                <c:formatCode>General</c:formatCode>
                <c:ptCount val="8"/>
                <c:pt idx="0">
                  <c:v>0</c:v>
                </c:pt>
                <c:pt idx="1">
                  <c:v>1</c:v>
                </c:pt>
                <c:pt idx="2">
                  <c:v>1</c:v>
                </c:pt>
                <c:pt idx="3">
                  <c:v>2</c:v>
                </c:pt>
                <c:pt idx="4">
                  <c:v>1</c:v>
                </c:pt>
                <c:pt idx="5">
                  <c:v>2</c:v>
                </c:pt>
                <c:pt idx="6">
                  <c:v>0</c:v>
                </c:pt>
                <c:pt idx="7">
                  <c:v>0</c:v>
                </c:pt>
              </c:numCache>
            </c:numRef>
          </c:val>
        </c:ser>
        <c:dLbls>
          <c:showLegendKey val="0"/>
          <c:showVal val="0"/>
          <c:showCatName val="0"/>
          <c:showSerName val="0"/>
          <c:showPercent val="0"/>
          <c:showBubbleSize val="0"/>
        </c:dLbls>
        <c:axId val="-2048587936"/>
        <c:axId val="-2048579184"/>
      </c:radarChart>
      <c:catAx>
        <c:axId val="-2048587936"/>
        <c:scaling>
          <c:orientation val="minMax"/>
        </c:scaling>
        <c:delete val="1"/>
        <c:axPos val="b"/>
        <c:numFmt formatCode="General" sourceLinked="1"/>
        <c:majorTickMark val="none"/>
        <c:minorTickMark val="none"/>
        <c:tickLblPos val="none"/>
        <c:crossAx val="-2048579184"/>
        <c:crosses val="autoZero"/>
        <c:auto val="1"/>
        <c:lblAlgn val="ctr"/>
        <c:lblOffset val="100"/>
        <c:noMultiLvlLbl val="0"/>
      </c:catAx>
      <c:valAx>
        <c:axId val="-2048579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8587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B871C-C08A-5443-BB2F-C899A5EE09D8}" type="datetimeFigureOut">
              <a:rPr kumimoji="1" lang="zh-CN" altLang="en-US" smtClean="0"/>
              <a:pPr/>
              <a:t>2017/5/17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6B23FC-39B0-B143-A1E0-8599A66FDF28}" type="slidenum">
              <a:rPr kumimoji="1" lang="zh-CN" altLang="en-US" smtClean="0"/>
              <a:pPr/>
              <a:t>‹#›</a:t>
            </a:fld>
            <a:endParaRPr kumimoji="1" lang="zh-CN" altLang="en-US"/>
          </a:p>
        </p:txBody>
      </p:sp>
    </p:spTree>
    <p:extLst>
      <p:ext uri="{BB962C8B-B14F-4D97-AF65-F5344CB8AC3E}">
        <p14:creationId xmlns:p14="http://schemas.microsoft.com/office/powerpoint/2010/main" val="1510624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A6B23FC-39B0-B143-A1E0-8599A66FDF28}" type="slidenum">
              <a:rPr kumimoji="1" lang="zh-CN" altLang="en-US" smtClean="0"/>
              <a:pPr/>
              <a:t>9</a:t>
            </a:fld>
            <a:endParaRPr kumimoji="1" lang="zh-CN" altLang="en-US"/>
          </a:p>
        </p:txBody>
      </p:sp>
    </p:spTree>
    <p:extLst>
      <p:ext uri="{BB962C8B-B14F-4D97-AF65-F5344CB8AC3E}">
        <p14:creationId xmlns:p14="http://schemas.microsoft.com/office/powerpoint/2010/main" val="355581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A6B23FC-39B0-B143-A1E0-8599A66FDF28}" type="slidenum">
              <a:rPr kumimoji="1" lang="zh-CN" altLang="en-US" smtClean="0"/>
              <a:pPr/>
              <a:t>43</a:t>
            </a:fld>
            <a:endParaRPr kumimoji="1" lang="zh-CN" altLang="en-US"/>
          </a:p>
        </p:txBody>
      </p:sp>
    </p:spTree>
    <p:extLst>
      <p:ext uri="{BB962C8B-B14F-4D97-AF65-F5344CB8AC3E}">
        <p14:creationId xmlns:p14="http://schemas.microsoft.com/office/powerpoint/2010/main" val="82484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A6B23FC-39B0-B143-A1E0-8599A66FDF28}" type="slidenum">
              <a:rPr kumimoji="1" lang="zh-CN" altLang="en-US" smtClean="0"/>
              <a:pPr/>
              <a:t>44</a:t>
            </a:fld>
            <a:endParaRPr kumimoji="1" lang="zh-CN" altLang="en-US"/>
          </a:p>
        </p:txBody>
      </p:sp>
    </p:spTree>
    <p:extLst>
      <p:ext uri="{BB962C8B-B14F-4D97-AF65-F5344CB8AC3E}">
        <p14:creationId xmlns:p14="http://schemas.microsoft.com/office/powerpoint/2010/main" val="75355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A6B23FC-39B0-B143-A1E0-8599A66FDF28}" type="slidenum">
              <a:rPr kumimoji="1" lang="zh-CN" altLang="en-US" smtClean="0"/>
              <a:pPr/>
              <a:t>45</a:t>
            </a:fld>
            <a:endParaRPr kumimoji="1" lang="zh-CN" altLang="en-US"/>
          </a:p>
        </p:txBody>
      </p:sp>
    </p:spTree>
    <p:extLst>
      <p:ext uri="{BB962C8B-B14F-4D97-AF65-F5344CB8AC3E}">
        <p14:creationId xmlns:p14="http://schemas.microsoft.com/office/powerpoint/2010/main" val="1192236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A6B23FC-39B0-B143-A1E0-8599A66FDF28}" type="slidenum">
              <a:rPr kumimoji="1" lang="zh-CN" altLang="en-US" smtClean="0"/>
              <a:pPr/>
              <a:t>46</a:t>
            </a:fld>
            <a:endParaRPr kumimoji="1" lang="zh-CN" altLang="en-US"/>
          </a:p>
        </p:txBody>
      </p:sp>
    </p:spTree>
    <p:extLst>
      <p:ext uri="{BB962C8B-B14F-4D97-AF65-F5344CB8AC3E}">
        <p14:creationId xmlns:p14="http://schemas.microsoft.com/office/powerpoint/2010/main" val="65515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A6B23FC-39B0-B143-A1E0-8599A66FDF28}" type="slidenum">
              <a:rPr kumimoji="1" lang="zh-CN" altLang="en-US" smtClean="0"/>
              <a:pPr/>
              <a:t>47</a:t>
            </a:fld>
            <a:endParaRPr kumimoji="1" lang="zh-CN" altLang="en-US"/>
          </a:p>
        </p:txBody>
      </p:sp>
    </p:spTree>
    <p:extLst>
      <p:ext uri="{BB962C8B-B14F-4D97-AF65-F5344CB8AC3E}">
        <p14:creationId xmlns:p14="http://schemas.microsoft.com/office/powerpoint/2010/main" val="2090293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A6B23FC-39B0-B143-A1E0-8599A66FDF28}" type="slidenum">
              <a:rPr kumimoji="1" lang="zh-CN" altLang="en-US" smtClean="0"/>
              <a:pPr/>
              <a:t>48</a:t>
            </a:fld>
            <a:endParaRPr kumimoji="1" lang="zh-CN" altLang="en-US"/>
          </a:p>
        </p:txBody>
      </p:sp>
    </p:spTree>
    <p:extLst>
      <p:ext uri="{BB962C8B-B14F-4D97-AF65-F5344CB8AC3E}">
        <p14:creationId xmlns:p14="http://schemas.microsoft.com/office/powerpoint/2010/main" val="26430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A6B23FC-39B0-B143-A1E0-8599A66FDF28}" type="slidenum">
              <a:rPr kumimoji="1" lang="zh-CN" altLang="en-US" smtClean="0"/>
              <a:pPr/>
              <a:t>20</a:t>
            </a:fld>
            <a:endParaRPr kumimoji="1" lang="zh-CN" altLang="en-US"/>
          </a:p>
        </p:txBody>
      </p:sp>
    </p:spTree>
    <p:extLst>
      <p:ext uri="{BB962C8B-B14F-4D97-AF65-F5344CB8AC3E}">
        <p14:creationId xmlns:p14="http://schemas.microsoft.com/office/powerpoint/2010/main" val="1583522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313E4F"/>
                </a:solidFill>
                <a:latin typeface="Times New Roman" pitchFamily="18" charset="0"/>
                <a:ea typeface="微软雅黑" pitchFamily="34" charset="-122"/>
                <a:cs typeface="Times New Roman" pitchFamily="18" charset="0"/>
              </a:rPr>
              <a:t>目前已支持最优价向下</a:t>
            </a:r>
            <a:r>
              <a:rPr lang="en-US" altLang="zh-CN" sz="1200" dirty="0" smtClean="0">
                <a:solidFill>
                  <a:srgbClr val="313E4F"/>
                </a:solidFill>
                <a:latin typeface="Times New Roman" pitchFamily="18" charset="0"/>
                <a:ea typeface="微软雅黑" pitchFamily="34" charset="-122"/>
                <a:cs typeface="Times New Roman" pitchFamily="18" charset="0"/>
              </a:rPr>
              <a:t>5</a:t>
            </a:r>
            <a:r>
              <a:rPr lang="zh-CN" altLang="en-US" sz="1200" dirty="0" smtClean="0">
                <a:solidFill>
                  <a:srgbClr val="313E4F"/>
                </a:solidFill>
                <a:latin typeface="Times New Roman" pitchFamily="18" charset="0"/>
                <a:ea typeface="微软雅黑" pitchFamily="34" charset="-122"/>
                <a:cs typeface="Times New Roman" pitchFamily="18" charset="0"/>
              </a:rPr>
              <a:t>档交易</a:t>
            </a:r>
          </a:p>
          <a:p>
            <a:endParaRPr lang="zh-CN" altLang="en-US" dirty="0"/>
          </a:p>
        </p:txBody>
      </p:sp>
      <p:sp>
        <p:nvSpPr>
          <p:cNvPr id="4" name="灯片编号占位符 3"/>
          <p:cNvSpPr>
            <a:spLocks noGrp="1"/>
          </p:cNvSpPr>
          <p:nvPr>
            <p:ph type="sldNum" sz="quarter" idx="10"/>
          </p:nvPr>
        </p:nvSpPr>
        <p:spPr/>
        <p:txBody>
          <a:bodyPr/>
          <a:lstStyle/>
          <a:p>
            <a:fld id="{FA6B23FC-39B0-B143-A1E0-8599A66FDF28}" type="slidenum">
              <a:rPr kumimoji="1" lang="zh-CN" altLang="en-US" smtClean="0"/>
              <a:pPr/>
              <a:t>22</a:t>
            </a:fld>
            <a:endParaRPr kumimoji="1" lang="zh-CN" altLang="en-US"/>
          </a:p>
        </p:txBody>
      </p:sp>
    </p:spTree>
    <p:extLst>
      <p:ext uri="{BB962C8B-B14F-4D97-AF65-F5344CB8AC3E}">
        <p14:creationId xmlns:p14="http://schemas.microsoft.com/office/powerpoint/2010/main" val="416790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目前已经通过基准系统完成活跃券的筛选，但只是作用于行情。</a:t>
            </a:r>
            <a:endParaRPr lang="zh-CN" altLang="en-US" dirty="0"/>
          </a:p>
        </p:txBody>
      </p:sp>
      <p:sp>
        <p:nvSpPr>
          <p:cNvPr id="4" name="灯片编号占位符 3"/>
          <p:cNvSpPr>
            <a:spLocks noGrp="1"/>
          </p:cNvSpPr>
          <p:nvPr>
            <p:ph type="sldNum" sz="quarter" idx="10"/>
          </p:nvPr>
        </p:nvSpPr>
        <p:spPr/>
        <p:txBody>
          <a:bodyPr/>
          <a:lstStyle/>
          <a:p>
            <a:fld id="{FA6B23FC-39B0-B143-A1E0-8599A66FDF28}" type="slidenum">
              <a:rPr kumimoji="1" lang="zh-CN" altLang="en-US" smtClean="0"/>
              <a:pPr/>
              <a:t>23</a:t>
            </a:fld>
            <a:endParaRPr kumimoji="1" lang="zh-CN" altLang="en-US"/>
          </a:p>
        </p:txBody>
      </p:sp>
    </p:spTree>
    <p:extLst>
      <p:ext uri="{BB962C8B-B14F-4D97-AF65-F5344CB8AC3E}">
        <p14:creationId xmlns:p14="http://schemas.microsoft.com/office/powerpoint/2010/main" val="901018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发起请求报价的控制逻辑有</a:t>
            </a:r>
            <a:r>
              <a:rPr lang="en-US" altLang="zh-CN" dirty="0" smtClean="0"/>
              <a:t>50</a:t>
            </a:r>
            <a:r>
              <a:rPr lang="zh-CN" altLang="en-US" dirty="0" smtClean="0"/>
              <a:t>多条</a:t>
            </a:r>
            <a:endParaRPr lang="en-US" altLang="zh-CN" dirty="0" smtClean="0"/>
          </a:p>
          <a:p>
            <a:r>
              <a:rPr lang="zh-CN" altLang="zh-CN" sz="1200" kern="1200" dirty="0" smtClean="0">
                <a:solidFill>
                  <a:schemeClr val="tx1"/>
                </a:solidFill>
                <a:latin typeface="+mn-lt"/>
                <a:ea typeface="+mn-ea"/>
                <a:cs typeface="+mn-cs"/>
              </a:rPr>
              <a:t>本币接口，业务规则复杂，校验逻辑离散，对业务连续性和准确性存在风险，希望业务上梳理业务规则，系统上后台统一校验。</a:t>
            </a:r>
          </a:p>
          <a:p>
            <a:r>
              <a:rPr lang="en-US" altLang="zh-CN" sz="1200" kern="1200" dirty="0" smtClean="0">
                <a:solidFill>
                  <a:schemeClr val="tx1"/>
                </a:solidFill>
                <a:latin typeface="+mn-lt"/>
                <a:ea typeface="+mn-ea"/>
                <a:cs typeface="+mn-cs"/>
              </a:rPr>
              <a:t> </a:t>
            </a:r>
            <a:endParaRPr lang="zh-CN"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例如现券请求报价，</a:t>
            </a:r>
            <a:r>
              <a:rPr lang="en-US" altLang="zh-CN" sz="1200" kern="1200" dirty="0" err="1" smtClean="0">
                <a:solidFill>
                  <a:schemeClr val="tx1"/>
                </a:solidFill>
                <a:latin typeface="+mn-lt"/>
                <a:ea typeface="+mn-ea"/>
                <a:cs typeface="+mn-cs"/>
              </a:rPr>
              <a:t>PPN</a:t>
            </a:r>
            <a:r>
              <a:rPr lang="zh-CN" altLang="zh-CN" sz="1200" kern="1200" dirty="0" smtClean="0">
                <a:solidFill>
                  <a:schemeClr val="tx1"/>
                </a:solidFill>
                <a:latin typeface="+mn-lt"/>
                <a:ea typeface="+mn-ea"/>
                <a:cs typeface="+mn-cs"/>
              </a:rPr>
              <a:t>券和非</a:t>
            </a:r>
            <a:r>
              <a:rPr lang="en-US" altLang="zh-CN" sz="1200" kern="1200" dirty="0" err="1" smtClean="0">
                <a:solidFill>
                  <a:schemeClr val="tx1"/>
                </a:solidFill>
                <a:latin typeface="+mn-lt"/>
                <a:ea typeface="+mn-ea"/>
                <a:cs typeface="+mn-cs"/>
              </a:rPr>
              <a:t>PPN</a:t>
            </a:r>
            <a:r>
              <a:rPr lang="zh-CN" altLang="zh-CN" sz="1200" kern="1200" dirty="0" smtClean="0">
                <a:solidFill>
                  <a:schemeClr val="tx1"/>
                </a:solidFill>
                <a:latin typeface="+mn-lt"/>
                <a:ea typeface="+mn-ea"/>
                <a:cs typeface="+mn-cs"/>
              </a:rPr>
              <a:t>券至少需要向几家做市商请求，遵循着不同的逻辑，但是否是</a:t>
            </a:r>
            <a:r>
              <a:rPr lang="en-US" altLang="zh-CN" sz="1200" kern="1200" dirty="0" err="1" smtClean="0">
                <a:solidFill>
                  <a:schemeClr val="tx1"/>
                </a:solidFill>
                <a:latin typeface="+mn-lt"/>
                <a:ea typeface="+mn-ea"/>
                <a:cs typeface="+mn-cs"/>
              </a:rPr>
              <a:t>PPN</a:t>
            </a:r>
            <a:r>
              <a:rPr lang="zh-CN" altLang="zh-CN" sz="1200" kern="1200" dirty="0" smtClean="0">
                <a:solidFill>
                  <a:schemeClr val="tx1"/>
                </a:solidFill>
                <a:latin typeface="+mn-lt"/>
                <a:ea typeface="+mn-ea"/>
                <a:cs typeface="+mn-cs"/>
              </a:rPr>
              <a:t>券的判断需要接口前置解析报文之后向本币系统查询验证，然后按不同的逻辑分支判断，效率低下，而且一旦出现异常，会影响该会话中其他消息传输，影响正常运行。</a:t>
            </a:r>
          </a:p>
          <a:p>
            <a:r>
              <a:rPr lang="en-US" altLang="zh-CN" sz="1200" kern="1200" dirty="0" smtClean="0">
                <a:solidFill>
                  <a:schemeClr val="tx1"/>
                </a:solidFill>
                <a:latin typeface="+mn-lt"/>
                <a:ea typeface="+mn-ea"/>
                <a:cs typeface="+mn-cs"/>
              </a:rPr>
              <a:t> </a:t>
            </a:r>
            <a:endParaRPr lang="zh-CN"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例如做市行情接口，业务规则区分机构可以看到本身做市券的</a:t>
            </a:r>
            <a:r>
              <a:rPr lang="en-US" altLang="zh-CN" sz="1200" kern="1200" dirty="0" smtClean="0">
                <a:solidFill>
                  <a:schemeClr val="tx1"/>
                </a:solidFill>
                <a:latin typeface="+mn-lt"/>
                <a:ea typeface="+mn-ea"/>
                <a:cs typeface="+mn-cs"/>
              </a:rPr>
              <a:t>10</a:t>
            </a:r>
            <a:r>
              <a:rPr lang="zh-CN" altLang="zh-CN" sz="1200" kern="1200" dirty="0" smtClean="0">
                <a:solidFill>
                  <a:schemeClr val="tx1"/>
                </a:solidFill>
                <a:latin typeface="+mn-lt"/>
                <a:ea typeface="+mn-ea"/>
                <a:cs typeface="+mn-cs"/>
              </a:rPr>
              <a:t>档行情，对非做市券只能收</a:t>
            </a:r>
            <a:r>
              <a:rPr lang="en-US" altLang="zh-CN" sz="1200" kern="1200" dirty="0" smtClean="0">
                <a:solidFill>
                  <a:schemeClr val="tx1"/>
                </a:solidFill>
                <a:latin typeface="+mn-lt"/>
                <a:ea typeface="+mn-ea"/>
                <a:cs typeface="+mn-cs"/>
              </a:rPr>
              <a:t>5</a:t>
            </a:r>
            <a:r>
              <a:rPr lang="zh-CN" altLang="zh-CN" sz="1200" kern="1200" dirty="0" smtClean="0">
                <a:solidFill>
                  <a:schemeClr val="tx1"/>
                </a:solidFill>
                <a:latin typeface="+mn-lt"/>
                <a:ea typeface="+mn-ea"/>
                <a:cs typeface="+mn-cs"/>
              </a:rPr>
              <a:t>档行情，而且做市券和非做市券最小排序量还是有差异的，导致系统必须对不同机构对同一只券形成不同的报价薄，对行情接收的延时及性能容量影响极大。</a:t>
            </a:r>
          </a:p>
          <a:p>
            <a:endParaRPr lang="zh-CN" altLang="en-US" dirty="0"/>
          </a:p>
        </p:txBody>
      </p:sp>
      <p:sp>
        <p:nvSpPr>
          <p:cNvPr id="4" name="灯片编号占位符 3"/>
          <p:cNvSpPr>
            <a:spLocks noGrp="1"/>
          </p:cNvSpPr>
          <p:nvPr>
            <p:ph type="sldNum" sz="quarter" idx="10"/>
          </p:nvPr>
        </p:nvSpPr>
        <p:spPr/>
        <p:txBody>
          <a:bodyPr/>
          <a:lstStyle/>
          <a:p>
            <a:fld id="{FA6B23FC-39B0-B143-A1E0-8599A66FDF28}" type="slidenum">
              <a:rPr kumimoji="1" lang="zh-CN" altLang="en-US" smtClean="0"/>
              <a:pPr/>
              <a:t>26</a:t>
            </a:fld>
            <a:endParaRPr kumimoji="1" lang="zh-CN" altLang="en-US"/>
          </a:p>
        </p:txBody>
      </p:sp>
    </p:spTree>
    <p:extLst>
      <p:ext uri="{BB962C8B-B14F-4D97-AF65-F5344CB8AC3E}">
        <p14:creationId xmlns:p14="http://schemas.microsoft.com/office/powerpoint/2010/main" val="1951656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发起请求报价的控制逻辑有</a:t>
            </a:r>
            <a:r>
              <a:rPr lang="en-US" altLang="zh-CN" dirty="0" smtClean="0"/>
              <a:t>50</a:t>
            </a:r>
            <a:r>
              <a:rPr lang="zh-CN" altLang="en-US" dirty="0" smtClean="0"/>
              <a:t>多条</a:t>
            </a:r>
            <a:endParaRPr lang="zh-CN" altLang="en-US" dirty="0"/>
          </a:p>
        </p:txBody>
      </p:sp>
      <p:sp>
        <p:nvSpPr>
          <p:cNvPr id="4" name="灯片编号占位符 3"/>
          <p:cNvSpPr>
            <a:spLocks noGrp="1"/>
          </p:cNvSpPr>
          <p:nvPr>
            <p:ph type="sldNum" sz="quarter" idx="10"/>
          </p:nvPr>
        </p:nvSpPr>
        <p:spPr/>
        <p:txBody>
          <a:bodyPr/>
          <a:lstStyle/>
          <a:p>
            <a:fld id="{FA6B23FC-39B0-B143-A1E0-8599A66FDF28}" type="slidenum">
              <a:rPr kumimoji="1" lang="zh-CN" altLang="en-US" smtClean="0"/>
              <a:pPr/>
              <a:t>30</a:t>
            </a:fld>
            <a:endParaRPr kumimoji="1" lang="zh-CN" altLang="en-US"/>
          </a:p>
        </p:txBody>
      </p:sp>
    </p:spTree>
    <p:extLst>
      <p:ext uri="{BB962C8B-B14F-4D97-AF65-F5344CB8AC3E}">
        <p14:creationId xmlns:p14="http://schemas.microsoft.com/office/powerpoint/2010/main" val="2954861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发起请求报价的控制逻辑有</a:t>
            </a:r>
            <a:r>
              <a:rPr lang="en-US" altLang="zh-CN" dirty="0" smtClean="0"/>
              <a:t>50</a:t>
            </a:r>
            <a:r>
              <a:rPr lang="zh-CN" altLang="en-US" dirty="0" smtClean="0"/>
              <a:t>多条</a:t>
            </a:r>
            <a:endParaRPr lang="zh-CN" altLang="en-US" dirty="0"/>
          </a:p>
        </p:txBody>
      </p:sp>
      <p:sp>
        <p:nvSpPr>
          <p:cNvPr id="4" name="灯片编号占位符 3"/>
          <p:cNvSpPr>
            <a:spLocks noGrp="1"/>
          </p:cNvSpPr>
          <p:nvPr>
            <p:ph type="sldNum" sz="quarter" idx="10"/>
          </p:nvPr>
        </p:nvSpPr>
        <p:spPr/>
        <p:txBody>
          <a:bodyPr/>
          <a:lstStyle/>
          <a:p>
            <a:fld id="{FA6B23FC-39B0-B143-A1E0-8599A66FDF28}" type="slidenum">
              <a:rPr kumimoji="1" lang="zh-CN" altLang="en-US" smtClean="0"/>
              <a:pPr/>
              <a:t>33</a:t>
            </a:fld>
            <a:endParaRPr kumimoji="1" lang="zh-CN" altLang="en-US"/>
          </a:p>
        </p:txBody>
      </p:sp>
    </p:spTree>
    <p:extLst>
      <p:ext uri="{BB962C8B-B14F-4D97-AF65-F5344CB8AC3E}">
        <p14:creationId xmlns:p14="http://schemas.microsoft.com/office/powerpoint/2010/main" val="327340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发起请求报价的控制逻辑有</a:t>
            </a:r>
            <a:r>
              <a:rPr lang="en-US" altLang="zh-CN" dirty="0" smtClean="0"/>
              <a:t>50</a:t>
            </a:r>
            <a:r>
              <a:rPr lang="zh-CN" altLang="en-US" dirty="0" smtClean="0"/>
              <a:t>多条</a:t>
            </a:r>
            <a:endParaRPr lang="zh-CN" altLang="en-US" dirty="0"/>
          </a:p>
        </p:txBody>
      </p:sp>
      <p:sp>
        <p:nvSpPr>
          <p:cNvPr id="4" name="灯片编号占位符 3"/>
          <p:cNvSpPr>
            <a:spLocks noGrp="1"/>
          </p:cNvSpPr>
          <p:nvPr>
            <p:ph type="sldNum" sz="quarter" idx="10"/>
          </p:nvPr>
        </p:nvSpPr>
        <p:spPr/>
        <p:txBody>
          <a:bodyPr/>
          <a:lstStyle/>
          <a:p>
            <a:fld id="{FA6B23FC-39B0-B143-A1E0-8599A66FDF28}" type="slidenum">
              <a:rPr kumimoji="1" lang="zh-CN" altLang="en-US" smtClean="0"/>
              <a:pPr/>
              <a:t>35</a:t>
            </a:fld>
            <a:endParaRPr kumimoji="1" lang="zh-CN" altLang="en-US"/>
          </a:p>
        </p:txBody>
      </p:sp>
    </p:spTree>
    <p:extLst>
      <p:ext uri="{BB962C8B-B14F-4D97-AF65-F5344CB8AC3E}">
        <p14:creationId xmlns:p14="http://schemas.microsoft.com/office/powerpoint/2010/main" val="193532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发起请求报价的控制逻辑有</a:t>
            </a:r>
            <a:r>
              <a:rPr lang="en-US" altLang="zh-CN" dirty="0" smtClean="0"/>
              <a:t>50</a:t>
            </a:r>
            <a:r>
              <a:rPr lang="zh-CN" altLang="en-US" dirty="0" smtClean="0"/>
              <a:t>多条</a:t>
            </a:r>
            <a:endParaRPr lang="zh-CN" altLang="en-US" dirty="0"/>
          </a:p>
        </p:txBody>
      </p:sp>
      <p:sp>
        <p:nvSpPr>
          <p:cNvPr id="4" name="灯片编号占位符 3"/>
          <p:cNvSpPr>
            <a:spLocks noGrp="1"/>
          </p:cNvSpPr>
          <p:nvPr>
            <p:ph type="sldNum" sz="quarter" idx="10"/>
          </p:nvPr>
        </p:nvSpPr>
        <p:spPr/>
        <p:txBody>
          <a:bodyPr/>
          <a:lstStyle/>
          <a:p>
            <a:fld id="{FA6B23FC-39B0-B143-A1E0-8599A66FDF28}" type="slidenum">
              <a:rPr kumimoji="1" lang="zh-CN" altLang="en-US" smtClean="0"/>
              <a:pPr/>
              <a:t>38</a:t>
            </a:fld>
            <a:endParaRPr kumimoji="1" lang="zh-CN" altLang="en-US"/>
          </a:p>
        </p:txBody>
      </p:sp>
    </p:spTree>
    <p:extLst>
      <p:ext uri="{BB962C8B-B14F-4D97-AF65-F5344CB8AC3E}">
        <p14:creationId xmlns:p14="http://schemas.microsoft.com/office/powerpoint/2010/main" val="1517665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359553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1740228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144829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1088996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1911981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1870235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323957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885733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15849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946549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11FFCF9-4D61-EF4E-ABD5-EE8570221CD6}" type="datetimeFigureOut">
              <a:rPr kumimoji="1" lang="zh-CN" altLang="en-US" smtClean="0"/>
              <a:pPr/>
              <a:t>2017/5/17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97850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FFCF9-4D61-EF4E-ABD5-EE8570221CD6}" type="datetimeFigureOut">
              <a:rPr kumimoji="1" lang="zh-CN" altLang="en-US" smtClean="0"/>
              <a:pPr/>
              <a:t>2017/5/17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E90DB-C8C6-0B4E-877E-8F4B7AF28B8F}" type="slidenum">
              <a:rPr kumimoji="1" lang="zh-CN" altLang="en-US" smtClean="0"/>
              <a:pPr/>
              <a:t>‹#›</a:t>
            </a:fld>
            <a:endParaRPr kumimoji="1" lang="zh-CN" altLang="en-US"/>
          </a:p>
        </p:txBody>
      </p:sp>
    </p:spTree>
    <p:extLst>
      <p:ext uri="{BB962C8B-B14F-4D97-AF65-F5344CB8AC3E}">
        <p14:creationId xmlns:p14="http://schemas.microsoft.com/office/powerpoint/2010/main" val="642848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12824" b="2802"/>
          <a:stretch/>
        </p:blipFill>
        <p:spPr>
          <a:xfrm>
            <a:off x="0" y="0"/>
            <a:ext cx="12192000" cy="6857999"/>
          </a:xfrm>
          <a:prstGeom prst="rect">
            <a:avLst/>
          </a:prstGeom>
        </p:spPr>
      </p:pic>
      <p:sp>
        <p:nvSpPr>
          <p:cNvPr id="8" name="平行四边形 7"/>
          <p:cNvSpPr/>
          <p:nvPr/>
        </p:nvSpPr>
        <p:spPr>
          <a:xfrm>
            <a:off x="-247581" y="5542933"/>
            <a:ext cx="9094839" cy="123497"/>
          </a:xfrm>
          <a:prstGeom prst="parallelogram">
            <a:avLst/>
          </a:prstGeom>
          <a:solidFill>
            <a:srgbClr val="FFC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descr="CFETS logo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203" y="481305"/>
            <a:ext cx="2520280" cy="853428"/>
          </a:xfrm>
          <a:prstGeom prst="rect">
            <a:avLst/>
          </a:prstGeom>
          <a:effectLst>
            <a:outerShdw blurRad="25400" dist="25400" dir="2700000" algn="tl" rotWithShape="0">
              <a:prstClr val="black">
                <a:alpha val="40000"/>
              </a:prstClr>
            </a:outerShdw>
          </a:effectLst>
        </p:spPr>
      </p:pic>
      <p:sp>
        <p:nvSpPr>
          <p:cNvPr id="13" name="平行四边形 12"/>
          <p:cNvSpPr/>
          <p:nvPr/>
        </p:nvSpPr>
        <p:spPr>
          <a:xfrm>
            <a:off x="9094839" y="5379700"/>
            <a:ext cx="3338460" cy="472186"/>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 name="组 21"/>
          <p:cNvGrpSpPr/>
          <p:nvPr/>
        </p:nvGrpSpPr>
        <p:grpSpPr>
          <a:xfrm>
            <a:off x="-377072" y="3927944"/>
            <a:ext cx="8569118" cy="1499462"/>
            <a:chOff x="-377072" y="3927944"/>
            <a:chExt cx="8569118" cy="1499462"/>
          </a:xfrm>
        </p:grpSpPr>
        <p:sp>
          <p:nvSpPr>
            <p:cNvPr id="11" name="平行四边形 10"/>
            <p:cNvSpPr/>
            <p:nvPr/>
          </p:nvSpPr>
          <p:spPr>
            <a:xfrm>
              <a:off x="7675445" y="3927944"/>
              <a:ext cx="516601" cy="1499462"/>
            </a:xfrm>
            <a:prstGeom prst="parallelogram">
              <a:avLst>
                <a:gd name="adj" fmla="val 77701"/>
              </a:avLst>
            </a:prstGeom>
            <a:solidFill>
              <a:srgbClr val="313E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平行四边形 14"/>
            <p:cNvSpPr/>
            <p:nvPr/>
          </p:nvSpPr>
          <p:spPr>
            <a:xfrm>
              <a:off x="-377072" y="3927944"/>
              <a:ext cx="8321537" cy="1451756"/>
            </a:xfrm>
            <a:prstGeom prst="parallelogram">
              <a:avLst/>
            </a:prstGeom>
            <a:solidFill>
              <a:srgbClr val="313E4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0239" y="4285752"/>
              <a:ext cx="864699" cy="849091"/>
            </a:xfrm>
            <a:prstGeom prst="rect">
              <a:avLst/>
            </a:prstGeom>
          </p:spPr>
        </p:pic>
        <p:sp>
          <p:nvSpPr>
            <p:cNvPr id="14" name="文本框 13"/>
            <p:cNvSpPr txBox="1"/>
            <p:nvPr/>
          </p:nvSpPr>
          <p:spPr>
            <a:xfrm>
              <a:off x="2789413" y="4069170"/>
              <a:ext cx="4134465" cy="1200329"/>
            </a:xfrm>
            <a:prstGeom prst="rect">
              <a:avLst/>
            </a:prstGeom>
            <a:noFill/>
          </p:spPr>
          <p:txBody>
            <a:bodyPr wrap="none" rtlCol="0">
              <a:spAutoFit/>
            </a:bodyPr>
            <a:lstStyle/>
            <a:p>
              <a:r>
                <a:rPr kumimoji="1" lang="zh-CN" altLang="en-US" sz="4400" b="1" dirty="0" smtClean="0">
                  <a:solidFill>
                    <a:schemeClr val="bg1">
                      <a:lumMod val="95000"/>
                    </a:schemeClr>
                  </a:solidFill>
                  <a:latin typeface="Microsoft YaHei" charset="-122"/>
                  <a:ea typeface="Microsoft YaHei" charset="-122"/>
                  <a:cs typeface="Microsoft YaHei" charset="-122"/>
                </a:rPr>
                <a:t>本币市场</a:t>
              </a:r>
            </a:p>
            <a:p>
              <a:r>
                <a:rPr kumimoji="1" lang="zh-CN" altLang="en-US" sz="2800" dirty="0" smtClean="0">
                  <a:solidFill>
                    <a:schemeClr val="bg1">
                      <a:lumMod val="95000"/>
                    </a:schemeClr>
                  </a:solidFill>
                  <a:latin typeface="Microsoft YaHei" charset="-122"/>
                  <a:ea typeface="Microsoft YaHei" charset="-122"/>
                  <a:cs typeface="Microsoft YaHei" charset="-122"/>
                </a:rPr>
                <a:t>系统改造设计及实施路径</a:t>
              </a:r>
              <a:endParaRPr kumimoji="1" lang="zh-CN" altLang="en-US" sz="2800" dirty="0">
                <a:solidFill>
                  <a:schemeClr val="bg1">
                    <a:lumMod val="95000"/>
                  </a:schemeClr>
                </a:solidFill>
                <a:latin typeface="Microsoft YaHei" charset="-122"/>
                <a:ea typeface="Microsoft YaHei" charset="-122"/>
                <a:cs typeface="Microsoft YaHei" charset="-122"/>
              </a:endParaRPr>
            </a:p>
          </p:txBody>
        </p:sp>
        <p:cxnSp>
          <p:nvCxnSpPr>
            <p:cNvPr id="18" name="直线连接符 17"/>
            <p:cNvCxnSpPr/>
            <p:nvPr/>
          </p:nvCxnSpPr>
          <p:spPr>
            <a:xfrm flipH="1">
              <a:off x="2725807" y="4269850"/>
              <a:ext cx="17397" cy="89054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212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交易模型的系统布局</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矩形 117"/>
          <p:cNvSpPr/>
          <p:nvPr/>
        </p:nvSpPr>
        <p:spPr>
          <a:xfrm>
            <a:off x="229735" y="2032553"/>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Times New Roman" pitchFamily="18" charset="0"/>
                <a:ea typeface="微软雅黑" pitchFamily="34" charset="-122"/>
                <a:cs typeface="Times New Roman" pitchFamily="18" charset="0"/>
              </a:rPr>
              <a:t>市场行情</a:t>
            </a:r>
            <a:endParaRPr lang="zh-CN" altLang="en-US" b="1" dirty="0">
              <a:latin typeface="Times New Roman" pitchFamily="18" charset="0"/>
              <a:ea typeface="微软雅黑" pitchFamily="34" charset="-122"/>
              <a:cs typeface="Times New Roman" pitchFamily="18" charset="0"/>
            </a:endParaRPr>
          </a:p>
        </p:txBody>
      </p:sp>
      <p:sp>
        <p:nvSpPr>
          <p:cNvPr id="119" name="矩形 118"/>
          <p:cNvSpPr/>
          <p:nvPr/>
        </p:nvSpPr>
        <p:spPr>
          <a:xfrm>
            <a:off x="220519" y="3248407"/>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Times New Roman" pitchFamily="18" charset="0"/>
                <a:ea typeface="微软雅黑" pitchFamily="34" charset="-122"/>
                <a:cs typeface="Times New Roman" pitchFamily="18" charset="0"/>
              </a:rPr>
              <a:t>交易执行</a:t>
            </a:r>
          </a:p>
        </p:txBody>
      </p:sp>
      <p:grpSp>
        <p:nvGrpSpPr>
          <p:cNvPr id="129" name="组合 18"/>
          <p:cNvGrpSpPr/>
          <p:nvPr/>
        </p:nvGrpSpPr>
        <p:grpSpPr>
          <a:xfrm>
            <a:off x="1488924" y="1212052"/>
            <a:ext cx="1841055" cy="478531"/>
            <a:chOff x="0" y="744114"/>
            <a:chExt cx="1841055" cy="1307935"/>
          </a:xfrm>
        </p:grpSpPr>
        <p:sp>
          <p:nvSpPr>
            <p:cNvPr id="137" name="圆角矩形 136"/>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8"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1200" b="1" kern="1200" dirty="0" smtClean="0">
                  <a:solidFill>
                    <a:srgbClr val="313E4F"/>
                  </a:solidFill>
                  <a:latin typeface="Times New Roman" pitchFamily="18" charset="0"/>
                  <a:ea typeface="微软雅黑" pitchFamily="34" charset="-122"/>
                  <a:cs typeface="Times New Roman" pitchFamily="18" charset="0"/>
                </a:rPr>
                <a:t>订单驱动</a:t>
              </a:r>
              <a:endParaRPr lang="zh-CN" altLang="en-US" sz="12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39" name="组合 22"/>
          <p:cNvGrpSpPr/>
          <p:nvPr/>
        </p:nvGrpSpPr>
        <p:grpSpPr>
          <a:xfrm>
            <a:off x="3512655" y="1215596"/>
            <a:ext cx="3677908" cy="478531"/>
            <a:chOff x="0" y="744114"/>
            <a:chExt cx="1841055" cy="1307935"/>
          </a:xfrm>
        </p:grpSpPr>
        <p:sp>
          <p:nvSpPr>
            <p:cNvPr id="140" name="圆角矩形 139"/>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1"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1200" b="1" kern="1200" dirty="0" smtClean="0">
                  <a:solidFill>
                    <a:srgbClr val="313E4F"/>
                  </a:solidFill>
                  <a:latin typeface="Times New Roman" pitchFamily="18" charset="0"/>
                  <a:ea typeface="微软雅黑" pitchFamily="34" charset="-122"/>
                  <a:cs typeface="Times New Roman" pitchFamily="18" charset="0"/>
                </a:rPr>
                <a:t>报价驱动</a:t>
              </a:r>
              <a:endParaRPr lang="zh-CN" altLang="en-US" sz="12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42" name="组合 25"/>
          <p:cNvGrpSpPr/>
          <p:nvPr/>
        </p:nvGrpSpPr>
        <p:grpSpPr>
          <a:xfrm>
            <a:off x="7265951" y="1215594"/>
            <a:ext cx="4698630" cy="478531"/>
            <a:chOff x="0" y="744114"/>
            <a:chExt cx="1841055" cy="1307935"/>
          </a:xfrm>
        </p:grpSpPr>
        <p:sp>
          <p:nvSpPr>
            <p:cNvPr id="143" name="圆角矩形 142"/>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4"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1200" b="1" kern="1200" dirty="0" smtClean="0">
                  <a:solidFill>
                    <a:srgbClr val="313E4F"/>
                  </a:solidFill>
                  <a:latin typeface="Times New Roman" pitchFamily="18" charset="0"/>
                  <a:ea typeface="微软雅黑" pitchFamily="34" charset="-122"/>
                  <a:cs typeface="Times New Roman" pitchFamily="18" charset="0"/>
                </a:rPr>
                <a:t>协商驱动</a:t>
              </a:r>
              <a:endParaRPr lang="zh-CN" altLang="en-US" sz="12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45" name="组合 28"/>
          <p:cNvGrpSpPr/>
          <p:nvPr/>
        </p:nvGrpSpPr>
        <p:grpSpPr>
          <a:xfrm>
            <a:off x="1488928" y="1820760"/>
            <a:ext cx="1841055" cy="776243"/>
            <a:chOff x="0" y="744114"/>
            <a:chExt cx="1841055" cy="1307935"/>
          </a:xfrm>
        </p:grpSpPr>
        <p:sp>
          <p:nvSpPr>
            <p:cNvPr id="146" name="圆角矩形 145"/>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7"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未匹配市场订单</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r>
                <a:rPr lang="zh-CN" altLang="en-US" sz="900" b="1" kern="1200" dirty="0" smtClean="0">
                  <a:solidFill>
                    <a:srgbClr val="313E4F"/>
                  </a:solidFill>
                  <a:latin typeface="Times New Roman" pitchFamily="18" charset="0"/>
                  <a:ea typeface="微软雅黑" pitchFamily="34" charset="-122"/>
                  <a:cs typeface="Times New Roman" pitchFamily="18" charset="0"/>
                </a:rPr>
                <a:t>所有参与机构创造流动性</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p>
            <a:p>
              <a:pPr lvl="0" algn="ctr" defTabSz="444500">
                <a:lnSpc>
                  <a:spcPct val="20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dirty="0" smtClean="0">
                  <a:solidFill>
                    <a:srgbClr val="313E4F"/>
                  </a:solidFill>
                  <a:latin typeface="Times New Roman" pitchFamily="18" charset="0"/>
                  <a:ea typeface="微软雅黑" pitchFamily="34" charset="-122"/>
                  <a:cs typeface="Times New Roman" pitchFamily="18" charset="0"/>
                </a:rPr>
                <a:t>生成</a:t>
              </a:r>
              <a:r>
                <a:rPr lang="zh-CN" altLang="en-US" sz="900" b="1" kern="1200" dirty="0" smtClean="0">
                  <a:solidFill>
                    <a:srgbClr val="313E4F"/>
                  </a:solidFill>
                  <a:latin typeface="Times New Roman" pitchFamily="18" charset="0"/>
                  <a:ea typeface="微软雅黑" pitchFamily="34" charset="-122"/>
                  <a:cs typeface="Times New Roman" pitchFamily="18" charset="0"/>
                </a:rPr>
                <a:t>双边授信的私有行情 </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48" name="组合 31"/>
          <p:cNvGrpSpPr/>
          <p:nvPr/>
        </p:nvGrpSpPr>
        <p:grpSpPr>
          <a:xfrm>
            <a:off x="3466584" y="1810127"/>
            <a:ext cx="1841055" cy="776243"/>
            <a:chOff x="1994179" y="725744"/>
            <a:chExt cx="1841055" cy="1307935"/>
          </a:xfrm>
        </p:grpSpPr>
        <p:sp>
          <p:nvSpPr>
            <p:cNvPr id="149" name="圆角矩形 148"/>
            <p:cNvSpPr/>
            <p:nvPr/>
          </p:nvSpPr>
          <p:spPr>
            <a:xfrm>
              <a:off x="1994179" y="72574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0" name="圆角矩形 4"/>
            <p:cNvSpPr/>
            <p:nvPr/>
          </p:nvSpPr>
          <p:spPr>
            <a:xfrm>
              <a:off x="2032487" y="76405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30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做市报价</a:t>
              </a:r>
              <a:r>
                <a:rPr lang="en-US" altLang="zh-CN" sz="900" b="1" kern="1200" dirty="0" smtClean="0">
                  <a:solidFill>
                    <a:srgbClr val="313E4F"/>
                  </a:solidFill>
                  <a:latin typeface="Times New Roman" pitchFamily="18" charset="0"/>
                  <a:ea typeface="微软雅黑" pitchFamily="34" charset="-122"/>
                  <a:cs typeface="Times New Roman" pitchFamily="18" charset="0"/>
                </a:rPr>
                <a:t>(Maker</a:t>
              </a:r>
              <a:r>
                <a:rPr lang="zh-CN" altLang="en-US" sz="900" b="1" kern="1200" dirty="0" smtClean="0">
                  <a:solidFill>
                    <a:srgbClr val="313E4F"/>
                  </a:solidFill>
                  <a:latin typeface="Times New Roman" pitchFamily="18" charset="0"/>
                  <a:ea typeface="微软雅黑" pitchFamily="34" charset="-122"/>
                  <a:cs typeface="Times New Roman" pitchFamily="18" charset="0"/>
                </a:rPr>
                <a:t>提供流动性</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p>
            <a:p>
              <a:pPr lvl="0" algn="ctr" defTabSz="444500">
                <a:lnSpc>
                  <a:spcPct val="30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a:t>
              </a:r>
              <a:r>
                <a:rPr lang="zh-CN" altLang="en-US" sz="900" b="1" dirty="0" smtClean="0">
                  <a:solidFill>
                    <a:srgbClr val="313E4F"/>
                  </a:solidFill>
                  <a:latin typeface="Times New Roman" pitchFamily="18" charset="0"/>
                  <a:ea typeface="微软雅黑" pitchFamily="34" charset="-122"/>
                  <a:cs typeface="Times New Roman" pitchFamily="18" charset="0"/>
                </a:rPr>
                <a:t>生成私有（授信）</a:t>
              </a:r>
              <a:r>
                <a:rPr lang="en-US" altLang="zh-CN" sz="900" b="1" dirty="0" smtClean="0">
                  <a:solidFill>
                    <a:srgbClr val="313E4F"/>
                  </a:solidFill>
                  <a:latin typeface="Times New Roman" pitchFamily="18" charset="0"/>
                  <a:ea typeface="微软雅黑" pitchFamily="34" charset="-122"/>
                  <a:cs typeface="Times New Roman" pitchFamily="18" charset="0"/>
                </a:rPr>
                <a:t>/</a:t>
              </a:r>
              <a:r>
                <a:rPr lang="zh-CN" altLang="en-US" sz="900" b="1" dirty="0" smtClean="0">
                  <a:solidFill>
                    <a:srgbClr val="313E4F"/>
                  </a:solidFill>
                  <a:latin typeface="Times New Roman" pitchFamily="18" charset="0"/>
                  <a:ea typeface="微软雅黑" pitchFamily="34" charset="-122"/>
                  <a:cs typeface="Times New Roman" pitchFamily="18" charset="0"/>
                </a:rPr>
                <a:t>公有行情</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60" name="组合 43"/>
          <p:cNvGrpSpPr/>
          <p:nvPr/>
        </p:nvGrpSpPr>
        <p:grpSpPr>
          <a:xfrm>
            <a:off x="1452607" y="2709233"/>
            <a:ext cx="956714" cy="2396067"/>
            <a:chOff x="-25930" y="2215752"/>
            <a:chExt cx="956714" cy="1428098"/>
          </a:xfrm>
        </p:grpSpPr>
        <p:sp>
          <p:nvSpPr>
            <p:cNvPr id="161" name="圆角矩形 160"/>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2" name="圆角矩形 4"/>
            <p:cNvSpPr/>
            <p:nvPr/>
          </p:nvSpPr>
          <p:spPr>
            <a:xfrm>
              <a:off x="-25930" y="2388729"/>
              <a:ext cx="956714"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marL="228600" lvl="0" indent="-228600" algn="ctr" defTabSz="444500">
                <a:lnSpc>
                  <a:spcPct val="150000"/>
                </a:lnSpc>
                <a:spcBef>
                  <a:spcPct val="0"/>
                </a:spcBef>
                <a:spcAft>
                  <a:spcPts val="0"/>
                </a:spcAft>
                <a:buAutoNum type="arabicPeriod"/>
              </a:pPr>
              <a:r>
                <a:rPr lang="zh-CN" altLang="en-US" sz="900" b="1" kern="1200" dirty="0" smtClean="0">
                  <a:solidFill>
                    <a:srgbClr val="313E4F"/>
                  </a:solidFill>
                  <a:latin typeface="Times New Roman" pitchFamily="18" charset="0"/>
                  <a:ea typeface="微软雅黑" pitchFamily="34" charset="-122"/>
                  <a:cs typeface="Times New Roman" pitchFamily="18" charset="0"/>
                </a:rPr>
                <a:t>点击价格</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marL="228600" lvl="0" indent="-228600" algn="ctr" defTabSz="444500">
                <a:lnSpc>
                  <a:spcPct val="150000"/>
                </a:lnSpc>
                <a:spcBef>
                  <a:spcPct val="0"/>
                </a:spcBef>
                <a:spcAft>
                  <a:spcPts val="0"/>
                </a:spcAft>
                <a:buAutoNum type="arabicPeriod"/>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IOC</a:t>
              </a:r>
            </a:p>
            <a:p>
              <a:pPr lvl="0" algn="ctr" defTabSz="444500">
                <a:lnSpc>
                  <a:spcPct val="150000"/>
                </a:lnSpc>
                <a:spcBef>
                  <a:spcPct val="0"/>
                </a:spcBef>
                <a:spcAft>
                  <a:spcPts val="0"/>
                </a:spcAft>
              </a:pPr>
              <a:r>
                <a:rPr lang="zh-CN" altLang="en-US" sz="900" b="1" kern="1200" dirty="0" smtClean="0">
                  <a:solidFill>
                    <a:srgbClr val="313E4F"/>
                  </a:solidFill>
                  <a:latin typeface="Times New Roman" pitchFamily="18" charset="0"/>
                  <a:ea typeface="微软雅黑" pitchFamily="34" charset="-122"/>
                  <a:cs typeface="Times New Roman" pitchFamily="18" charset="0"/>
                </a:rPr>
                <a:t>订单匹配</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700" b="1"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p:txBody>
        </p:sp>
      </p:grpSp>
      <p:grpSp>
        <p:nvGrpSpPr>
          <p:cNvPr id="163" name="组合 46"/>
          <p:cNvGrpSpPr/>
          <p:nvPr/>
        </p:nvGrpSpPr>
        <p:grpSpPr>
          <a:xfrm>
            <a:off x="2270126" y="2639964"/>
            <a:ext cx="1136287" cy="2253092"/>
            <a:chOff x="784753" y="2180804"/>
            <a:chExt cx="1136287" cy="1342883"/>
          </a:xfrm>
        </p:grpSpPr>
        <p:sp>
          <p:nvSpPr>
            <p:cNvPr id="164" name="圆角矩形 163"/>
            <p:cNvSpPr/>
            <p:nvPr/>
          </p:nvSpPr>
          <p:spPr>
            <a:xfrm>
              <a:off x="941117" y="2215752"/>
              <a:ext cx="901594" cy="1307935"/>
            </a:xfrm>
            <a:prstGeom prst="roundRect">
              <a:avLst>
                <a:gd name="adj" fmla="val 10000"/>
              </a:avLst>
            </a:prstGeom>
            <a:solidFill>
              <a:srgbClr val="4DD1E2"/>
            </a:solidFill>
            <a:ln>
              <a:solidFill>
                <a:srgbClr val="4DD1E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5" name="圆角矩形 4"/>
            <p:cNvSpPr/>
            <p:nvPr/>
          </p:nvSpPr>
          <p:spPr>
            <a:xfrm>
              <a:off x="784753" y="2180804"/>
              <a:ext cx="1136287"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200000"/>
                </a:lnSpc>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20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提交订单</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kern="1200" dirty="0" smtClean="0">
                  <a:solidFill>
                    <a:srgbClr val="313E4F"/>
                  </a:solidFill>
                  <a:latin typeface="Times New Roman" pitchFamily="18" charset="0"/>
                  <a:ea typeface="微软雅黑" pitchFamily="34" charset="-122"/>
                  <a:cs typeface="Times New Roman" pitchFamily="18" charset="0"/>
                </a:rPr>
                <a:t>等待订单</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r>
                <a:rPr lang="zh-CN" altLang="en-US" sz="900" b="1" kern="1200" dirty="0" smtClean="0">
                  <a:solidFill>
                    <a:srgbClr val="313E4F"/>
                  </a:solidFill>
                  <a:latin typeface="Times New Roman" pitchFamily="18" charset="0"/>
                  <a:ea typeface="微软雅黑" pitchFamily="34" charset="-122"/>
                  <a:cs typeface="Times New Roman" pitchFamily="18" charset="0"/>
                </a:rPr>
                <a:t>    匹配机会</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200000"/>
                </a:lnSpc>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20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zh-CN" altLang="en-US" sz="900" kern="1200" dirty="0"/>
            </a:p>
          </p:txBody>
        </p:sp>
      </p:grpSp>
      <p:grpSp>
        <p:nvGrpSpPr>
          <p:cNvPr id="166" name="组合 49"/>
          <p:cNvGrpSpPr/>
          <p:nvPr/>
        </p:nvGrpSpPr>
        <p:grpSpPr>
          <a:xfrm>
            <a:off x="3450771" y="2691510"/>
            <a:ext cx="901594" cy="2194457"/>
            <a:chOff x="1656" y="2215752"/>
            <a:chExt cx="901594" cy="1307935"/>
          </a:xfrm>
        </p:grpSpPr>
        <p:sp>
          <p:nvSpPr>
            <p:cNvPr id="167" name="圆角矩形 166"/>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8"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点击价格</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IOC</a:t>
              </a:r>
              <a:r>
                <a:rPr lang="zh-CN" altLang="en-US" sz="900" b="1" kern="1200" dirty="0" smtClean="0">
                  <a:solidFill>
                    <a:srgbClr val="313E4F"/>
                  </a:solidFill>
                  <a:latin typeface="Times New Roman" pitchFamily="18" charset="0"/>
                  <a:ea typeface="微软雅黑" pitchFamily="34" charset="-122"/>
                  <a:cs typeface="Times New Roman" pitchFamily="18" charset="0"/>
                </a:rPr>
                <a:t>订单与报价匹配</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p:txBody>
        </p:sp>
      </p:grpSp>
      <p:grpSp>
        <p:nvGrpSpPr>
          <p:cNvPr id="169" name="组合 52"/>
          <p:cNvGrpSpPr/>
          <p:nvPr/>
        </p:nvGrpSpPr>
        <p:grpSpPr>
          <a:xfrm>
            <a:off x="4397068" y="2657207"/>
            <a:ext cx="901594" cy="2218127"/>
            <a:chOff x="941117" y="2201644"/>
            <a:chExt cx="901594" cy="1322043"/>
          </a:xfrm>
        </p:grpSpPr>
        <p:sp>
          <p:nvSpPr>
            <p:cNvPr id="170" name="圆角矩形 169"/>
            <p:cNvSpPr/>
            <p:nvPr/>
          </p:nvSpPr>
          <p:spPr>
            <a:xfrm>
              <a:off x="941117" y="2215752"/>
              <a:ext cx="901594" cy="1307935"/>
            </a:xfrm>
            <a:prstGeom prst="roundRect">
              <a:avLst>
                <a:gd name="adj" fmla="val 10000"/>
              </a:avLst>
            </a:prstGeom>
            <a:solidFill>
              <a:srgbClr val="4DD1E2"/>
            </a:solidFill>
            <a:ln>
              <a:solidFill>
                <a:srgbClr val="4DD1E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1" name="圆角矩形 4"/>
            <p:cNvSpPr/>
            <p:nvPr/>
          </p:nvSpPr>
          <p:spPr>
            <a:xfrm>
              <a:off x="967524" y="2201644"/>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提交订单</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endParaRPr lang="en-US" altLang="zh-CN" sz="14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kern="1200" dirty="0" smtClean="0">
                  <a:solidFill>
                    <a:srgbClr val="313E4F"/>
                  </a:solidFill>
                  <a:latin typeface="Times New Roman" pitchFamily="18" charset="0"/>
                  <a:ea typeface="微软雅黑" pitchFamily="34" charset="-122"/>
                  <a:cs typeface="Times New Roman" pitchFamily="18" charset="0"/>
                </a:rPr>
                <a:t>等待</a:t>
              </a:r>
              <a:r>
                <a:rPr lang="zh-CN" altLang="en-US" sz="900" b="1" dirty="0" smtClean="0">
                  <a:solidFill>
                    <a:srgbClr val="313E4F"/>
                  </a:solidFill>
                  <a:latin typeface="Times New Roman" pitchFamily="18" charset="0"/>
                  <a:ea typeface="微软雅黑" pitchFamily="34" charset="-122"/>
                  <a:cs typeface="Times New Roman" pitchFamily="18" charset="0"/>
                </a:rPr>
                <a:t>与报价</a:t>
              </a:r>
              <a:r>
                <a:rPr lang="zh-CN" altLang="en-US" sz="900" b="1" kern="1200" dirty="0" smtClean="0">
                  <a:solidFill>
                    <a:srgbClr val="313E4F"/>
                  </a:solidFill>
                  <a:latin typeface="Times New Roman" pitchFamily="18" charset="0"/>
                  <a:ea typeface="微软雅黑" pitchFamily="34" charset="-122"/>
                  <a:cs typeface="Times New Roman" pitchFamily="18" charset="0"/>
                </a:rPr>
                <a:t>匹配机会</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endParaRPr lang="en-US" altLang="zh-CN" sz="12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zh-CN" altLang="en-US" sz="900" kern="1200" dirty="0"/>
            </a:p>
          </p:txBody>
        </p:sp>
      </p:grpSp>
      <p:grpSp>
        <p:nvGrpSpPr>
          <p:cNvPr id="172" name="组合 55"/>
          <p:cNvGrpSpPr/>
          <p:nvPr/>
        </p:nvGrpSpPr>
        <p:grpSpPr>
          <a:xfrm>
            <a:off x="5346910" y="2691205"/>
            <a:ext cx="901594" cy="2288186"/>
            <a:chOff x="1656" y="2226131"/>
            <a:chExt cx="901594" cy="1363799"/>
          </a:xfrm>
        </p:grpSpPr>
        <p:sp>
          <p:nvSpPr>
            <p:cNvPr id="173" name="圆角矩形 172"/>
            <p:cNvSpPr/>
            <p:nvPr/>
          </p:nvSpPr>
          <p:spPr>
            <a:xfrm>
              <a:off x="1656" y="2226131"/>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4" name="圆角矩形 4"/>
            <p:cNvSpPr/>
            <p:nvPr/>
          </p:nvSpPr>
          <p:spPr>
            <a:xfrm>
              <a:off x="28063" y="233480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 </a:t>
              </a:r>
              <a:r>
                <a:rPr lang="en-US" altLang="zh-CN" sz="900" b="1" dirty="0" smtClean="0">
                  <a:solidFill>
                    <a:srgbClr val="313E4F"/>
                  </a:solidFill>
                  <a:latin typeface="Microsoft YaHei" charset="-122"/>
                  <a:ea typeface="Microsoft YaHei" charset="-122"/>
                  <a:cs typeface="Microsoft YaHei" charset="-122"/>
                </a:rPr>
                <a:t>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r>
                <a:rPr lang="en-US" altLang="zh-CN" sz="900" b="1" kern="1200" dirty="0" smtClean="0">
                  <a:solidFill>
                    <a:srgbClr val="313E4F"/>
                  </a:solidFill>
                  <a:latin typeface="Microsoft YaHei" charset="-122"/>
                  <a:ea typeface="Microsoft YaHei" charset="-122"/>
                  <a:cs typeface="Microsoft YaHei" charset="-122"/>
                </a:rPr>
                <a:t>(Streaming)</a:t>
              </a: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3.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75" name="组合 58"/>
          <p:cNvGrpSpPr/>
          <p:nvPr/>
        </p:nvGrpSpPr>
        <p:grpSpPr>
          <a:xfrm>
            <a:off x="6286119" y="2668263"/>
            <a:ext cx="901594" cy="2214159"/>
            <a:chOff x="1656" y="2204009"/>
            <a:chExt cx="901594" cy="1319678"/>
          </a:xfrm>
        </p:grpSpPr>
        <p:sp>
          <p:nvSpPr>
            <p:cNvPr id="176" name="圆角矩形 175"/>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7" name="圆角矩形 4"/>
            <p:cNvSpPr/>
            <p:nvPr/>
          </p:nvSpPr>
          <p:spPr>
            <a:xfrm>
              <a:off x="16083" y="2204009"/>
              <a:ext cx="870412"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marL="228600" lvl="0" indent="-228600" algn="ctr" defTabSz="444500">
                <a:lnSpc>
                  <a:spcPct val="150000"/>
                </a:lnSpc>
                <a:spcBef>
                  <a:spcPct val="0"/>
                </a:spcBef>
                <a:spcAft>
                  <a:spcPts val="0"/>
                </a:spcAft>
                <a:buAutoNum type="arabicPeriod"/>
              </a:pPr>
              <a:r>
                <a:rPr lang="en-US" altLang="zh-CN" sz="900" b="1" dirty="0" smtClean="0">
                  <a:solidFill>
                    <a:srgbClr val="313E4F"/>
                  </a:solidFill>
                  <a:latin typeface="Microsoft YaHei" charset="-122"/>
                  <a:ea typeface="Microsoft YaHei" charset="-122"/>
                  <a:cs typeface="Microsoft YaHei" charset="-122"/>
                </a:rPr>
                <a:t>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dirty="0">
                <a:solidFill>
                  <a:srgbClr val="313E4F"/>
                </a:solidFill>
                <a:latin typeface="Microsoft YaHei" charset="-122"/>
                <a:ea typeface="Microsoft YaHei" charset="-122"/>
                <a:cs typeface="Microsoft YaHei" charset="-122"/>
              </a:endParaRPr>
            </a:p>
            <a:p>
              <a:pPr marL="228600" lvl="0" indent="-228600" algn="ctr" defTabSz="444500">
                <a:lnSpc>
                  <a:spcPct val="150000"/>
                </a:lnSpc>
                <a:spcBef>
                  <a:spcPct val="0"/>
                </a:spcBef>
                <a:spcAft>
                  <a:spcPts val="0"/>
                </a:spcAft>
                <a:buAutoNum type="arabicPeriod"/>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3.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78" name="组合 61"/>
          <p:cNvGrpSpPr/>
          <p:nvPr/>
        </p:nvGrpSpPr>
        <p:grpSpPr>
          <a:xfrm>
            <a:off x="7331691" y="2635225"/>
            <a:ext cx="901594" cy="2250735"/>
            <a:chOff x="1656" y="2182209"/>
            <a:chExt cx="901594" cy="1341478"/>
          </a:xfrm>
        </p:grpSpPr>
        <p:sp>
          <p:nvSpPr>
            <p:cNvPr id="179" name="圆角矩形 178"/>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0" name="圆角矩形 4"/>
            <p:cNvSpPr/>
            <p:nvPr/>
          </p:nvSpPr>
          <p:spPr>
            <a:xfrm>
              <a:off x="28063" y="218220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 </a:t>
              </a:r>
              <a:r>
                <a:rPr lang="en-US" altLang="zh-CN" sz="900" b="1" dirty="0" smtClean="0">
                  <a:solidFill>
                    <a:srgbClr val="313E4F"/>
                  </a:solidFill>
                  <a:latin typeface="Microsoft YaHei" charset="-122"/>
                  <a:ea typeface="Microsoft YaHei" charset="-122"/>
                  <a:cs typeface="Microsoft YaHei" charset="-122"/>
                </a:rPr>
                <a:t>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3.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81" name="组合 64"/>
          <p:cNvGrpSpPr/>
          <p:nvPr/>
        </p:nvGrpSpPr>
        <p:grpSpPr>
          <a:xfrm>
            <a:off x="8345364" y="2695042"/>
            <a:ext cx="901594" cy="2194457"/>
            <a:chOff x="1656" y="2215752"/>
            <a:chExt cx="901594" cy="1307935"/>
          </a:xfrm>
        </p:grpSpPr>
        <p:sp>
          <p:nvSpPr>
            <p:cNvPr id="182" name="圆角矩形 181"/>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3"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 </a:t>
              </a:r>
              <a:r>
                <a:rPr lang="zh-CN" altLang="en-US" sz="900" b="1" dirty="0" smtClean="0">
                  <a:solidFill>
                    <a:srgbClr val="313E4F"/>
                  </a:solidFill>
                  <a:latin typeface="Microsoft YaHei" charset="-122"/>
                  <a:ea typeface="Microsoft YaHei" charset="-122"/>
                  <a:cs typeface="Microsoft YaHei" charset="-122"/>
                </a:rPr>
                <a:t>交易意向发布（非公开）</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kern="1200" dirty="0" smtClean="0">
                  <a:solidFill>
                    <a:srgbClr val="313E4F"/>
                  </a:solidFill>
                  <a:latin typeface="Microsoft YaHei" charset="-122"/>
                  <a:ea typeface="Microsoft YaHei" charset="-122"/>
                  <a:cs typeface="Microsoft YaHei" charset="-122"/>
                </a:rPr>
                <a:t>意向智能匹配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dirty="0" smtClean="0">
                  <a:solidFill>
                    <a:srgbClr val="313E4F"/>
                  </a:solidFill>
                  <a:latin typeface="Microsoft YaHei" charset="-122"/>
                  <a:ea typeface="Microsoft YaHei" charset="-122"/>
                  <a:cs typeface="Microsoft YaHei" charset="-122"/>
                </a:rPr>
                <a:t>3. 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4.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5.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84" name="组合 69"/>
          <p:cNvGrpSpPr/>
          <p:nvPr/>
        </p:nvGrpSpPr>
        <p:grpSpPr>
          <a:xfrm>
            <a:off x="9284574" y="2698587"/>
            <a:ext cx="901594" cy="2194457"/>
            <a:chOff x="1656" y="2215752"/>
            <a:chExt cx="901594" cy="1307935"/>
          </a:xfrm>
        </p:grpSpPr>
        <p:sp>
          <p:nvSpPr>
            <p:cNvPr id="185" name="圆角矩形 184"/>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6"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algn="ctr" defTabSz="444500">
                <a:spcBef>
                  <a:spcPct val="0"/>
                </a:spcBef>
              </a:pPr>
              <a:r>
                <a:rPr lang="en-US" altLang="zh-CN" sz="900" b="1" dirty="0" smtClean="0">
                  <a:solidFill>
                    <a:srgbClr val="313E4F"/>
                  </a:solidFill>
                  <a:latin typeface="Microsoft YaHei" charset="-122"/>
                  <a:ea typeface="Microsoft YaHei" charset="-122"/>
                  <a:cs typeface="Microsoft YaHei" charset="-122"/>
                </a:rPr>
                <a:t>1. </a:t>
              </a:r>
              <a:r>
                <a:rPr lang="zh-CN" altLang="en-US" sz="900" b="1" dirty="0" smtClean="0">
                  <a:solidFill>
                    <a:srgbClr val="313E4F"/>
                  </a:solidFill>
                  <a:latin typeface="Microsoft YaHei" charset="-122"/>
                  <a:ea typeface="Microsoft YaHei" charset="-122"/>
                  <a:cs typeface="Microsoft YaHei" charset="-122"/>
                </a:rPr>
                <a:t>交易意向发布（非公开）</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kern="1200" dirty="0" smtClean="0">
                  <a:solidFill>
                    <a:srgbClr val="313E4F"/>
                  </a:solidFill>
                  <a:latin typeface="Microsoft YaHei" charset="-122"/>
                  <a:ea typeface="Microsoft YaHei" charset="-122"/>
                  <a:cs typeface="Microsoft YaHei" charset="-122"/>
                </a:rPr>
                <a:t>意向智能匹配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r>
                <a:rPr lang="en-US" altLang="zh-CN" sz="900" b="1" dirty="0" smtClean="0">
                  <a:solidFill>
                    <a:srgbClr val="313E4F"/>
                  </a:solidFill>
                  <a:latin typeface="Microsoft YaHei" charset="-122"/>
                  <a:ea typeface="Microsoft YaHei" charset="-122"/>
                  <a:cs typeface="Microsoft YaHei" charset="-122"/>
                </a:rPr>
                <a:t>3. </a:t>
              </a:r>
              <a:r>
                <a:rPr lang="zh-CN" altLang="en-US" sz="900" b="1" dirty="0" smtClean="0">
                  <a:solidFill>
                    <a:srgbClr val="313E4F"/>
                  </a:solidFill>
                  <a:latin typeface="Microsoft YaHei" charset="-122"/>
                  <a:ea typeface="Microsoft YaHei" charset="-122"/>
                  <a:cs typeface="Microsoft YaHei" charset="-122"/>
                </a:rPr>
                <a:t>聊天确定交易要素</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r>
                <a:rPr lang="en-US" altLang="zh-CN" sz="900" b="1" dirty="0" smtClean="0">
                  <a:solidFill>
                    <a:srgbClr val="313E4F"/>
                  </a:solidFill>
                  <a:latin typeface="Microsoft YaHei" charset="-122"/>
                  <a:ea typeface="Microsoft YaHei" charset="-122"/>
                  <a:cs typeface="Microsoft YaHei" charset="-122"/>
                </a:rPr>
                <a:t>4</a:t>
              </a:r>
              <a:r>
                <a:rPr lang="en-US" altLang="zh-CN" sz="900" b="1" kern="1200" dirty="0" smtClean="0">
                  <a:solidFill>
                    <a:srgbClr val="313E4F"/>
                  </a:solidFill>
                  <a:latin typeface="Microsoft YaHei" charset="-122"/>
                  <a:ea typeface="Microsoft YaHei" charset="-122"/>
                  <a:cs typeface="Microsoft YaHei" charset="-122"/>
                </a:rPr>
                <a:t>. </a:t>
              </a:r>
              <a:r>
                <a:rPr lang="zh-CN" altLang="en-US" sz="900" b="1" dirty="0" smtClean="0">
                  <a:solidFill>
                    <a:srgbClr val="313E4F"/>
                  </a:solidFill>
                  <a:latin typeface="Microsoft YaHei" charset="-122"/>
                  <a:ea typeface="Microsoft YaHei" charset="-122"/>
                  <a:cs typeface="Microsoft YaHei" charset="-122"/>
                </a:rPr>
                <a:t>双方录入交易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87" name="组合 72"/>
          <p:cNvGrpSpPr/>
          <p:nvPr/>
        </p:nvGrpSpPr>
        <p:grpSpPr>
          <a:xfrm>
            <a:off x="10223784" y="2702132"/>
            <a:ext cx="901594" cy="2194457"/>
            <a:chOff x="1656" y="2215752"/>
            <a:chExt cx="901594" cy="1307935"/>
          </a:xfrm>
        </p:grpSpPr>
        <p:sp>
          <p:nvSpPr>
            <p:cNvPr id="188" name="圆角矩形 187"/>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9"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a:t>
              </a:r>
              <a:r>
                <a:rPr lang="en-US" altLang="zh-CN" sz="900" b="1" dirty="0" smtClean="0">
                  <a:solidFill>
                    <a:srgbClr val="313E4F"/>
                  </a:solidFill>
                  <a:latin typeface="Microsoft YaHei" charset="-122"/>
                  <a:ea typeface="Microsoft YaHei" charset="-122"/>
                  <a:cs typeface="Microsoft YaHei" charset="-122"/>
                </a:rPr>
                <a:t> </a:t>
              </a:r>
              <a:r>
                <a:rPr lang="zh-CN" altLang="en-US" sz="900" b="1" dirty="0" smtClean="0">
                  <a:solidFill>
                    <a:srgbClr val="313E4F"/>
                  </a:solidFill>
                  <a:latin typeface="Microsoft YaHei" charset="-122"/>
                  <a:ea typeface="Microsoft YaHei" charset="-122"/>
                  <a:cs typeface="Microsoft YaHei" charset="-122"/>
                </a:rPr>
                <a:t>聊天确定交易要素</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dirty="0" smtClean="0">
                  <a:solidFill>
                    <a:srgbClr val="313E4F"/>
                  </a:solidFill>
                  <a:latin typeface="Microsoft YaHei" charset="-122"/>
                  <a:ea typeface="Microsoft YaHei" charset="-122"/>
                  <a:cs typeface="Microsoft YaHei" charset="-122"/>
                </a:rPr>
                <a:t>双方录入交易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90" name="组合 75"/>
          <p:cNvGrpSpPr/>
          <p:nvPr/>
        </p:nvGrpSpPr>
        <p:grpSpPr>
          <a:xfrm>
            <a:off x="11141738" y="2705676"/>
            <a:ext cx="901594" cy="2194457"/>
            <a:chOff x="1656" y="2215752"/>
            <a:chExt cx="901594" cy="1307935"/>
          </a:xfrm>
        </p:grpSpPr>
        <p:sp>
          <p:nvSpPr>
            <p:cNvPr id="191" name="圆角矩形 190"/>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2"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a:t>
              </a:r>
              <a:r>
                <a:rPr lang="en-US" altLang="zh-CN" sz="900" b="1" dirty="0" smtClean="0">
                  <a:solidFill>
                    <a:srgbClr val="313E4F"/>
                  </a:solidFill>
                  <a:latin typeface="Microsoft YaHei" charset="-122"/>
                  <a:ea typeface="Microsoft YaHei" charset="-122"/>
                  <a:cs typeface="Microsoft YaHei" charset="-122"/>
                </a:rPr>
                <a:t> </a:t>
              </a:r>
              <a:r>
                <a:rPr lang="zh-CN" altLang="en-US" sz="900" b="1" dirty="0" smtClean="0">
                  <a:solidFill>
                    <a:srgbClr val="313E4F"/>
                  </a:solidFill>
                  <a:latin typeface="Microsoft YaHei" charset="-122"/>
                  <a:ea typeface="Microsoft YaHei" charset="-122"/>
                  <a:cs typeface="Microsoft YaHei" charset="-122"/>
                </a:rPr>
                <a:t>聊天确定交易要素</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dirty="0" smtClean="0">
                  <a:solidFill>
                    <a:srgbClr val="313E4F"/>
                  </a:solidFill>
                  <a:latin typeface="Microsoft YaHei" charset="-122"/>
                  <a:ea typeface="Microsoft YaHei" charset="-122"/>
                  <a:cs typeface="Microsoft YaHei" charset="-122"/>
                </a:rPr>
                <a:t>第三方录入交易</a:t>
              </a:r>
              <a:endParaRPr lang="en-US" altLang="zh-CN" sz="900" b="1" kern="1200" dirty="0" smtClean="0">
                <a:solidFill>
                  <a:srgbClr val="313E4F"/>
                </a:solidFill>
                <a:latin typeface="Microsoft YaHei" charset="-122"/>
                <a:ea typeface="Microsoft YaHei" charset="-122"/>
                <a:cs typeface="Microsoft YaHei" charset="-122"/>
              </a:endParaRPr>
            </a:p>
          </p:txBody>
        </p:sp>
      </p:grpSp>
      <p:cxnSp>
        <p:nvCxnSpPr>
          <p:cNvPr id="238" name="直线连接符 237"/>
          <p:cNvCxnSpPr/>
          <p:nvPr/>
        </p:nvCxnSpPr>
        <p:spPr>
          <a:xfrm>
            <a:off x="1507136" y="2313432"/>
            <a:ext cx="18008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39" name="直线连接符 238"/>
          <p:cNvCxnSpPr/>
          <p:nvPr/>
        </p:nvCxnSpPr>
        <p:spPr>
          <a:xfrm>
            <a:off x="3497810" y="2313432"/>
            <a:ext cx="18008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0" name="直线连接符 239"/>
          <p:cNvCxnSpPr/>
          <p:nvPr/>
        </p:nvCxnSpPr>
        <p:spPr>
          <a:xfrm>
            <a:off x="8361879" y="3135247"/>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1" name="直线连接符 240"/>
          <p:cNvCxnSpPr/>
          <p:nvPr/>
        </p:nvCxnSpPr>
        <p:spPr>
          <a:xfrm>
            <a:off x="1539248" y="4168519"/>
            <a:ext cx="6694037"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线连接符 241"/>
          <p:cNvCxnSpPr/>
          <p:nvPr/>
        </p:nvCxnSpPr>
        <p:spPr>
          <a:xfrm>
            <a:off x="8361879" y="3537583"/>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3" name="直线连接符 242"/>
          <p:cNvCxnSpPr/>
          <p:nvPr/>
        </p:nvCxnSpPr>
        <p:spPr>
          <a:xfrm>
            <a:off x="8361879" y="3949063"/>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4" name="直线连接符 243"/>
          <p:cNvCxnSpPr/>
          <p:nvPr/>
        </p:nvCxnSpPr>
        <p:spPr>
          <a:xfrm>
            <a:off x="8361879" y="4378831"/>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5" name="直线连接符 244"/>
          <p:cNvCxnSpPr/>
          <p:nvPr/>
        </p:nvCxnSpPr>
        <p:spPr>
          <a:xfrm>
            <a:off x="10248669" y="3811903"/>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6" name="直线连接符 245"/>
          <p:cNvCxnSpPr/>
          <p:nvPr/>
        </p:nvCxnSpPr>
        <p:spPr>
          <a:xfrm>
            <a:off x="1539248" y="3436999"/>
            <a:ext cx="6694037"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65" name="组 64"/>
          <p:cNvGrpSpPr/>
          <p:nvPr/>
        </p:nvGrpSpPr>
        <p:grpSpPr>
          <a:xfrm>
            <a:off x="1527237" y="1868970"/>
            <a:ext cx="10553415" cy="3023372"/>
            <a:chOff x="1527237" y="1828912"/>
            <a:chExt cx="10553415" cy="3023372"/>
          </a:xfrm>
        </p:grpSpPr>
        <p:sp>
          <p:nvSpPr>
            <p:cNvPr id="121" name="矩形 120"/>
            <p:cNvSpPr/>
            <p:nvPr/>
          </p:nvSpPr>
          <p:spPr>
            <a:xfrm>
              <a:off x="5373892" y="2742917"/>
              <a:ext cx="2832986" cy="209874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b="1" dirty="0" err="1" smtClean="0">
                  <a:latin typeface="微软雅黑" pitchFamily="34" charset="-122"/>
                  <a:ea typeface="微软雅黑" pitchFamily="34" charset="-122"/>
                </a:rPr>
                <a:t>RFQ</a:t>
              </a:r>
              <a:endParaRPr kumimoji="1" lang="en-US" altLang="zh-CN" b="1" dirty="0" smtClean="0">
                <a:latin typeface="微软雅黑" pitchFamily="34" charset="-122"/>
                <a:ea typeface="微软雅黑" pitchFamily="34" charset="-122"/>
              </a:endParaRPr>
            </a:p>
          </p:txBody>
        </p:sp>
        <p:sp>
          <p:nvSpPr>
            <p:cNvPr id="127" name="矩形 126"/>
            <p:cNvSpPr/>
            <p:nvPr/>
          </p:nvSpPr>
          <p:spPr>
            <a:xfrm>
              <a:off x="8341352" y="2742917"/>
              <a:ext cx="1830461" cy="813083"/>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意向智能匹配</a:t>
              </a:r>
              <a:endParaRPr kumimoji="1" lang="en-US" altLang="zh-CN" b="1" dirty="0" smtClean="0">
                <a:latin typeface="微软雅黑" pitchFamily="34" charset="-122"/>
                <a:ea typeface="微软雅黑" pitchFamily="34" charset="-122"/>
              </a:endParaRPr>
            </a:p>
          </p:txBody>
        </p:sp>
        <p:sp>
          <p:nvSpPr>
            <p:cNvPr id="130" name="矩形 129"/>
            <p:cNvSpPr/>
            <p:nvPr/>
          </p:nvSpPr>
          <p:spPr>
            <a:xfrm>
              <a:off x="8371978" y="3578129"/>
              <a:ext cx="850125" cy="127415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b="1" dirty="0" err="1" smtClean="0">
                  <a:latin typeface="微软雅黑" pitchFamily="34" charset="-122"/>
                  <a:ea typeface="微软雅黑" pitchFamily="34" charset="-122"/>
                </a:rPr>
                <a:t>RFQ</a:t>
              </a:r>
              <a:endParaRPr kumimoji="1" lang="en-US" altLang="zh-CN" b="1" dirty="0" smtClean="0">
                <a:latin typeface="微软雅黑" pitchFamily="34" charset="-122"/>
                <a:ea typeface="微软雅黑" pitchFamily="34" charset="-122"/>
              </a:endParaRPr>
            </a:p>
          </p:txBody>
        </p:sp>
        <p:sp>
          <p:nvSpPr>
            <p:cNvPr id="131" name="矩形 130"/>
            <p:cNvSpPr/>
            <p:nvPr/>
          </p:nvSpPr>
          <p:spPr>
            <a:xfrm>
              <a:off x="9299078" y="3584819"/>
              <a:ext cx="850125" cy="126746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协商交易</a:t>
              </a:r>
              <a:endParaRPr kumimoji="1" lang="en-US" altLang="zh-CN" b="1" dirty="0" smtClean="0">
                <a:latin typeface="微软雅黑" pitchFamily="34" charset="-122"/>
                <a:ea typeface="微软雅黑" pitchFamily="34" charset="-122"/>
              </a:endParaRPr>
            </a:p>
          </p:txBody>
        </p:sp>
        <p:sp>
          <p:nvSpPr>
            <p:cNvPr id="132" name="矩形 131"/>
            <p:cNvSpPr/>
            <p:nvPr/>
          </p:nvSpPr>
          <p:spPr>
            <a:xfrm>
              <a:off x="10250191" y="2732272"/>
              <a:ext cx="1830461" cy="209874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协商交易</a:t>
              </a:r>
              <a:endParaRPr kumimoji="1" lang="en-US" altLang="zh-CN" b="1" dirty="0" smtClean="0">
                <a:latin typeface="微软雅黑" pitchFamily="34" charset="-122"/>
                <a:ea typeface="微软雅黑" pitchFamily="34" charset="-122"/>
              </a:endParaRPr>
            </a:p>
          </p:txBody>
        </p:sp>
        <p:sp>
          <p:nvSpPr>
            <p:cNvPr id="133" name="矩形 132"/>
            <p:cNvSpPr/>
            <p:nvPr/>
          </p:nvSpPr>
          <p:spPr>
            <a:xfrm>
              <a:off x="1527237" y="2732272"/>
              <a:ext cx="828144" cy="2120012"/>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点击成交</a:t>
              </a:r>
              <a:endParaRPr kumimoji="1" lang="en-US" altLang="zh-CN" b="1" dirty="0" smtClean="0">
                <a:latin typeface="微软雅黑" pitchFamily="34" charset="-122"/>
                <a:ea typeface="微软雅黑" pitchFamily="34" charset="-122"/>
              </a:endParaRPr>
            </a:p>
          </p:txBody>
        </p:sp>
        <p:sp>
          <p:nvSpPr>
            <p:cNvPr id="134" name="矩形 133"/>
            <p:cNvSpPr/>
            <p:nvPr/>
          </p:nvSpPr>
          <p:spPr>
            <a:xfrm>
              <a:off x="3477177" y="2740838"/>
              <a:ext cx="848781" cy="209874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点击成交</a:t>
              </a:r>
              <a:endParaRPr kumimoji="1" lang="zh-CN" altLang="en-US" b="1" dirty="0">
                <a:latin typeface="微软雅黑" pitchFamily="34" charset="-122"/>
                <a:ea typeface="微软雅黑" pitchFamily="34" charset="-122"/>
              </a:endParaRPr>
            </a:p>
          </p:txBody>
        </p:sp>
        <p:sp>
          <p:nvSpPr>
            <p:cNvPr id="135" name="矩形 134"/>
            <p:cNvSpPr/>
            <p:nvPr/>
          </p:nvSpPr>
          <p:spPr>
            <a:xfrm>
              <a:off x="2452897" y="2721650"/>
              <a:ext cx="828144" cy="2120012"/>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自动订单匹配</a:t>
              </a:r>
              <a:endParaRPr kumimoji="1" lang="en-US" altLang="zh-CN" b="1" dirty="0" smtClean="0">
                <a:latin typeface="微软雅黑" pitchFamily="34" charset="-122"/>
                <a:ea typeface="微软雅黑" pitchFamily="34" charset="-122"/>
              </a:endParaRPr>
            </a:p>
          </p:txBody>
        </p:sp>
        <p:sp>
          <p:nvSpPr>
            <p:cNvPr id="136" name="矩形 135"/>
            <p:cNvSpPr/>
            <p:nvPr/>
          </p:nvSpPr>
          <p:spPr>
            <a:xfrm>
              <a:off x="4420549" y="2740839"/>
              <a:ext cx="848781" cy="209874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自动报价匹配</a:t>
              </a:r>
              <a:endParaRPr kumimoji="1" lang="zh-CN" altLang="en-US" b="1" dirty="0">
                <a:latin typeface="微软雅黑" pitchFamily="34" charset="-122"/>
                <a:ea typeface="微软雅黑" pitchFamily="34" charset="-122"/>
              </a:endParaRPr>
            </a:p>
          </p:txBody>
        </p:sp>
        <p:sp>
          <p:nvSpPr>
            <p:cNvPr id="115" name="矩形 114"/>
            <p:cNvSpPr/>
            <p:nvPr/>
          </p:nvSpPr>
          <p:spPr>
            <a:xfrm>
              <a:off x="3482429" y="1828912"/>
              <a:ext cx="1830461" cy="383138"/>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400" b="1" dirty="0" smtClean="0">
                  <a:latin typeface="微软雅黑" pitchFamily="34" charset="-122"/>
                  <a:ea typeface="微软雅黑" pitchFamily="34" charset="-122"/>
                </a:rPr>
                <a:t>可执行连续报价（</a:t>
              </a:r>
              <a:r>
                <a:rPr kumimoji="1" lang="en-US" altLang="zh-CN" sz="1400" b="1" dirty="0" smtClean="0">
                  <a:latin typeface="微软雅黑" pitchFamily="34" charset="-122"/>
                  <a:ea typeface="微软雅黑" pitchFamily="34" charset="-122"/>
                </a:rPr>
                <a:t>ESP</a:t>
              </a:r>
              <a:r>
                <a:rPr kumimoji="1" lang="zh-CN" altLang="en-US" sz="1400" b="1" dirty="0" smtClean="0">
                  <a:latin typeface="微软雅黑" pitchFamily="34" charset="-122"/>
                  <a:ea typeface="微软雅黑" pitchFamily="34" charset="-122"/>
                </a:rPr>
                <a:t>）</a:t>
              </a:r>
              <a:endParaRPr kumimoji="1" lang="en-US" altLang="zh-CN" sz="1400" b="1" dirty="0" smtClean="0">
                <a:latin typeface="微软雅黑" pitchFamily="34" charset="-122"/>
                <a:ea typeface="微软雅黑" pitchFamily="34" charset="-122"/>
              </a:endParaRPr>
            </a:p>
          </p:txBody>
        </p:sp>
      </p:grpSp>
      <p:sp>
        <p:nvSpPr>
          <p:cNvPr id="247" name="矩形 246"/>
          <p:cNvSpPr/>
          <p:nvPr/>
        </p:nvSpPr>
        <p:spPr>
          <a:xfrm>
            <a:off x="229735" y="1229592"/>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Times New Roman" pitchFamily="18" charset="0"/>
                <a:ea typeface="微软雅黑" pitchFamily="34" charset="-122"/>
                <a:cs typeface="Times New Roman" pitchFamily="18" charset="0"/>
              </a:rPr>
              <a:t>交易模型</a:t>
            </a:r>
          </a:p>
        </p:txBody>
      </p:sp>
      <p:sp>
        <p:nvSpPr>
          <p:cNvPr id="248" name="矩形 247"/>
          <p:cNvSpPr/>
          <p:nvPr/>
        </p:nvSpPr>
        <p:spPr>
          <a:xfrm>
            <a:off x="231152" y="5169405"/>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Times New Roman" pitchFamily="18" charset="0"/>
                <a:ea typeface="微软雅黑" pitchFamily="34" charset="-122"/>
                <a:cs typeface="Times New Roman" pitchFamily="18" charset="0"/>
              </a:rPr>
              <a:t>目前</a:t>
            </a:r>
            <a:r>
              <a:rPr lang="zh-CN" altLang="en-US" sz="1200" b="1" dirty="0" smtClean="0">
                <a:latin typeface="Times New Roman" pitchFamily="18" charset="0"/>
                <a:ea typeface="微软雅黑" pitchFamily="34" charset="-122"/>
                <a:cs typeface="Times New Roman" pitchFamily="18" charset="0"/>
              </a:rPr>
              <a:t>支持系统</a:t>
            </a:r>
            <a:endParaRPr lang="zh-CN" altLang="en-US" sz="1200" b="1" dirty="0">
              <a:latin typeface="Times New Roman" pitchFamily="18" charset="0"/>
              <a:ea typeface="微软雅黑" pitchFamily="34" charset="-122"/>
              <a:cs typeface="Times New Roman" pitchFamily="18" charset="0"/>
            </a:endParaRPr>
          </a:p>
        </p:txBody>
      </p:sp>
      <p:sp>
        <p:nvSpPr>
          <p:cNvPr id="249" name="矩形 248"/>
          <p:cNvSpPr/>
          <p:nvPr/>
        </p:nvSpPr>
        <p:spPr>
          <a:xfrm>
            <a:off x="240368" y="6063580"/>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Times New Roman" pitchFamily="18" charset="0"/>
                <a:ea typeface="微软雅黑" pitchFamily="34" charset="-122"/>
                <a:cs typeface="Times New Roman" pitchFamily="18" charset="0"/>
              </a:rPr>
              <a:t>未来</a:t>
            </a:r>
            <a:r>
              <a:rPr lang="zh-CN" altLang="en-US" sz="1200" b="1" dirty="0" smtClean="0">
                <a:latin typeface="Times New Roman" pitchFamily="18" charset="0"/>
                <a:ea typeface="微软雅黑" pitchFamily="34" charset="-122"/>
                <a:cs typeface="Times New Roman" pitchFamily="18" charset="0"/>
              </a:rPr>
              <a:t>支持系统</a:t>
            </a:r>
            <a:endParaRPr lang="zh-CN" altLang="en-US" sz="1200" b="1" dirty="0">
              <a:latin typeface="Times New Roman" pitchFamily="18" charset="0"/>
              <a:ea typeface="微软雅黑" pitchFamily="34" charset="-122"/>
              <a:cs typeface="Times New Roman" pitchFamily="18" charset="0"/>
            </a:endParaRPr>
          </a:p>
        </p:txBody>
      </p:sp>
      <p:grpSp>
        <p:nvGrpSpPr>
          <p:cNvPr id="250" name="组合 87"/>
          <p:cNvGrpSpPr/>
          <p:nvPr/>
        </p:nvGrpSpPr>
        <p:grpSpPr>
          <a:xfrm>
            <a:off x="1456736" y="4991100"/>
            <a:ext cx="1896064" cy="797693"/>
            <a:chOff x="5189" y="1517140"/>
            <a:chExt cx="1328327" cy="1290587"/>
          </a:xfrm>
        </p:grpSpPr>
        <p:sp>
          <p:nvSpPr>
            <p:cNvPr id="251" name="圆角矩形 250"/>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2"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b="1" kern="1200" dirty="0" smtClean="0">
                  <a:solidFill>
                    <a:srgbClr val="313E4F"/>
                  </a:solidFill>
                  <a:latin typeface="Times New Roman" pitchFamily="18" charset="0"/>
                  <a:ea typeface="微软雅黑" pitchFamily="34" charset="-122"/>
                  <a:cs typeface="Times New Roman" pitchFamily="18" charset="0"/>
                </a:rPr>
                <a:t>X-TRADE</a:t>
              </a:r>
              <a:endParaRPr lang="zh-CN" altLang="en-US" sz="1050" kern="1200" dirty="0">
                <a:solidFill>
                  <a:srgbClr val="313E4F"/>
                </a:solidFill>
              </a:endParaRPr>
            </a:p>
          </p:txBody>
        </p:sp>
      </p:grpSp>
      <p:grpSp>
        <p:nvGrpSpPr>
          <p:cNvPr id="253" name="组合 90"/>
          <p:cNvGrpSpPr/>
          <p:nvPr/>
        </p:nvGrpSpPr>
        <p:grpSpPr>
          <a:xfrm>
            <a:off x="1444036" y="5918200"/>
            <a:ext cx="1896064" cy="797693"/>
            <a:chOff x="5189" y="1517140"/>
            <a:chExt cx="1328327" cy="1290587"/>
          </a:xfrm>
        </p:grpSpPr>
        <p:sp>
          <p:nvSpPr>
            <p:cNvPr id="254" name="圆角矩形 253"/>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5"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b="1" dirty="0" smtClean="0">
                  <a:solidFill>
                    <a:srgbClr val="313E4F"/>
                  </a:solidFill>
                  <a:latin typeface="Times New Roman" pitchFamily="18" charset="0"/>
                  <a:ea typeface="微软雅黑" pitchFamily="34" charset="-122"/>
                  <a:cs typeface="Times New Roman" pitchFamily="18" charset="0"/>
                </a:rPr>
                <a:t>X-TRADE</a:t>
              </a:r>
              <a:endParaRPr lang="zh-CN" altLang="en-US" sz="1050" kern="1200" dirty="0">
                <a:solidFill>
                  <a:srgbClr val="313E4F"/>
                </a:solidFill>
              </a:endParaRPr>
            </a:p>
          </p:txBody>
        </p:sp>
      </p:grpSp>
      <p:grpSp>
        <p:nvGrpSpPr>
          <p:cNvPr id="256" name="组合 93"/>
          <p:cNvGrpSpPr/>
          <p:nvPr/>
        </p:nvGrpSpPr>
        <p:grpSpPr>
          <a:xfrm>
            <a:off x="3477178" y="5913573"/>
            <a:ext cx="3710534" cy="796352"/>
            <a:chOff x="1804635" y="4554406"/>
            <a:chExt cx="799357" cy="842525"/>
          </a:xfrm>
        </p:grpSpPr>
        <p:sp>
          <p:nvSpPr>
            <p:cNvPr id="257" name="圆角矩形 256"/>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258"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zh-CN" sz="1200" b="1" kern="1200" dirty="0" err="1" smtClean="0">
                  <a:latin typeface="微软雅黑" pitchFamily="34" charset="-122"/>
                  <a:ea typeface="微软雅黑" pitchFamily="34" charset="-122"/>
                </a:rPr>
                <a:t>NTPII</a:t>
              </a:r>
              <a:endParaRPr lang="zh-CN" altLang="en-US" sz="1200" b="1" kern="1200" dirty="0">
                <a:latin typeface="微软雅黑" pitchFamily="34" charset="-122"/>
                <a:ea typeface="微软雅黑" pitchFamily="34" charset="-122"/>
              </a:endParaRPr>
            </a:p>
          </p:txBody>
        </p:sp>
      </p:grpSp>
      <p:grpSp>
        <p:nvGrpSpPr>
          <p:cNvPr id="259" name="组合 96"/>
          <p:cNvGrpSpPr/>
          <p:nvPr/>
        </p:nvGrpSpPr>
        <p:grpSpPr>
          <a:xfrm>
            <a:off x="3495129" y="4991100"/>
            <a:ext cx="1774201" cy="797693"/>
            <a:chOff x="5189" y="1517140"/>
            <a:chExt cx="1328327" cy="1290587"/>
          </a:xfrm>
        </p:grpSpPr>
        <p:sp>
          <p:nvSpPr>
            <p:cNvPr id="260" name="圆角矩形 259"/>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1"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本币交易系统</a:t>
              </a:r>
              <a:endParaRPr lang="en-US" altLang="zh-CN" sz="1050" b="1"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（部分支持）</a:t>
              </a:r>
              <a:endParaRPr lang="zh-CN" altLang="en-US" sz="1050" kern="1200" dirty="0">
                <a:solidFill>
                  <a:srgbClr val="313E4F"/>
                </a:solidFill>
              </a:endParaRPr>
            </a:p>
          </p:txBody>
        </p:sp>
      </p:grpSp>
      <p:grpSp>
        <p:nvGrpSpPr>
          <p:cNvPr id="262" name="组合 102"/>
          <p:cNvGrpSpPr/>
          <p:nvPr/>
        </p:nvGrpSpPr>
        <p:grpSpPr>
          <a:xfrm>
            <a:off x="5346909" y="4989064"/>
            <a:ext cx="1840803" cy="797693"/>
            <a:chOff x="5189" y="1517140"/>
            <a:chExt cx="1328327" cy="1290587"/>
          </a:xfrm>
          <a:solidFill>
            <a:srgbClr val="D3D3D3"/>
          </a:solidFill>
        </p:grpSpPr>
        <p:sp>
          <p:nvSpPr>
            <p:cNvPr id="263" name="圆角矩形 262"/>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4"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b="1" dirty="0" smtClean="0">
                  <a:solidFill>
                    <a:srgbClr val="313E4F"/>
                  </a:solidFill>
                  <a:latin typeface="Times New Roman" pitchFamily="18" charset="0"/>
                  <a:ea typeface="微软雅黑" pitchFamily="34" charset="-122"/>
                  <a:cs typeface="Times New Roman" pitchFamily="18" charset="0"/>
                </a:rPr>
                <a:t>——</a:t>
              </a:r>
              <a:endParaRPr lang="zh-CN" altLang="en-US" sz="1050" kern="1200" dirty="0">
                <a:solidFill>
                  <a:srgbClr val="313E4F"/>
                </a:solidFill>
              </a:endParaRPr>
            </a:p>
          </p:txBody>
        </p:sp>
      </p:grpSp>
      <p:grpSp>
        <p:nvGrpSpPr>
          <p:cNvPr id="265" name="组合 108"/>
          <p:cNvGrpSpPr/>
          <p:nvPr/>
        </p:nvGrpSpPr>
        <p:grpSpPr>
          <a:xfrm>
            <a:off x="7315410" y="4989064"/>
            <a:ext cx="919026" cy="797693"/>
            <a:chOff x="5189" y="1517140"/>
            <a:chExt cx="1328327" cy="1290587"/>
          </a:xfrm>
          <a:solidFill>
            <a:srgbClr val="4DD1E2"/>
          </a:solidFill>
        </p:grpSpPr>
        <p:sp>
          <p:nvSpPr>
            <p:cNvPr id="266" name="圆角矩形 265"/>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7"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本币交易系统</a:t>
              </a:r>
              <a:endParaRPr lang="zh-CN" altLang="en-US" sz="1050" kern="1200" dirty="0">
                <a:solidFill>
                  <a:srgbClr val="313E4F"/>
                </a:solidFill>
              </a:endParaRPr>
            </a:p>
          </p:txBody>
        </p:sp>
      </p:grpSp>
      <p:grpSp>
        <p:nvGrpSpPr>
          <p:cNvPr id="268" name="组合 111"/>
          <p:cNvGrpSpPr/>
          <p:nvPr/>
        </p:nvGrpSpPr>
        <p:grpSpPr>
          <a:xfrm>
            <a:off x="7331691" y="5904144"/>
            <a:ext cx="4716628" cy="796352"/>
            <a:chOff x="1804635" y="4554406"/>
            <a:chExt cx="799357" cy="842525"/>
          </a:xfrm>
        </p:grpSpPr>
        <p:sp>
          <p:nvSpPr>
            <p:cNvPr id="269" name="圆角矩形 268"/>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270"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zh-CN" sz="1200" b="1" kern="1200" dirty="0" err="1" smtClean="0">
                  <a:latin typeface="微软雅黑" pitchFamily="34" charset="-122"/>
                  <a:ea typeface="微软雅黑" pitchFamily="34" charset="-122"/>
                </a:rPr>
                <a:t>NTPI</a:t>
              </a:r>
              <a:endParaRPr lang="zh-CN" altLang="en-US" sz="1200" b="1" kern="1200" dirty="0">
                <a:latin typeface="微软雅黑" pitchFamily="34" charset="-122"/>
                <a:ea typeface="微软雅黑" pitchFamily="34" charset="-122"/>
              </a:endParaRPr>
            </a:p>
          </p:txBody>
        </p:sp>
      </p:grpSp>
      <p:grpSp>
        <p:nvGrpSpPr>
          <p:cNvPr id="271" name="组合 114"/>
          <p:cNvGrpSpPr/>
          <p:nvPr/>
        </p:nvGrpSpPr>
        <p:grpSpPr>
          <a:xfrm>
            <a:off x="8334628" y="4979635"/>
            <a:ext cx="1840803" cy="797693"/>
            <a:chOff x="5189" y="1517140"/>
            <a:chExt cx="1328327" cy="1290587"/>
          </a:xfrm>
          <a:solidFill>
            <a:srgbClr val="D3D3D3"/>
          </a:solidFill>
        </p:grpSpPr>
        <p:sp>
          <p:nvSpPr>
            <p:cNvPr id="272" name="圆角矩形 271"/>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3"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b="1" dirty="0" smtClean="0">
                  <a:solidFill>
                    <a:srgbClr val="313E4F"/>
                  </a:solidFill>
                  <a:latin typeface="Times New Roman" pitchFamily="18" charset="0"/>
                  <a:ea typeface="微软雅黑" pitchFamily="34" charset="-122"/>
                  <a:cs typeface="Times New Roman" pitchFamily="18" charset="0"/>
                </a:rPr>
                <a:t>——</a:t>
              </a:r>
              <a:endParaRPr lang="zh-CN" altLang="en-US" sz="1050" kern="1200" dirty="0">
                <a:solidFill>
                  <a:srgbClr val="313E4F"/>
                </a:solidFill>
              </a:endParaRPr>
            </a:p>
          </p:txBody>
        </p:sp>
      </p:grpSp>
      <p:grpSp>
        <p:nvGrpSpPr>
          <p:cNvPr id="274" name="组合 120"/>
          <p:cNvGrpSpPr/>
          <p:nvPr/>
        </p:nvGrpSpPr>
        <p:grpSpPr>
          <a:xfrm>
            <a:off x="11155445" y="4965700"/>
            <a:ext cx="919026" cy="797693"/>
            <a:chOff x="5189" y="1517140"/>
            <a:chExt cx="1328327" cy="1290587"/>
          </a:xfrm>
          <a:solidFill>
            <a:srgbClr val="D3D3D3"/>
          </a:solidFill>
        </p:grpSpPr>
        <p:sp>
          <p:nvSpPr>
            <p:cNvPr id="275" name="圆角矩形 274"/>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6"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dirty="0" smtClean="0">
                  <a:solidFill>
                    <a:srgbClr val="313E4F"/>
                  </a:solidFill>
                </a:rPr>
                <a:t>——</a:t>
              </a:r>
              <a:endParaRPr lang="zh-CN" altLang="en-US" sz="1050" kern="1200" dirty="0">
                <a:solidFill>
                  <a:srgbClr val="313E4F"/>
                </a:solidFill>
              </a:endParaRPr>
            </a:p>
          </p:txBody>
        </p:sp>
      </p:grpSp>
      <p:grpSp>
        <p:nvGrpSpPr>
          <p:cNvPr id="277" name="组合 123"/>
          <p:cNvGrpSpPr/>
          <p:nvPr/>
        </p:nvGrpSpPr>
        <p:grpSpPr>
          <a:xfrm>
            <a:off x="10223719" y="4978400"/>
            <a:ext cx="919026" cy="797693"/>
            <a:chOff x="5189" y="1517140"/>
            <a:chExt cx="1328327" cy="1290587"/>
          </a:xfrm>
          <a:solidFill>
            <a:srgbClr val="4DD1E2"/>
          </a:solidFill>
        </p:grpSpPr>
        <p:sp>
          <p:nvSpPr>
            <p:cNvPr id="278" name="圆角矩形 277"/>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9"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本币交易系统</a:t>
              </a:r>
              <a:endParaRPr lang="zh-CN" altLang="en-US" sz="1050" kern="1200" dirty="0">
                <a:solidFill>
                  <a:srgbClr val="313E4F"/>
                </a:solidFill>
              </a:endParaRPr>
            </a:p>
          </p:txBody>
        </p:sp>
      </p:grpSp>
      <p:grpSp>
        <p:nvGrpSpPr>
          <p:cNvPr id="122" name="组合 121"/>
          <p:cNvGrpSpPr/>
          <p:nvPr/>
        </p:nvGrpSpPr>
        <p:grpSpPr>
          <a:xfrm>
            <a:off x="7320898" y="1842027"/>
            <a:ext cx="4696027" cy="776243"/>
            <a:chOff x="6918687" y="725744"/>
            <a:chExt cx="1841055" cy="1307935"/>
          </a:xfrm>
        </p:grpSpPr>
        <p:sp>
          <p:nvSpPr>
            <p:cNvPr id="123" name="圆角矩形 122"/>
            <p:cNvSpPr/>
            <p:nvPr/>
          </p:nvSpPr>
          <p:spPr>
            <a:xfrm>
              <a:off x="6918687" y="725744"/>
              <a:ext cx="1841055" cy="1307935"/>
            </a:xfrm>
            <a:prstGeom prst="roundRect">
              <a:avLst>
                <a:gd name="adj" fmla="val 10000"/>
              </a:avLst>
            </a:prstGeom>
            <a:solidFill>
              <a:srgbClr val="B3EBF2">
                <a:alpha val="55000"/>
              </a:srgbClr>
            </a:solidFill>
            <a:ln>
              <a:noFill/>
            </a:ln>
          </p:spPr>
          <p:style>
            <a:lnRef idx="1">
              <a:schemeClr val="accent5"/>
            </a:lnRef>
            <a:fillRef idx="2">
              <a:schemeClr val="accent5"/>
            </a:fillRef>
            <a:effectRef idx="1">
              <a:schemeClr val="accent5"/>
            </a:effectRef>
            <a:fontRef idx="minor">
              <a:schemeClr val="dk1"/>
            </a:fontRef>
          </p:style>
        </p:sp>
        <p:sp>
          <p:nvSpPr>
            <p:cNvPr id="125" name="圆角矩形 4"/>
            <p:cNvSpPr/>
            <p:nvPr/>
          </p:nvSpPr>
          <p:spPr>
            <a:xfrm>
              <a:off x="6956995" y="764052"/>
              <a:ext cx="1764439" cy="1231319"/>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900" b="1" kern="1200" dirty="0" smtClean="0">
                  <a:solidFill>
                    <a:srgbClr val="313E4F"/>
                  </a:solidFill>
                  <a:latin typeface="Times New Roman" pitchFamily="18" charset="0"/>
                  <a:ea typeface="微软雅黑" pitchFamily="34" charset="-122"/>
                  <a:cs typeface="Times New Roman" pitchFamily="18" charset="0"/>
                </a:rPr>
                <a:t>全市场</a:t>
              </a:r>
              <a:r>
                <a:rPr lang="zh-CN" altLang="en-US" sz="900" b="1" dirty="0" smtClean="0">
                  <a:solidFill>
                    <a:srgbClr val="313E4F"/>
                  </a:solidFill>
                  <a:latin typeface="Times New Roman" pitchFamily="18" charset="0"/>
                  <a:ea typeface="微软雅黑" pitchFamily="34" charset="-122"/>
                  <a:cs typeface="Times New Roman" pitchFamily="18" charset="0"/>
                </a:rPr>
                <a:t>公开</a:t>
              </a:r>
              <a:r>
                <a:rPr lang="zh-CN" altLang="en-US" sz="900" b="1" kern="1200" dirty="0" smtClean="0">
                  <a:solidFill>
                    <a:srgbClr val="313E4F"/>
                  </a:solidFill>
                  <a:latin typeface="Times New Roman" pitchFamily="18" charset="0"/>
                  <a:ea typeface="微软雅黑" pitchFamily="34" charset="-122"/>
                  <a:cs typeface="Times New Roman" pitchFamily="18" charset="0"/>
                </a:rPr>
                <a:t>报价意向</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26" name="组合 125"/>
          <p:cNvGrpSpPr/>
          <p:nvPr/>
        </p:nvGrpSpPr>
        <p:grpSpPr>
          <a:xfrm>
            <a:off x="5373892" y="1810724"/>
            <a:ext cx="1841055" cy="776243"/>
            <a:chOff x="1994179" y="725744"/>
            <a:chExt cx="1841055" cy="1307935"/>
          </a:xfrm>
        </p:grpSpPr>
        <p:sp>
          <p:nvSpPr>
            <p:cNvPr id="128" name="圆角矩形 127"/>
            <p:cNvSpPr/>
            <p:nvPr/>
          </p:nvSpPr>
          <p:spPr>
            <a:xfrm>
              <a:off x="1994179" y="725744"/>
              <a:ext cx="1841055" cy="1307935"/>
            </a:xfrm>
            <a:prstGeom prst="roundRect">
              <a:avLst>
                <a:gd name="adj" fmla="val 10000"/>
              </a:avLst>
            </a:prstGeom>
            <a:solidFill>
              <a:schemeClr val="accent1">
                <a:lumMod val="60000"/>
                <a:lumOff val="40000"/>
                <a:alpha val="71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6" name="圆角矩形 4"/>
            <p:cNvSpPr/>
            <p:nvPr/>
          </p:nvSpPr>
          <p:spPr>
            <a:xfrm>
              <a:off x="2032487" y="76405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dirty="0" smtClean="0">
                  <a:solidFill>
                    <a:srgbClr val="313E4F"/>
                  </a:solidFill>
                  <a:latin typeface="Times New Roman" pitchFamily="18" charset="0"/>
                  <a:ea typeface="微软雅黑" pitchFamily="34" charset="-122"/>
                  <a:cs typeface="Times New Roman" pitchFamily="18" charset="0"/>
                </a:rPr>
                <a:t>做市</a:t>
              </a:r>
              <a:r>
                <a:rPr lang="zh-CN" altLang="en-US" sz="900" b="1" kern="1200" dirty="0" smtClean="0">
                  <a:solidFill>
                    <a:srgbClr val="313E4F"/>
                  </a:solidFill>
                  <a:latin typeface="Times New Roman" pitchFamily="18" charset="0"/>
                  <a:ea typeface="微软雅黑" pitchFamily="34" charset="-122"/>
                  <a:cs typeface="Times New Roman" pitchFamily="18" charset="0"/>
                </a:rPr>
                <a:t>意向报价</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r>
                <a:rPr lang="zh-CN" altLang="en-US" sz="900" b="1" dirty="0" smtClean="0">
                  <a:solidFill>
                    <a:srgbClr val="313E4F"/>
                  </a:solidFill>
                  <a:latin typeface="Times New Roman" pitchFamily="18" charset="0"/>
                  <a:ea typeface="微软雅黑" pitchFamily="34" charset="-122"/>
                  <a:cs typeface="Times New Roman" pitchFamily="18" charset="0"/>
                </a:rPr>
                <a:t>做市机构</a:t>
              </a:r>
              <a:r>
                <a:rPr lang="zh-CN" altLang="en-US" sz="900" b="1" kern="1200" dirty="0" smtClean="0">
                  <a:solidFill>
                    <a:srgbClr val="313E4F"/>
                  </a:solidFill>
                  <a:latin typeface="Times New Roman" pitchFamily="18" charset="0"/>
                  <a:ea typeface="微软雅黑" pitchFamily="34" charset="-122"/>
                  <a:cs typeface="Times New Roman" pitchFamily="18" charset="0"/>
                </a:rPr>
                <a:t>提供做市意向</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dirty="0" smtClean="0">
                  <a:solidFill>
                    <a:srgbClr val="313E4F"/>
                  </a:solidFill>
                  <a:latin typeface="Times New Roman" pitchFamily="18" charset="0"/>
                  <a:ea typeface="微软雅黑" pitchFamily="34" charset="-122"/>
                  <a:cs typeface="Times New Roman" pitchFamily="18" charset="0"/>
                </a:rPr>
                <a:t>生成</a:t>
              </a:r>
              <a:r>
                <a:rPr lang="zh-CN" altLang="en-US" sz="900" b="1" kern="1200" dirty="0" smtClean="0">
                  <a:solidFill>
                    <a:srgbClr val="313E4F"/>
                  </a:solidFill>
                  <a:latin typeface="Times New Roman" pitchFamily="18" charset="0"/>
                  <a:ea typeface="微软雅黑" pitchFamily="34" charset="-122"/>
                  <a:cs typeface="Times New Roman" pitchFamily="18" charset="0"/>
                </a:rPr>
                <a:t>公有行情</a:t>
              </a:r>
              <a:r>
                <a:rPr lang="zh-CN" altLang="en-US" sz="900" b="1" dirty="0" smtClean="0">
                  <a:solidFill>
                    <a:srgbClr val="313E4F"/>
                  </a:solidFill>
                  <a:latin typeface="Times New Roman" pitchFamily="18" charset="0"/>
                  <a:ea typeface="微软雅黑" pitchFamily="34" charset="-122"/>
                  <a:cs typeface="Times New Roman" pitchFamily="18" charset="0"/>
                </a:rPr>
                <a:t>（不可执行价格）</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cxnSp>
        <p:nvCxnSpPr>
          <p:cNvPr id="197" name="直线连接符 129"/>
          <p:cNvCxnSpPr/>
          <p:nvPr/>
        </p:nvCxnSpPr>
        <p:spPr>
          <a:xfrm>
            <a:off x="5390110" y="2313432"/>
            <a:ext cx="18008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53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改造前后本币系统布局比对</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5" name="Picture 3"/>
          <p:cNvPicPr>
            <a:picLocks noChangeAspect="1" noChangeArrowheads="1"/>
          </p:cNvPicPr>
          <p:nvPr/>
        </p:nvPicPr>
        <p:blipFill>
          <a:blip r:embed="rId2" cstate="print"/>
          <a:srcRect/>
          <a:stretch>
            <a:fillRect/>
          </a:stretch>
        </p:blipFill>
        <p:spPr bwMode="auto">
          <a:xfrm>
            <a:off x="6341533" y="2138676"/>
            <a:ext cx="4839553" cy="3633505"/>
          </a:xfrm>
          <a:prstGeom prst="rect">
            <a:avLst/>
          </a:prstGeom>
          <a:noFill/>
          <a:ln w="9525">
            <a:noFill/>
            <a:miter lim="800000"/>
            <a:headEnd/>
            <a:tailEnd/>
          </a:ln>
        </p:spPr>
      </p:pic>
      <p:pic>
        <p:nvPicPr>
          <p:cNvPr id="24" name="Picture 2"/>
          <p:cNvPicPr>
            <a:picLocks noChangeAspect="1" noChangeArrowheads="1"/>
          </p:cNvPicPr>
          <p:nvPr/>
        </p:nvPicPr>
        <p:blipFill rotWithShape="1">
          <a:blip r:embed="rId3" cstate="print"/>
          <a:srcRect/>
          <a:stretch/>
        </p:blipFill>
        <p:spPr bwMode="auto">
          <a:xfrm>
            <a:off x="1036948" y="1521680"/>
            <a:ext cx="4727428" cy="3135692"/>
          </a:xfrm>
          <a:prstGeom prst="rect">
            <a:avLst/>
          </a:prstGeom>
          <a:noFill/>
          <a:ln w="9525">
            <a:noFill/>
            <a:miter lim="800000"/>
            <a:headEnd/>
            <a:tailEnd/>
          </a:ln>
        </p:spPr>
      </p:pic>
      <p:sp>
        <p:nvSpPr>
          <p:cNvPr id="30" name="平行四边形 29"/>
          <p:cNvSpPr/>
          <p:nvPr/>
        </p:nvSpPr>
        <p:spPr>
          <a:xfrm>
            <a:off x="4449358" y="4454489"/>
            <a:ext cx="1862666" cy="405766"/>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mtClean="0">
                <a:latin typeface="Microsoft YaHei" charset="-122"/>
                <a:ea typeface="Microsoft YaHei" charset="-122"/>
                <a:cs typeface="Microsoft YaHei" charset="-122"/>
              </a:rPr>
              <a:t>BEFORE</a:t>
            </a:r>
            <a:endParaRPr kumimoji="1" lang="zh-CN" altLang="en-US" sz="2000" b="1" dirty="0">
              <a:latin typeface="Microsoft YaHei" charset="-122"/>
              <a:ea typeface="Microsoft YaHei" charset="-122"/>
              <a:cs typeface="Microsoft YaHei" charset="-122"/>
            </a:endParaRPr>
          </a:p>
        </p:txBody>
      </p:sp>
      <p:sp>
        <p:nvSpPr>
          <p:cNvPr id="31" name="平行四边形 30"/>
          <p:cNvSpPr/>
          <p:nvPr/>
        </p:nvSpPr>
        <p:spPr>
          <a:xfrm>
            <a:off x="5808137" y="5436229"/>
            <a:ext cx="1862666" cy="405766"/>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AFTER</a:t>
            </a:r>
            <a:endParaRPr kumimoji="1" lang="zh-CN" altLang="en-US" sz="2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3926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48806" y="1536520"/>
            <a:ext cx="8025910" cy="5087150"/>
          </a:xfrm>
          <a:prstGeom prst="rect">
            <a:avLst/>
          </a:prstGeom>
        </p:spPr>
      </p:pic>
      <p:sp>
        <p:nvSpPr>
          <p:cNvPr id="22" name="矩形 21"/>
          <p:cNvSpPr/>
          <p:nvPr/>
        </p:nvSpPr>
        <p:spPr>
          <a:xfrm>
            <a:off x="9136225" y="4128304"/>
            <a:ext cx="343572" cy="22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改造后本币应用架构</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 7"/>
          <p:cNvGrpSpPr/>
          <p:nvPr/>
        </p:nvGrpSpPr>
        <p:grpSpPr>
          <a:xfrm>
            <a:off x="1030160" y="977367"/>
            <a:ext cx="1732868" cy="400110"/>
            <a:chOff x="1536286" y="3696140"/>
            <a:chExt cx="1732868" cy="400110"/>
          </a:xfrm>
        </p:grpSpPr>
        <p:sp>
          <p:nvSpPr>
            <p:cNvPr id="11" name="平行四边形 10"/>
            <p:cNvSpPr/>
            <p:nvPr/>
          </p:nvSpPr>
          <p:spPr>
            <a:xfrm>
              <a:off x="1536286" y="3714166"/>
              <a:ext cx="1732868" cy="382084"/>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1682475" y="3696140"/>
              <a:ext cx="1484702" cy="400110"/>
            </a:xfrm>
            <a:prstGeom prst="rect">
              <a:avLst/>
            </a:prstGeom>
            <a:noFill/>
          </p:spPr>
          <p:txBody>
            <a:bodyPr wrap="none" rtlCol="0">
              <a:spAutoFit/>
            </a:bodyPr>
            <a:lstStyle/>
            <a:p>
              <a:r>
                <a:rPr kumimoji="1" lang="en-US" altLang="zh-CN" sz="2000" b="1" dirty="0" smtClean="0">
                  <a:solidFill>
                    <a:schemeClr val="bg1"/>
                  </a:solidFill>
                  <a:latin typeface="Microsoft YaHei" charset="-122"/>
                  <a:ea typeface="Microsoft YaHei" charset="-122"/>
                  <a:cs typeface="Microsoft YaHei" charset="-122"/>
                </a:rPr>
                <a:t>NTP I </a:t>
              </a:r>
              <a:r>
                <a:rPr kumimoji="1" lang="zh-CN" altLang="en-US" sz="2000" b="1" dirty="0" smtClean="0">
                  <a:solidFill>
                    <a:schemeClr val="bg1"/>
                  </a:solidFill>
                  <a:latin typeface="Microsoft YaHei" charset="-122"/>
                  <a:ea typeface="Microsoft YaHei" charset="-122"/>
                  <a:cs typeface="Microsoft YaHei" charset="-122"/>
                </a:rPr>
                <a:t>系统</a:t>
              </a:r>
              <a:endParaRPr kumimoji="1" lang="zh-CN" altLang="en-US" sz="2000" b="1" dirty="0">
                <a:solidFill>
                  <a:schemeClr val="bg1"/>
                </a:solidFill>
                <a:latin typeface="Microsoft YaHei" charset="-122"/>
                <a:ea typeface="Microsoft YaHei" charset="-122"/>
                <a:cs typeface="Microsoft YaHei" charset="-122"/>
              </a:endParaRPr>
            </a:p>
          </p:txBody>
        </p:sp>
      </p:grpSp>
      <p:sp>
        <p:nvSpPr>
          <p:cNvPr id="4" name="圆角矩形 3"/>
          <p:cNvSpPr/>
          <p:nvPr/>
        </p:nvSpPr>
        <p:spPr>
          <a:xfrm>
            <a:off x="2143921" y="1540042"/>
            <a:ext cx="1058779" cy="1325861"/>
          </a:xfrm>
          <a:prstGeom prst="roundRect">
            <a:avLst>
              <a:gd name="adj" fmla="val 4586"/>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latin typeface="Microsoft YaHei" charset="-122"/>
                <a:ea typeface="Microsoft YaHei" charset="-122"/>
                <a:cs typeface="Microsoft YaHei" charset="-122"/>
              </a:rPr>
              <a:t>询价功能</a:t>
            </a:r>
            <a:endParaRPr kumimoji="1" lang="en-US" altLang="zh-CN" sz="1400" b="1" dirty="0" smtClean="0">
              <a:latin typeface="Microsoft YaHei" charset="-122"/>
              <a:ea typeface="Microsoft YaHei" charset="-122"/>
              <a:cs typeface="Microsoft YaHei" charset="-122"/>
            </a:endParaRPr>
          </a:p>
          <a:p>
            <a:pPr algn="ctr"/>
            <a:endParaRPr kumimoji="1" lang="en-US" altLang="zh-CN" sz="1400" dirty="0" smtClean="0">
              <a:latin typeface="Microsoft YaHei" charset="-122"/>
              <a:ea typeface="Microsoft YaHei" charset="-122"/>
              <a:cs typeface="Microsoft YaHei" charset="-122"/>
            </a:endParaRPr>
          </a:p>
          <a:p>
            <a:pPr algn="ctr"/>
            <a:r>
              <a:rPr kumimoji="1" lang="zh-CN" altLang="en-US" sz="1000" dirty="0" smtClean="0"/>
              <a:t>询价发起</a:t>
            </a:r>
            <a:endParaRPr kumimoji="1" lang="en-US" altLang="zh-CN" sz="1000" dirty="0" smtClean="0"/>
          </a:p>
          <a:p>
            <a:pPr algn="ctr"/>
            <a:endParaRPr kumimoji="1" lang="en-US" altLang="zh-CN" sz="1000" dirty="0" smtClean="0"/>
          </a:p>
          <a:p>
            <a:pPr algn="ctr"/>
            <a:r>
              <a:rPr kumimoji="1" lang="zh-CN" altLang="en-US" sz="1000" dirty="0" smtClean="0"/>
              <a:t>询价查询</a:t>
            </a:r>
            <a:endParaRPr kumimoji="1" lang="zh-CN" altLang="en-US" sz="1000" dirty="0"/>
          </a:p>
        </p:txBody>
      </p:sp>
      <p:sp>
        <p:nvSpPr>
          <p:cNvPr id="14" name="圆角矩形 13"/>
          <p:cNvSpPr/>
          <p:nvPr/>
        </p:nvSpPr>
        <p:spPr>
          <a:xfrm>
            <a:off x="3871820" y="1545081"/>
            <a:ext cx="1200009" cy="1319511"/>
          </a:xfrm>
          <a:prstGeom prst="roundRect">
            <a:avLst>
              <a:gd name="adj" fmla="val 4586"/>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latin typeface="Microsoft YaHei" charset="-122"/>
                <a:ea typeface="Microsoft YaHei" charset="-122"/>
                <a:cs typeface="Microsoft YaHei" charset="-122"/>
              </a:rPr>
              <a:t>报价功能</a:t>
            </a:r>
            <a:endParaRPr kumimoji="1" lang="en-US" altLang="zh-CN" sz="1400" b="1" dirty="0" smtClean="0">
              <a:latin typeface="Microsoft YaHei" charset="-122"/>
              <a:ea typeface="Microsoft YaHei" charset="-122"/>
              <a:cs typeface="Microsoft YaHei" charset="-122"/>
            </a:endParaRPr>
          </a:p>
          <a:p>
            <a:pPr algn="ctr"/>
            <a:endParaRPr kumimoji="1" lang="en-US" altLang="zh-CN" sz="1400" dirty="0" smtClean="0">
              <a:latin typeface="Microsoft YaHei" charset="-122"/>
              <a:ea typeface="Microsoft YaHei" charset="-122"/>
              <a:cs typeface="Microsoft YaHei" charset="-122"/>
            </a:endParaRPr>
          </a:p>
          <a:p>
            <a:pPr algn="ctr"/>
            <a:r>
              <a:rPr kumimoji="1" lang="zh-CN" altLang="en-US" sz="1000" dirty="0" smtClean="0"/>
              <a:t>意向报价</a:t>
            </a:r>
            <a:endParaRPr kumimoji="1" lang="en-US" altLang="zh-CN" sz="1000" dirty="0" smtClean="0"/>
          </a:p>
          <a:p>
            <a:pPr algn="ctr"/>
            <a:endParaRPr kumimoji="1" lang="en-US" altLang="zh-CN" sz="1000" dirty="0" smtClean="0"/>
          </a:p>
          <a:p>
            <a:pPr algn="ctr"/>
            <a:r>
              <a:rPr kumimoji="1" lang="en-US" altLang="zh-CN" sz="1000" dirty="0" smtClean="0"/>
              <a:t>RFQ</a:t>
            </a:r>
            <a:r>
              <a:rPr kumimoji="1" lang="zh-CN" altLang="en-US" sz="1000" dirty="0" smtClean="0"/>
              <a:t>回价</a:t>
            </a:r>
            <a:endParaRPr kumimoji="1" lang="zh-CN" altLang="en-US" sz="1000" dirty="0"/>
          </a:p>
        </p:txBody>
      </p:sp>
      <p:sp>
        <p:nvSpPr>
          <p:cNvPr id="16" name="圆角矩形 15"/>
          <p:cNvSpPr/>
          <p:nvPr/>
        </p:nvSpPr>
        <p:spPr>
          <a:xfrm>
            <a:off x="7775767" y="1552043"/>
            <a:ext cx="1144767" cy="1313161"/>
          </a:xfrm>
          <a:prstGeom prst="roundRect">
            <a:avLst>
              <a:gd name="adj" fmla="val 4586"/>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latin typeface="Microsoft YaHei" charset="-122"/>
                <a:ea typeface="Microsoft YaHei" charset="-122"/>
                <a:cs typeface="Microsoft YaHei" charset="-122"/>
              </a:rPr>
              <a:t>行情管理</a:t>
            </a:r>
            <a:endParaRPr kumimoji="1" lang="en-US" altLang="zh-CN" sz="1400" b="1" dirty="0" smtClean="0">
              <a:latin typeface="Microsoft YaHei" charset="-122"/>
              <a:ea typeface="Microsoft YaHei" charset="-122"/>
              <a:cs typeface="Microsoft YaHei" charset="-122"/>
            </a:endParaRPr>
          </a:p>
          <a:p>
            <a:pPr algn="ctr"/>
            <a:endParaRPr kumimoji="1" lang="en-US" altLang="zh-CN" sz="500" dirty="0" smtClean="0">
              <a:latin typeface="Microsoft YaHei" charset="-122"/>
              <a:ea typeface="Microsoft YaHei" charset="-122"/>
              <a:cs typeface="Microsoft YaHei" charset="-122"/>
            </a:endParaRPr>
          </a:p>
          <a:p>
            <a:pPr algn="ctr"/>
            <a:r>
              <a:rPr kumimoji="1" lang="zh-CN" altLang="en-US" sz="1000" dirty="0" smtClean="0"/>
              <a:t>查看报价行情</a:t>
            </a:r>
            <a:endParaRPr kumimoji="1" lang="en-US" altLang="zh-CN" sz="1000" dirty="0" smtClean="0"/>
          </a:p>
          <a:p>
            <a:pPr algn="ctr"/>
            <a:endParaRPr kumimoji="1" lang="en-US" altLang="zh-CN" sz="1000" dirty="0" smtClean="0"/>
          </a:p>
          <a:p>
            <a:pPr algn="ctr"/>
            <a:r>
              <a:rPr kumimoji="1" lang="zh-CN" altLang="en-US" sz="1000" dirty="0" smtClean="0"/>
              <a:t>查看成交行情</a:t>
            </a:r>
            <a:endParaRPr kumimoji="1" lang="zh-CN" altLang="en-US" sz="1000" dirty="0"/>
          </a:p>
        </p:txBody>
      </p:sp>
      <p:sp>
        <p:nvSpPr>
          <p:cNvPr id="30" name="矩形 29"/>
          <p:cNvSpPr/>
          <p:nvPr/>
        </p:nvSpPr>
        <p:spPr>
          <a:xfrm>
            <a:off x="3211852" y="2082800"/>
            <a:ext cx="661703"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5071827" y="2082800"/>
            <a:ext cx="743717"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7186995" y="2082800"/>
            <a:ext cx="586495"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7156251" y="1968085"/>
            <a:ext cx="595035" cy="215444"/>
          </a:xfrm>
          <a:prstGeom prst="rect">
            <a:avLst/>
          </a:prstGeom>
          <a:noFill/>
        </p:spPr>
        <p:txBody>
          <a:bodyPr wrap="none" rtlCol="0">
            <a:spAutoFit/>
          </a:bodyPr>
          <a:lstStyle/>
          <a:p>
            <a:r>
              <a:rPr kumimoji="1" lang="zh-CN" altLang="en-US" sz="800" b="1" dirty="0" smtClean="0">
                <a:solidFill>
                  <a:schemeClr val="tx1">
                    <a:lumMod val="65000"/>
                    <a:lumOff val="35000"/>
                  </a:schemeClr>
                </a:solidFill>
                <a:latin typeface="Microsoft YaHei" charset="-122"/>
                <a:ea typeface="Microsoft YaHei" charset="-122"/>
                <a:cs typeface="Microsoft YaHei" charset="-122"/>
              </a:rPr>
              <a:t>成交信息</a:t>
            </a:r>
            <a:endParaRPr kumimoji="1" lang="zh-CN" altLang="en-US" sz="800" b="1" dirty="0">
              <a:solidFill>
                <a:schemeClr val="tx1">
                  <a:lumMod val="65000"/>
                  <a:lumOff val="35000"/>
                </a:schemeClr>
              </a:solidFill>
              <a:latin typeface="Microsoft YaHei" charset="-122"/>
              <a:ea typeface="Microsoft YaHei" charset="-122"/>
              <a:cs typeface="Microsoft YaHei" charset="-122"/>
            </a:endParaRPr>
          </a:p>
        </p:txBody>
      </p:sp>
      <p:cxnSp>
        <p:nvCxnSpPr>
          <p:cNvPr id="24" name="直线箭头连接符 23"/>
          <p:cNvCxnSpPr/>
          <p:nvPr/>
        </p:nvCxnSpPr>
        <p:spPr>
          <a:xfrm>
            <a:off x="7115258" y="2178866"/>
            <a:ext cx="674771" cy="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p:nvPr/>
        </p:nvCxnSpPr>
        <p:spPr>
          <a:xfrm>
            <a:off x="3203312" y="2178866"/>
            <a:ext cx="674771" cy="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239778" y="1961091"/>
            <a:ext cx="595035" cy="215444"/>
          </a:xfrm>
          <a:prstGeom prst="rect">
            <a:avLst/>
          </a:prstGeom>
          <a:noFill/>
        </p:spPr>
        <p:txBody>
          <a:bodyPr wrap="none" rtlCol="0">
            <a:spAutoFit/>
          </a:bodyPr>
          <a:lstStyle/>
          <a:p>
            <a:r>
              <a:rPr kumimoji="1" lang="zh-CN" altLang="en-US" sz="800" b="1" dirty="0" smtClean="0">
                <a:solidFill>
                  <a:schemeClr val="tx1">
                    <a:lumMod val="65000"/>
                    <a:lumOff val="35000"/>
                  </a:schemeClr>
                </a:solidFill>
                <a:latin typeface="Microsoft YaHei" charset="-122"/>
                <a:ea typeface="Microsoft YaHei" charset="-122"/>
                <a:cs typeface="Microsoft YaHei" charset="-122"/>
              </a:rPr>
              <a:t>询价请求</a:t>
            </a:r>
            <a:endParaRPr kumimoji="1" lang="zh-CN" altLang="en-US" sz="800" b="1" dirty="0">
              <a:solidFill>
                <a:schemeClr val="tx1">
                  <a:lumMod val="65000"/>
                  <a:lumOff val="35000"/>
                </a:schemeClr>
              </a:solidFill>
              <a:latin typeface="Microsoft YaHei" charset="-122"/>
              <a:ea typeface="Microsoft YaHei" charset="-122"/>
              <a:cs typeface="Microsoft YaHei" charset="-122"/>
            </a:endParaRPr>
          </a:p>
        </p:txBody>
      </p:sp>
      <p:cxnSp>
        <p:nvCxnSpPr>
          <p:cNvPr id="17" name="直线箭头连接符 16"/>
          <p:cNvCxnSpPr/>
          <p:nvPr/>
        </p:nvCxnSpPr>
        <p:spPr>
          <a:xfrm flipV="1">
            <a:off x="5067300" y="2176535"/>
            <a:ext cx="756784" cy="23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142509" y="1958760"/>
            <a:ext cx="595035" cy="215444"/>
          </a:xfrm>
          <a:prstGeom prst="rect">
            <a:avLst/>
          </a:prstGeom>
          <a:noFill/>
        </p:spPr>
        <p:txBody>
          <a:bodyPr wrap="none" rtlCol="0">
            <a:spAutoFit/>
          </a:bodyPr>
          <a:lstStyle/>
          <a:p>
            <a:r>
              <a:rPr kumimoji="1" lang="zh-CN" altLang="en-US" sz="800" b="1" dirty="0" smtClean="0">
                <a:solidFill>
                  <a:schemeClr val="tx1">
                    <a:lumMod val="65000"/>
                    <a:lumOff val="35000"/>
                  </a:schemeClr>
                </a:solidFill>
                <a:latin typeface="Microsoft YaHei" charset="-122"/>
                <a:ea typeface="Microsoft YaHei" charset="-122"/>
                <a:cs typeface="Microsoft YaHei" charset="-122"/>
              </a:rPr>
              <a:t>报价信息</a:t>
            </a:r>
            <a:endParaRPr kumimoji="1" lang="zh-CN" altLang="en-US" sz="800" b="1" dirty="0">
              <a:solidFill>
                <a:schemeClr val="tx1">
                  <a:lumMod val="65000"/>
                  <a:lumOff val="35000"/>
                </a:schemeClr>
              </a:solidFill>
              <a:latin typeface="Microsoft YaHei" charset="-122"/>
              <a:ea typeface="Microsoft YaHei" charset="-122"/>
              <a:cs typeface="Microsoft YaHei" charset="-122"/>
            </a:endParaRPr>
          </a:p>
        </p:txBody>
      </p:sp>
      <p:sp>
        <p:nvSpPr>
          <p:cNvPr id="33" name="圆角矩形 32"/>
          <p:cNvSpPr/>
          <p:nvPr/>
        </p:nvSpPr>
        <p:spPr>
          <a:xfrm>
            <a:off x="2160031" y="3251255"/>
            <a:ext cx="1124241" cy="1369950"/>
          </a:xfrm>
          <a:prstGeom prst="roundRect">
            <a:avLst>
              <a:gd name="adj" fmla="val 4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smtClean="0">
                <a:latin typeface="Microsoft YaHei" charset="-122"/>
                <a:ea typeface="Microsoft YaHei" charset="-122"/>
                <a:cs typeface="Microsoft YaHei" charset="-122"/>
              </a:rPr>
              <a:t>限额管理</a:t>
            </a:r>
            <a:endParaRPr kumimoji="1" lang="en-US" altLang="zh-CN" sz="1400" dirty="0" smtClean="0">
              <a:latin typeface="Microsoft YaHei" charset="-122"/>
              <a:ea typeface="Microsoft YaHei" charset="-122"/>
              <a:cs typeface="Microsoft YaHei" charset="-122"/>
            </a:endParaRPr>
          </a:p>
          <a:p>
            <a:pPr algn="ctr"/>
            <a:endParaRPr kumimoji="1" lang="en-US" altLang="zh-CN" sz="1400" dirty="0">
              <a:latin typeface="Microsoft YaHei" charset="-122"/>
              <a:ea typeface="Microsoft YaHei" charset="-122"/>
              <a:cs typeface="Microsoft YaHei" charset="-122"/>
            </a:endParaRPr>
          </a:p>
          <a:p>
            <a:pPr algn="ctr"/>
            <a:r>
              <a:rPr kumimoji="1" lang="zh-CN" altLang="en-US" sz="800" dirty="0" smtClean="0">
                <a:latin typeface="Microsoft YaHei" charset="-122"/>
                <a:ea typeface="Microsoft YaHei" charset="-122"/>
                <a:cs typeface="Microsoft YaHei" charset="-122"/>
              </a:rPr>
              <a:t>设置授信关系</a:t>
            </a:r>
            <a:endParaRPr kumimoji="1" lang="en-US" altLang="zh-CN" sz="800" dirty="0" smtClean="0">
              <a:latin typeface="Microsoft YaHei" charset="-122"/>
              <a:ea typeface="Microsoft YaHei" charset="-122"/>
              <a:cs typeface="Microsoft YaHei" charset="-122"/>
            </a:endParaRPr>
          </a:p>
        </p:txBody>
      </p:sp>
      <p:sp>
        <p:nvSpPr>
          <p:cNvPr id="25" name="圆角矩形 24"/>
          <p:cNvSpPr/>
          <p:nvPr/>
        </p:nvSpPr>
        <p:spPr>
          <a:xfrm>
            <a:off x="2161727" y="3248611"/>
            <a:ext cx="1124241" cy="1369950"/>
          </a:xfrm>
          <a:prstGeom prst="roundRect">
            <a:avLst>
              <a:gd name="adj" fmla="val 4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smtClean="0">
                <a:latin typeface="Microsoft YaHei" charset="-122"/>
                <a:ea typeface="Microsoft YaHei" charset="-122"/>
                <a:cs typeface="Microsoft YaHei" charset="-122"/>
              </a:rPr>
              <a:t>限额管理</a:t>
            </a:r>
            <a:endParaRPr kumimoji="1" lang="en-US" altLang="zh-CN" sz="1400" dirty="0" smtClean="0">
              <a:latin typeface="Microsoft YaHei" charset="-122"/>
              <a:ea typeface="Microsoft YaHei" charset="-122"/>
              <a:cs typeface="Microsoft YaHei" charset="-122"/>
            </a:endParaRPr>
          </a:p>
          <a:p>
            <a:pPr algn="ctr"/>
            <a:endParaRPr kumimoji="1" lang="en-US" altLang="zh-CN" sz="1400" dirty="0">
              <a:latin typeface="Microsoft YaHei" charset="-122"/>
              <a:ea typeface="Microsoft YaHei" charset="-122"/>
              <a:cs typeface="Microsoft YaHei" charset="-122"/>
            </a:endParaRPr>
          </a:p>
          <a:p>
            <a:pPr algn="ctr"/>
            <a:r>
              <a:rPr kumimoji="1" lang="zh-CN" altLang="en-US" sz="800" dirty="0" smtClean="0">
                <a:latin typeface="Microsoft YaHei" charset="-122"/>
                <a:ea typeface="Microsoft YaHei" charset="-122"/>
                <a:cs typeface="Microsoft YaHei" charset="-122"/>
              </a:rPr>
              <a:t>设置授信关系</a:t>
            </a:r>
            <a:endParaRPr kumimoji="1" lang="en-US" altLang="zh-CN" sz="800" dirty="0" smtClean="0">
              <a:latin typeface="Microsoft YaHei" charset="-122"/>
              <a:ea typeface="Microsoft YaHei" charset="-122"/>
              <a:cs typeface="Microsoft YaHei" charset="-122"/>
            </a:endParaRPr>
          </a:p>
        </p:txBody>
      </p:sp>
      <p:sp>
        <p:nvSpPr>
          <p:cNvPr id="26" name="圆角矩形 25"/>
          <p:cNvSpPr/>
          <p:nvPr/>
        </p:nvSpPr>
        <p:spPr>
          <a:xfrm>
            <a:off x="3922010" y="3257450"/>
            <a:ext cx="1220499" cy="1369950"/>
          </a:xfrm>
          <a:prstGeom prst="roundRect">
            <a:avLst>
              <a:gd name="adj" fmla="val 4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smtClean="0">
                <a:latin typeface="Microsoft YaHei" charset="-122"/>
                <a:ea typeface="Microsoft YaHei" charset="-122"/>
                <a:cs typeface="Microsoft YaHei" charset="-122"/>
              </a:rPr>
              <a:t>交易／报价权限</a:t>
            </a:r>
            <a:endParaRPr kumimoji="1" lang="en-US" altLang="zh-CN" sz="1100" dirty="0" smtClean="0">
              <a:latin typeface="Microsoft YaHei" charset="-122"/>
              <a:ea typeface="Microsoft YaHei" charset="-122"/>
              <a:cs typeface="Microsoft YaHei" charset="-122"/>
            </a:endParaRPr>
          </a:p>
          <a:p>
            <a:pPr algn="ctr"/>
            <a:endParaRPr kumimoji="1" lang="en-US" altLang="zh-CN" sz="1100" dirty="0">
              <a:latin typeface="Microsoft YaHei" charset="-122"/>
              <a:ea typeface="Microsoft YaHei" charset="-122"/>
              <a:cs typeface="Microsoft YaHei" charset="-122"/>
            </a:endParaRPr>
          </a:p>
          <a:p>
            <a:pPr algn="ctr"/>
            <a:r>
              <a:rPr kumimoji="1" lang="zh-CN" altLang="en-US" sz="800" dirty="0" smtClean="0">
                <a:latin typeface="Microsoft YaHei" charset="-122"/>
                <a:ea typeface="Microsoft YaHei" charset="-122"/>
                <a:cs typeface="Microsoft YaHei" charset="-122"/>
              </a:rPr>
              <a:t>设置机构权限</a:t>
            </a:r>
            <a:endParaRPr kumimoji="1" lang="en-US" altLang="zh-CN" sz="800" dirty="0" smtClean="0">
              <a:latin typeface="Microsoft YaHei" charset="-122"/>
              <a:ea typeface="Microsoft YaHei" charset="-122"/>
              <a:cs typeface="Microsoft YaHei" charset="-122"/>
            </a:endParaRPr>
          </a:p>
          <a:p>
            <a:pPr algn="ctr"/>
            <a:endParaRPr kumimoji="1" lang="en-US" altLang="zh-CN" sz="800" dirty="0" smtClean="0">
              <a:latin typeface="Microsoft YaHei" charset="-122"/>
              <a:ea typeface="Microsoft YaHei" charset="-122"/>
              <a:cs typeface="Microsoft YaHei" charset="-122"/>
            </a:endParaRPr>
          </a:p>
          <a:p>
            <a:pPr algn="ctr"/>
            <a:r>
              <a:rPr kumimoji="1" lang="zh-CN" altLang="en-US" sz="800" dirty="0" smtClean="0">
                <a:latin typeface="Microsoft YaHei" charset="-122"/>
                <a:ea typeface="Microsoft YaHei" charset="-122"/>
                <a:cs typeface="Microsoft YaHei" charset="-122"/>
              </a:rPr>
              <a:t>设置</a:t>
            </a:r>
            <a:r>
              <a:rPr kumimoji="1" lang="en-US" altLang="zh-CN" sz="800" dirty="0" smtClean="0">
                <a:latin typeface="Microsoft YaHei" charset="-122"/>
                <a:ea typeface="Microsoft YaHei" charset="-122"/>
                <a:cs typeface="Microsoft YaHei" charset="-122"/>
              </a:rPr>
              <a:t>Floor</a:t>
            </a:r>
            <a:r>
              <a:rPr kumimoji="1" lang="zh-CN" altLang="en-US" sz="800" dirty="0" smtClean="0">
                <a:latin typeface="Microsoft YaHei" charset="-122"/>
                <a:ea typeface="Microsoft YaHei" charset="-122"/>
                <a:cs typeface="Microsoft YaHei" charset="-122"/>
              </a:rPr>
              <a:t>权限</a:t>
            </a:r>
            <a:endParaRPr kumimoji="1" lang="en-US" altLang="zh-CN" sz="800" dirty="0" smtClean="0">
              <a:latin typeface="Microsoft YaHei" charset="-122"/>
              <a:ea typeface="Microsoft YaHei" charset="-122"/>
              <a:cs typeface="Microsoft YaHei" charset="-122"/>
            </a:endParaRPr>
          </a:p>
          <a:p>
            <a:pPr algn="ctr"/>
            <a:endParaRPr kumimoji="1" lang="en-US" altLang="zh-CN" sz="800" dirty="0" smtClean="0">
              <a:latin typeface="Microsoft YaHei" charset="-122"/>
              <a:ea typeface="Microsoft YaHei" charset="-122"/>
              <a:cs typeface="Microsoft YaHei" charset="-122"/>
            </a:endParaRPr>
          </a:p>
          <a:p>
            <a:pPr algn="ctr"/>
            <a:r>
              <a:rPr kumimoji="1" lang="zh-CN" altLang="en-US" sz="800" dirty="0" smtClean="0">
                <a:latin typeface="Microsoft YaHei" charset="-122"/>
                <a:ea typeface="Microsoft YaHei" charset="-122"/>
                <a:cs typeface="Microsoft YaHei" charset="-122"/>
              </a:rPr>
              <a:t>设置用户权限</a:t>
            </a:r>
            <a:endParaRPr kumimoji="1" lang="en-US" altLang="zh-CN" sz="800" dirty="0" smtClean="0">
              <a:latin typeface="Microsoft YaHei" charset="-122"/>
              <a:ea typeface="Microsoft YaHei" charset="-122"/>
              <a:cs typeface="Microsoft YaHei" charset="-122"/>
            </a:endParaRPr>
          </a:p>
        </p:txBody>
      </p:sp>
      <p:sp>
        <p:nvSpPr>
          <p:cNvPr id="27" name="圆角矩形 26"/>
          <p:cNvSpPr/>
          <p:nvPr/>
        </p:nvSpPr>
        <p:spPr>
          <a:xfrm>
            <a:off x="3931743" y="3257450"/>
            <a:ext cx="1217029" cy="1369950"/>
          </a:xfrm>
          <a:prstGeom prst="roundRect">
            <a:avLst>
              <a:gd name="adj" fmla="val 4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smtClean="0">
                <a:latin typeface="Microsoft YaHei" charset="-122"/>
                <a:ea typeface="Microsoft YaHei" charset="-122"/>
                <a:cs typeface="Microsoft YaHei" charset="-122"/>
              </a:rPr>
              <a:t>交易／报价权限</a:t>
            </a:r>
            <a:endParaRPr kumimoji="1" lang="en-US" altLang="zh-CN" sz="1100" dirty="0" smtClean="0">
              <a:latin typeface="Microsoft YaHei" charset="-122"/>
              <a:ea typeface="Microsoft YaHei" charset="-122"/>
              <a:cs typeface="Microsoft YaHei" charset="-122"/>
            </a:endParaRPr>
          </a:p>
          <a:p>
            <a:pPr algn="ctr"/>
            <a:endParaRPr kumimoji="1" lang="en-US" altLang="zh-CN" sz="1100" dirty="0">
              <a:latin typeface="Microsoft YaHei" charset="-122"/>
              <a:ea typeface="Microsoft YaHei" charset="-122"/>
              <a:cs typeface="Microsoft YaHei" charset="-122"/>
            </a:endParaRPr>
          </a:p>
          <a:p>
            <a:pPr algn="ctr"/>
            <a:r>
              <a:rPr kumimoji="1" lang="zh-CN" altLang="en-US" sz="800" dirty="0" smtClean="0">
                <a:latin typeface="Microsoft YaHei" charset="-122"/>
                <a:ea typeface="Microsoft YaHei" charset="-122"/>
                <a:cs typeface="Microsoft YaHei" charset="-122"/>
              </a:rPr>
              <a:t>设置机构权限</a:t>
            </a:r>
            <a:endParaRPr kumimoji="1" lang="en-US" altLang="zh-CN" sz="800" dirty="0" smtClean="0">
              <a:latin typeface="Microsoft YaHei" charset="-122"/>
              <a:ea typeface="Microsoft YaHei" charset="-122"/>
              <a:cs typeface="Microsoft YaHei" charset="-122"/>
            </a:endParaRPr>
          </a:p>
          <a:p>
            <a:pPr algn="ctr"/>
            <a:endParaRPr kumimoji="1" lang="en-US" altLang="zh-CN" sz="800" dirty="0" smtClean="0">
              <a:latin typeface="Microsoft YaHei" charset="-122"/>
              <a:ea typeface="Microsoft YaHei" charset="-122"/>
              <a:cs typeface="Microsoft YaHei" charset="-122"/>
            </a:endParaRPr>
          </a:p>
          <a:p>
            <a:pPr algn="ctr"/>
            <a:r>
              <a:rPr kumimoji="1" lang="zh-CN" altLang="en-US" sz="800" dirty="0" smtClean="0">
                <a:latin typeface="Microsoft YaHei" charset="-122"/>
                <a:ea typeface="Microsoft YaHei" charset="-122"/>
                <a:cs typeface="Microsoft YaHei" charset="-122"/>
              </a:rPr>
              <a:t>设置</a:t>
            </a:r>
            <a:r>
              <a:rPr kumimoji="1" lang="en-US" altLang="zh-CN" sz="800" dirty="0" smtClean="0">
                <a:latin typeface="Microsoft YaHei" charset="-122"/>
                <a:ea typeface="Microsoft YaHei" charset="-122"/>
                <a:cs typeface="Microsoft YaHei" charset="-122"/>
              </a:rPr>
              <a:t>Floor</a:t>
            </a:r>
            <a:r>
              <a:rPr kumimoji="1" lang="zh-CN" altLang="en-US" sz="800" dirty="0" smtClean="0">
                <a:latin typeface="Microsoft YaHei" charset="-122"/>
                <a:ea typeface="Microsoft YaHei" charset="-122"/>
                <a:cs typeface="Microsoft YaHei" charset="-122"/>
              </a:rPr>
              <a:t>权限</a:t>
            </a:r>
            <a:endParaRPr kumimoji="1" lang="en-US" altLang="zh-CN" sz="800" dirty="0" smtClean="0">
              <a:latin typeface="Microsoft YaHei" charset="-122"/>
              <a:ea typeface="Microsoft YaHei" charset="-122"/>
              <a:cs typeface="Microsoft YaHei" charset="-122"/>
            </a:endParaRPr>
          </a:p>
          <a:p>
            <a:pPr algn="ctr"/>
            <a:endParaRPr kumimoji="1" lang="en-US" altLang="zh-CN" sz="800" dirty="0" smtClean="0">
              <a:latin typeface="Microsoft YaHei" charset="-122"/>
              <a:ea typeface="Microsoft YaHei" charset="-122"/>
              <a:cs typeface="Microsoft YaHei" charset="-122"/>
            </a:endParaRPr>
          </a:p>
          <a:p>
            <a:pPr algn="ctr"/>
            <a:r>
              <a:rPr kumimoji="1" lang="zh-CN" altLang="en-US" sz="800" dirty="0" smtClean="0">
                <a:latin typeface="Microsoft YaHei" charset="-122"/>
                <a:ea typeface="Microsoft YaHei" charset="-122"/>
                <a:cs typeface="Microsoft YaHei" charset="-122"/>
              </a:rPr>
              <a:t>设置用户权限</a:t>
            </a:r>
            <a:endParaRPr kumimoji="1" lang="en-US" altLang="zh-CN" sz="800" dirty="0" smtClean="0">
              <a:latin typeface="Microsoft YaHei" charset="-122"/>
              <a:ea typeface="Microsoft YaHei" charset="-122"/>
              <a:cs typeface="Microsoft YaHei" charset="-122"/>
            </a:endParaRPr>
          </a:p>
        </p:txBody>
      </p:sp>
      <p:sp>
        <p:nvSpPr>
          <p:cNvPr id="29" name="矩形 28"/>
          <p:cNvSpPr/>
          <p:nvPr/>
        </p:nvSpPr>
        <p:spPr>
          <a:xfrm>
            <a:off x="8485146" y="2876859"/>
            <a:ext cx="757010" cy="235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4" name="直线箭头连接符 33"/>
          <p:cNvCxnSpPr/>
          <p:nvPr/>
        </p:nvCxnSpPr>
        <p:spPr>
          <a:xfrm>
            <a:off x="8673885" y="2859028"/>
            <a:ext cx="0" cy="24130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638636" y="2861795"/>
            <a:ext cx="723275" cy="184666"/>
          </a:xfrm>
          <a:prstGeom prst="rect">
            <a:avLst/>
          </a:prstGeom>
          <a:noFill/>
        </p:spPr>
        <p:txBody>
          <a:bodyPr wrap="none" rtlCol="0">
            <a:spAutoFit/>
          </a:bodyPr>
          <a:lstStyle/>
          <a:p>
            <a:r>
              <a:rPr kumimoji="1" lang="zh-CN" altLang="en-US" sz="600" b="1" dirty="0" smtClean="0">
                <a:solidFill>
                  <a:schemeClr val="tx1">
                    <a:lumMod val="65000"/>
                    <a:lumOff val="35000"/>
                  </a:schemeClr>
                </a:solidFill>
                <a:latin typeface="Microsoft YaHei" charset="-122"/>
                <a:ea typeface="Microsoft YaHei" charset="-122"/>
                <a:cs typeface="Microsoft YaHei" charset="-122"/>
              </a:rPr>
              <a:t>成交／报价行情</a:t>
            </a:r>
            <a:endParaRPr kumimoji="1" lang="zh-CN" altLang="en-US" sz="600" b="1" dirty="0">
              <a:solidFill>
                <a:schemeClr val="tx1">
                  <a:lumMod val="65000"/>
                  <a:lumOff val="35000"/>
                </a:schemeClr>
              </a:solidFill>
              <a:latin typeface="Microsoft YaHei" charset="-122"/>
              <a:ea typeface="Microsoft YaHei" charset="-122"/>
              <a:cs typeface="Microsoft YaHei" charset="-122"/>
            </a:endParaRPr>
          </a:p>
        </p:txBody>
      </p:sp>
      <p:cxnSp>
        <p:nvCxnSpPr>
          <p:cNvPr id="36" name="直线箭头连接符 35"/>
          <p:cNvCxnSpPr/>
          <p:nvPr/>
        </p:nvCxnSpPr>
        <p:spPr>
          <a:xfrm>
            <a:off x="9149363" y="4240948"/>
            <a:ext cx="330434" cy="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455597" y="1473401"/>
            <a:ext cx="524496" cy="50643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latin typeface="Microsoft YaHei" charset="-122"/>
                <a:ea typeface="Microsoft YaHei" charset="-122"/>
                <a:cs typeface="Microsoft YaHei" charset="-122"/>
              </a:rPr>
              <a:t>DEP</a:t>
            </a:r>
            <a:endParaRPr kumimoji="1" lang="zh-CN" altLang="en-US" sz="1200" b="1" dirty="0">
              <a:latin typeface="Microsoft YaHei" charset="-122"/>
              <a:ea typeface="Microsoft YaHei" charset="-122"/>
              <a:cs typeface="Microsoft YaHei" charset="-122"/>
            </a:endParaRPr>
          </a:p>
        </p:txBody>
      </p:sp>
      <p:sp>
        <p:nvSpPr>
          <p:cNvPr id="38" name="矩形 37"/>
          <p:cNvSpPr/>
          <p:nvPr/>
        </p:nvSpPr>
        <p:spPr>
          <a:xfrm>
            <a:off x="9136225" y="5080579"/>
            <a:ext cx="313434" cy="22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1" name="直线箭头连接符 40"/>
          <p:cNvCxnSpPr/>
          <p:nvPr/>
        </p:nvCxnSpPr>
        <p:spPr>
          <a:xfrm flipH="1">
            <a:off x="9149363" y="5080579"/>
            <a:ext cx="319612" cy="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7807791" y="3112750"/>
            <a:ext cx="1328434" cy="3295954"/>
          </a:xfrm>
          <a:prstGeom prst="roundRect">
            <a:avLst>
              <a:gd name="adj" fmla="val 4586"/>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latin typeface="Microsoft YaHei" charset="-122"/>
                <a:ea typeface="Microsoft YaHei" charset="-122"/>
                <a:cs typeface="Microsoft YaHei" charset="-122"/>
              </a:rPr>
              <a:t>数据接口</a:t>
            </a:r>
            <a:endParaRPr kumimoji="1" lang="en-US" altLang="zh-CN" sz="1400" b="1" dirty="0" smtClean="0">
              <a:latin typeface="Microsoft YaHei" charset="-122"/>
              <a:ea typeface="Microsoft YaHei" charset="-122"/>
              <a:cs typeface="Microsoft YaHei" charset="-122"/>
            </a:endParaRPr>
          </a:p>
          <a:p>
            <a:pPr algn="ctr"/>
            <a:endParaRPr kumimoji="1" lang="en-US" altLang="zh-CN" sz="1400" dirty="0" smtClean="0">
              <a:latin typeface="Microsoft YaHei" charset="-122"/>
              <a:ea typeface="Microsoft YaHei" charset="-122"/>
              <a:cs typeface="Microsoft YaHei" charset="-122"/>
            </a:endParaRPr>
          </a:p>
          <a:p>
            <a:pPr algn="ctr"/>
            <a:endParaRPr kumimoji="1" lang="en-US" altLang="zh-CN" sz="1400" dirty="0" smtClean="0">
              <a:latin typeface="Microsoft YaHei" charset="-122"/>
              <a:ea typeface="Microsoft YaHei" charset="-122"/>
              <a:cs typeface="Microsoft YaHei" charset="-122"/>
            </a:endParaRPr>
          </a:p>
          <a:p>
            <a:pPr algn="ctr"/>
            <a:endParaRPr kumimoji="1" lang="en-US" altLang="zh-CN" sz="500" dirty="0" smtClean="0">
              <a:latin typeface="Microsoft YaHei" charset="-122"/>
              <a:ea typeface="Microsoft YaHei" charset="-122"/>
              <a:cs typeface="Microsoft YaHei" charset="-122"/>
            </a:endParaRPr>
          </a:p>
          <a:p>
            <a:pPr algn="ctr"/>
            <a:r>
              <a:rPr kumimoji="1" lang="zh-CN" altLang="en-US" sz="1000" dirty="0" smtClean="0"/>
              <a:t>服务订阅</a:t>
            </a:r>
            <a:endParaRPr kumimoji="1" lang="en-US" altLang="zh-CN" sz="1000" dirty="0" smtClean="0"/>
          </a:p>
          <a:p>
            <a:pPr algn="ctr"/>
            <a:endParaRPr kumimoji="1" lang="en-US" altLang="zh-CN" sz="1000" dirty="0" smtClean="0"/>
          </a:p>
          <a:p>
            <a:pPr algn="ctr"/>
            <a:endParaRPr kumimoji="1" lang="en-US" altLang="zh-CN" sz="1000" dirty="0"/>
          </a:p>
          <a:p>
            <a:pPr algn="ctr"/>
            <a:endParaRPr kumimoji="1" lang="en-US" altLang="zh-CN" sz="1000" dirty="0" smtClean="0"/>
          </a:p>
          <a:p>
            <a:pPr algn="ctr"/>
            <a:endParaRPr kumimoji="1" lang="en-US" altLang="zh-CN" sz="1000" dirty="0"/>
          </a:p>
          <a:p>
            <a:pPr algn="ctr"/>
            <a:endParaRPr kumimoji="1" lang="en-US" altLang="zh-CN" sz="1000" dirty="0" smtClean="0"/>
          </a:p>
          <a:p>
            <a:pPr algn="ctr"/>
            <a:r>
              <a:rPr kumimoji="1" lang="zh-CN" altLang="en-US" sz="1000" dirty="0" smtClean="0"/>
              <a:t>服务发布</a:t>
            </a:r>
            <a:endParaRPr kumimoji="1" lang="zh-CN" altLang="en-US" sz="1000" dirty="0"/>
          </a:p>
        </p:txBody>
      </p:sp>
      <p:sp>
        <p:nvSpPr>
          <p:cNvPr id="15" name="圆角矩形 14"/>
          <p:cNvSpPr/>
          <p:nvPr/>
        </p:nvSpPr>
        <p:spPr>
          <a:xfrm>
            <a:off x="5817821" y="1558393"/>
            <a:ext cx="1301964" cy="1313161"/>
          </a:xfrm>
          <a:prstGeom prst="roundRect">
            <a:avLst>
              <a:gd name="adj" fmla="val 4586"/>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latin typeface="Microsoft YaHei" charset="-122"/>
                <a:ea typeface="Microsoft YaHei" charset="-122"/>
                <a:cs typeface="Microsoft YaHei" charset="-122"/>
              </a:rPr>
              <a:t>交易功能</a:t>
            </a:r>
            <a:endParaRPr kumimoji="1" lang="en-US" altLang="zh-CN" sz="1400" b="1" dirty="0" smtClean="0">
              <a:latin typeface="Microsoft YaHei" charset="-122"/>
              <a:ea typeface="Microsoft YaHei" charset="-122"/>
              <a:cs typeface="Microsoft YaHei" charset="-122"/>
            </a:endParaRPr>
          </a:p>
          <a:p>
            <a:pPr algn="ctr"/>
            <a:endParaRPr kumimoji="1" lang="en-US" altLang="zh-CN" sz="500" dirty="0" smtClean="0">
              <a:latin typeface="Microsoft YaHei" charset="-122"/>
              <a:ea typeface="Microsoft YaHei" charset="-122"/>
              <a:cs typeface="Microsoft YaHei" charset="-122"/>
            </a:endParaRPr>
          </a:p>
          <a:p>
            <a:pPr algn="ctr"/>
            <a:r>
              <a:rPr kumimoji="1" lang="zh-CN" altLang="en-US" sz="1000" dirty="0" smtClean="0"/>
              <a:t>确认报价</a:t>
            </a:r>
            <a:endParaRPr kumimoji="1" lang="en-US" altLang="zh-CN" sz="1000" dirty="0" smtClean="0"/>
          </a:p>
          <a:p>
            <a:pPr algn="ctr"/>
            <a:r>
              <a:rPr kumimoji="1" lang="zh-CN" altLang="en-US" sz="1000" dirty="0" smtClean="0"/>
              <a:t>确认回价</a:t>
            </a:r>
            <a:endParaRPr kumimoji="1" lang="en-US" altLang="zh-CN" sz="1000" dirty="0"/>
          </a:p>
          <a:p>
            <a:pPr algn="ctr"/>
            <a:r>
              <a:rPr kumimoji="1" lang="zh-CN" altLang="en-US" sz="1000" dirty="0" smtClean="0"/>
              <a:t>应急增删</a:t>
            </a:r>
            <a:endParaRPr kumimoji="1" lang="en-US" altLang="zh-CN" sz="1000" dirty="0" smtClean="0"/>
          </a:p>
          <a:p>
            <a:pPr algn="ctr"/>
            <a:r>
              <a:rPr kumimoji="1" lang="zh-CN" altLang="en-US" sz="1000" dirty="0" smtClean="0"/>
              <a:t>生成成交信息</a:t>
            </a:r>
            <a:endParaRPr kumimoji="1" lang="en-US" altLang="zh-CN" sz="1000" dirty="0" smtClean="0"/>
          </a:p>
        </p:txBody>
      </p:sp>
    </p:spTree>
    <p:extLst>
      <p:ext uri="{BB962C8B-B14F-4D97-AF65-F5344CB8AC3E}">
        <p14:creationId xmlns:p14="http://schemas.microsoft.com/office/powerpoint/2010/main" val="170277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7"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ppt_x</p:attrName>
                                        </p:attrNameLst>
                                      </p:cBhvr>
                                      <p:tavLst>
                                        <p:tav tm="0">
                                          <p:val>
                                            <p:strVal val="#ppt_x-#ppt_w/2"/>
                                          </p:val>
                                        </p:tav>
                                        <p:tav tm="100000">
                                          <p:val>
                                            <p:strVal val="#ppt_x"/>
                                          </p:val>
                                        </p:tav>
                                      </p:tavLst>
                                    </p:anim>
                                    <p:anim calcmode="lin" valueType="num">
                                      <p:cBhvr>
                                        <p:cTn id="17" dur="1000" fill="hold"/>
                                        <p:tgtEl>
                                          <p:spTgt spid="7"/>
                                        </p:tgtEl>
                                        <p:attrNameLst>
                                          <p:attrName>ppt_y</p:attrName>
                                        </p:attrNameLst>
                                      </p:cBhvr>
                                      <p:tavLst>
                                        <p:tav tm="0">
                                          <p:val>
                                            <p:strVal val="#ppt_y"/>
                                          </p:val>
                                        </p:tav>
                                        <p:tav tm="100000">
                                          <p:val>
                                            <p:strVal val="#ppt_y"/>
                                          </p:val>
                                        </p:tav>
                                      </p:tavLst>
                                    </p:anim>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1500"/>
                            </p:stCondLst>
                            <p:childTnLst>
                              <p:par>
                                <p:cTn id="29" presetID="6" presetClass="emph" presetSubtype="0" fill="hold" grpId="0" nodeType="afterEffect">
                                  <p:stCondLst>
                                    <p:cond delay="0"/>
                                  </p:stCondLst>
                                  <p:childTnLst>
                                    <p:animScale>
                                      <p:cBhvr>
                                        <p:cTn id="30" dur="500" fill="hold"/>
                                        <p:tgtEl>
                                          <p:spTgt spid="27"/>
                                        </p:tgtEl>
                                      </p:cBhvr>
                                      <p:by x="120000" y="120000"/>
                                    </p:animScale>
                                  </p:childTnLst>
                                  <p:subTnLst>
                                    <p:set>
                                      <p:cBhvr override="childStyle">
                                        <p:cTn dur="1" fill="hold" display="0" masterRel="sameClick" afterEffect="1">
                                          <p:stCondLst>
                                            <p:cond evt="end" delay="0">
                                              <p:tn val="29"/>
                                            </p:cond>
                                          </p:stCondLst>
                                        </p:cTn>
                                        <p:tgtEl>
                                          <p:spTgt spid="27"/>
                                        </p:tgtEl>
                                        <p:attrNameLst>
                                          <p:attrName>style.visibility</p:attrName>
                                        </p:attrNameLst>
                                      </p:cBhvr>
                                      <p:to>
                                        <p:strVal val="hidden"/>
                                      </p:to>
                                    </p:set>
                                  </p:subTnLst>
                                </p:cTn>
                              </p:par>
                            </p:childTnLst>
                          </p:cTn>
                        </p:par>
                        <p:par>
                          <p:cTn id="31" fill="hold">
                            <p:stCondLst>
                              <p:cond delay="2000"/>
                            </p:stCondLst>
                            <p:childTnLst>
                              <p:par>
                                <p:cTn id="32" presetID="1" presetClass="emph" presetSubtype="2" fill="hold" nodeType="afterEffect">
                                  <p:stCondLst>
                                    <p:cond delay="0"/>
                                  </p:stCondLst>
                                  <p:childTnLst>
                                    <p:animClr clrSpc="rgb" dir="cw">
                                      <p:cBhvr>
                                        <p:cTn id="33" dur="500" fill="hold"/>
                                        <p:tgtEl>
                                          <p:spTgt spid="26"/>
                                        </p:tgtEl>
                                        <p:attrNameLst>
                                          <p:attrName>fillcolor</p:attrName>
                                        </p:attrNameLst>
                                      </p:cBhvr>
                                      <p:to>
                                        <a:srgbClr val="FFC000"/>
                                      </p:to>
                                    </p:animClr>
                                    <p:set>
                                      <p:cBhvr>
                                        <p:cTn id="34" dur="500" fill="hold"/>
                                        <p:tgtEl>
                                          <p:spTgt spid="26"/>
                                        </p:tgtEl>
                                        <p:attrNameLst>
                                          <p:attrName>fill.type</p:attrName>
                                        </p:attrNameLst>
                                      </p:cBhvr>
                                      <p:to>
                                        <p:strVal val="solid"/>
                                      </p:to>
                                    </p:set>
                                    <p:set>
                                      <p:cBhvr>
                                        <p:cTn id="35" dur="500" fill="hold"/>
                                        <p:tgtEl>
                                          <p:spTgt spid="26"/>
                                        </p:tgtEl>
                                        <p:attrNameLst>
                                          <p:attrName>fill.on</p:attrName>
                                        </p:attrNameLst>
                                      </p:cBhvr>
                                      <p:to>
                                        <p:strVal val="true"/>
                                      </p:to>
                                    </p:set>
                                  </p:childTnLst>
                                </p:cTn>
                              </p:par>
                            </p:childTnLst>
                          </p:cTn>
                        </p:par>
                        <p:par>
                          <p:cTn id="36" fill="hold">
                            <p:stCondLst>
                              <p:cond delay="2500"/>
                            </p:stCondLst>
                            <p:childTnLst>
                              <p:par>
                                <p:cTn id="37" presetID="17" presetClass="entr" presetSubtype="8"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1000" fill="hold"/>
                                        <p:tgtEl>
                                          <p:spTgt spid="17"/>
                                        </p:tgtEl>
                                        <p:attrNameLst>
                                          <p:attrName>ppt_x</p:attrName>
                                        </p:attrNameLst>
                                      </p:cBhvr>
                                      <p:tavLst>
                                        <p:tav tm="0">
                                          <p:val>
                                            <p:strVal val="#ppt_x-#ppt_w/2"/>
                                          </p:val>
                                        </p:tav>
                                        <p:tav tm="100000">
                                          <p:val>
                                            <p:strVal val="#ppt_x"/>
                                          </p:val>
                                        </p:tav>
                                      </p:tavLst>
                                    </p:anim>
                                    <p:anim calcmode="lin" valueType="num">
                                      <p:cBhvr>
                                        <p:cTn id="40" dur="1000" fill="hold"/>
                                        <p:tgtEl>
                                          <p:spTgt spid="17"/>
                                        </p:tgtEl>
                                        <p:attrNameLst>
                                          <p:attrName>ppt_y</p:attrName>
                                        </p:attrNameLst>
                                      </p:cBhvr>
                                      <p:tavLst>
                                        <p:tav tm="0">
                                          <p:val>
                                            <p:strVal val="#ppt_y"/>
                                          </p:val>
                                        </p:tav>
                                        <p:tav tm="100000">
                                          <p:val>
                                            <p:strVal val="#ppt_y"/>
                                          </p:val>
                                        </p:tav>
                                      </p:tavLst>
                                    </p:anim>
                                    <p:anim calcmode="lin" valueType="num">
                                      <p:cBhvr>
                                        <p:cTn id="41" dur="1000" fill="hold"/>
                                        <p:tgtEl>
                                          <p:spTgt spid="17"/>
                                        </p:tgtEl>
                                        <p:attrNameLst>
                                          <p:attrName>ppt_w</p:attrName>
                                        </p:attrNameLst>
                                      </p:cBhvr>
                                      <p:tavLst>
                                        <p:tav tm="0">
                                          <p:val>
                                            <p:fltVal val="0"/>
                                          </p:val>
                                        </p:tav>
                                        <p:tav tm="100000">
                                          <p:val>
                                            <p:strVal val="#ppt_w"/>
                                          </p:val>
                                        </p:tav>
                                      </p:tavLst>
                                    </p:anim>
                                    <p:anim calcmode="lin" valueType="num">
                                      <p:cBhvr>
                                        <p:cTn id="42" dur="1000" fill="hold"/>
                                        <p:tgtEl>
                                          <p:spTgt spid="17"/>
                                        </p:tgtEl>
                                        <p:attrNameLst>
                                          <p:attrName>ppt_h</p:attrName>
                                        </p:attrNameLst>
                                      </p:cBhvr>
                                      <p:tavLst>
                                        <p:tav tm="0">
                                          <p:val>
                                            <p:strVal val="#ppt_h"/>
                                          </p:val>
                                        </p:tav>
                                        <p:tav tm="100000">
                                          <p:val>
                                            <p:strVal val="#ppt_h"/>
                                          </p:val>
                                        </p:tav>
                                      </p:tavLst>
                                    </p:anim>
                                  </p:childTnLst>
                                </p:cTn>
                              </p:par>
                            </p:childTnLst>
                          </p:cTn>
                        </p:par>
                        <p:par>
                          <p:cTn id="43" fill="hold">
                            <p:stCondLst>
                              <p:cond delay="3500"/>
                            </p:stCondLst>
                            <p:childTnLst>
                              <p:par>
                                <p:cTn id="44" presetID="1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p:tgtEl>
                                          <p:spTgt spid="18"/>
                                        </p:tgtEl>
                                        <p:attrNameLst>
                                          <p:attrName>ppt_x</p:attrName>
                                        </p:attrNameLst>
                                      </p:cBhvr>
                                      <p:tavLst>
                                        <p:tav tm="0">
                                          <p:val>
                                            <p:strVal val="#ppt_x-#ppt_w*1.125000"/>
                                          </p:val>
                                        </p:tav>
                                        <p:tav tm="100000">
                                          <p:val>
                                            <p:strVal val="#ppt_x"/>
                                          </p:val>
                                        </p:tav>
                                      </p:tavLst>
                                    </p:anim>
                                    <p:animEffect transition="in" filter="wipe(right)">
                                      <p:cBhvr>
                                        <p:cTn id="47" dur="500"/>
                                        <p:tgtEl>
                                          <p:spTgt spid="18"/>
                                        </p:tgtEl>
                                      </p:cBhvr>
                                    </p:animEffect>
                                  </p:childTnLst>
                                </p:cTn>
                              </p:par>
                            </p:childTnLst>
                          </p:cTn>
                        </p:par>
                        <p:par>
                          <p:cTn id="48" fill="hold">
                            <p:stCondLst>
                              <p:cond delay="4000"/>
                            </p:stCondLst>
                            <p:childTnLst>
                              <p:par>
                                <p:cTn id="49" presetID="1"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par>
                          <p:cTn id="51" fill="hold">
                            <p:stCondLst>
                              <p:cond delay="4000"/>
                            </p:stCondLst>
                            <p:childTnLst>
                              <p:par>
                                <p:cTn id="52" presetID="6" presetClass="emph" presetSubtype="0" fill="hold" nodeType="afterEffect">
                                  <p:stCondLst>
                                    <p:cond delay="0"/>
                                  </p:stCondLst>
                                  <p:childTnLst>
                                    <p:animScale>
                                      <p:cBhvr>
                                        <p:cTn id="53" dur="750" fill="hold"/>
                                        <p:tgtEl>
                                          <p:spTgt spid="25"/>
                                        </p:tgtEl>
                                      </p:cBhvr>
                                      <p:by x="120000" y="120000"/>
                                    </p:animScale>
                                  </p:childTnLst>
                                  <p:subTnLst>
                                    <p:set>
                                      <p:cBhvr override="childStyle">
                                        <p:cTn dur="1" fill="hold" display="0" masterRel="sameClick" afterEffect="1">
                                          <p:stCondLst>
                                            <p:cond evt="end" delay="0">
                                              <p:tn val="52"/>
                                            </p:cond>
                                          </p:stCondLst>
                                        </p:cTn>
                                        <p:tgtEl>
                                          <p:spTgt spid="25"/>
                                        </p:tgtEl>
                                        <p:attrNameLst>
                                          <p:attrName>style.visibility</p:attrName>
                                        </p:attrNameLst>
                                      </p:cBhvr>
                                      <p:to>
                                        <p:strVal val="hidden"/>
                                      </p:to>
                                    </p:set>
                                  </p:subTnLst>
                                </p:cTn>
                              </p:par>
                            </p:childTnLst>
                          </p:cTn>
                        </p:par>
                        <p:par>
                          <p:cTn id="54" fill="hold">
                            <p:stCondLst>
                              <p:cond delay="4750"/>
                            </p:stCondLst>
                            <p:childTnLst>
                              <p:par>
                                <p:cTn id="55" presetID="1" presetClass="emph" presetSubtype="2" fill="hold" nodeType="afterEffect">
                                  <p:stCondLst>
                                    <p:cond delay="0"/>
                                  </p:stCondLst>
                                  <p:childTnLst>
                                    <p:animClr clrSpc="rgb" dir="cw">
                                      <p:cBhvr>
                                        <p:cTn id="56" dur="500" fill="hold"/>
                                        <p:tgtEl>
                                          <p:spTgt spid="33"/>
                                        </p:tgtEl>
                                        <p:attrNameLst>
                                          <p:attrName>fillcolor</p:attrName>
                                        </p:attrNameLst>
                                      </p:cBhvr>
                                      <p:to>
                                        <a:srgbClr val="FFC000"/>
                                      </p:to>
                                    </p:animClr>
                                    <p:set>
                                      <p:cBhvr>
                                        <p:cTn id="57" dur="500" fill="hold"/>
                                        <p:tgtEl>
                                          <p:spTgt spid="33"/>
                                        </p:tgtEl>
                                        <p:attrNameLst>
                                          <p:attrName>fill.type</p:attrName>
                                        </p:attrNameLst>
                                      </p:cBhvr>
                                      <p:to>
                                        <p:strVal val="solid"/>
                                      </p:to>
                                    </p:set>
                                    <p:set>
                                      <p:cBhvr>
                                        <p:cTn id="58" dur="500" fill="hold"/>
                                        <p:tgtEl>
                                          <p:spTgt spid="33"/>
                                        </p:tgtEl>
                                        <p:attrNameLst>
                                          <p:attrName>fill.on</p:attrName>
                                        </p:attrNameLst>
                                      </p:cBhvr>
                                      <p:to>
                                        <p:strVal val="true"/>
                                      </p:to>
                                    </p:set>
                                  </p:childTnLst>
                                </p:cTn>
                              </p:par>
                            </p:childTnLst>
                          </p:cTn>
                        </p:par>
                        <p:par>
                          <p:cTn id="59" fill="hold">
                            <p:stCondLst>
                              <p:cond delay="5250"/>
                            </p:stCondLst>
                            <p:childTnLst>
                              <p:par>
                                <p:cTn id="60" presetID="17" presetClass="entr" presetSubtype="8"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p:cTn id="62" dur="1000" fill="hold"/>
                                        <p:tgtEl>
                                          <p:spTgt spid="24"/>
                                        </p:tgtEl>
                                        <p:attrNameLst>
                                          <p:attrName>ppt_x</p:attrName>
                                        </p:attrNameLst>
                                      </p:cBhvr>
                                      <p:tavLst>
                                        <p:tav tm="0">
                                          <p:val>
                                            <p:strVal val="#ppt_x-#ppt_w/2"/>
                                          </p:val>
                                        </p:tav>
                                        <p:tav tm="100000">
                                          <p:val>
                                            <p:strVal val="#ppt_x"/>
                                          </p:val>
                                        </p:tav>
                                      </p:tavLst>
                                    </p:anim>
                                    <p:anim calcmode="lin" valueType="num">
                                      <p:cBhvr>
                                        <p:cTn id="63" dur="1000" fill="hold"/>
                                        <p:tgtEl>
                                          <p:spTgt spid="24"/>
                                        </p:tgtEl>
                                        <p:attrNameLst>
                                          <p:attrName>ppt_y</p:attrName>
                                        </p:attrNameLst>
                                      </p:cBhvr>
                                      <p:tavLst>
                                        <p:tav tm="0">
                                          <p:val>
                                            <p:strVal val="#ppt_y"/>
                                          </p:val>
                                        </p:tav>
                                        <p:tav tm="100000">
                                          <p:val>
                                            <p:strVal val="#ppt_y"/>
                                          </p:val>
                                        </p:tav>
                                      </p:tavLst>
                                    </p:anim>
                                    <p:anim calcmode="lin" valueType="num">
                                      <p:cBhvr>
                                        <p:cTn id="64" dur="1000" fill="hold"/>
                                        <p:tgtEl>
                                          <p:spTgt spid="24"/>
                                        </p:tgtEl>
                                        <p:attrNameLst>
                                          <p:attrName>ppt_w</p:attrName>
                                        </p:attrNameLst>
                                      </p:cBhvr>
                                      <p:tavLst>
                                        <p:tav tm="0">
                                          <p:val>
                                            <p:fltVal val="0"/>
                                          </p:val>
                                        </p:tav>
                                        <p:tav tm="100000">
                                          <p:val>
                                            <p:strVal val="#ppt_w"/>
                                          </p:val>
                                        </p:tav>
                                      </p:tavLst>
                                    </p:anim>
                                    <p:anim calcmode="lin" valueType="num">
                                      <p:cBhvr>
                                        <p:cTn id="65" dur="1000" fill="hold"/>
                                        <p:tgtEl>
                                          <p:spTgt spid="24"/>
                                        </p:tgtEl>
                                        <p:attrNameLst>
                                          <p:attrName>ppt_h</p:attrName>
                                        </p:attrNameLst>
                                      </p:cBhvr>
                                      <p:tavLst>
                                        <p:tav tm="0">
                                          <p:val>
                                            <p:strVal val="#ppt_h"/>
                                          </p:val>
                                        </p:tav>
                                        <p:tav tm="100000">
                                          <p:val>
                                            <p:strVal val="#ppt_h"/>
                                          </p:val>
                                        </p:tav>
                                      </p:tavLst>
                                    </p:anim>
                                  </p:childTnLst>
                                </p:cTn>
                              </p:par>
                            </p:childTnLst>
                          </p:cTn>
                        </p:par>
                        <p:par>
                          <p:cTn id="66" fill="hold">
                            <p:stCondLst>
                              <p:cond delay="6250"/>
                            </p:stCondLst>
                            <p:childTnLst>
                              <p:par>
                                <p:cTn id="67" presetID="1"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par>
                          <p:cTn id="69" fill="hold">
                            <p:stCondLst>
                              <p:cond delay="6250"/>
                            </p:stCondLst>
                            <p:childTnLst>
                              <p:par>
                                <p:cTn id="70" presetID="1" presetClass="entr" presetSubtype="0" fill="hold" grpId="0" nodeType="afterEffect">
                                  <p:stCondLst>
                                    <p:cond delay="250"/>
                                  </p:stCondLst>
                                  <p:childTnLst>
                                    <p:set>
                                      <p:cBhvr>
                                        <p:cTn id="71" dur="1" fill="hold">
                                          <p:stCondLst>
                                            <p:cond delay="0"/>
                                          </p:stCondLst>
                                        </p:cTn>
                                        <p:tgtEl>
                                          <p:spTgt spid="16"/>
                                        </p:tgtEl>
                                        <p:attrNameLst>
                                          <p:attrName>style.visibility</p:attrName>
                                        </p:attrNameLst>
                                      </p:cBhvr>
                                      <p:to>
                                        <p:strVal val="visible"/>
                                      </p:to>
                                    </p:set>
                                  </p:childTnLst>
                                </p:cTn>
                              </p:par>
                            </p:childTnLst>
                          </p:cTn>
                        </p:par>
                        <p:par>
                          <p:cTn id="72" fill="hold">
                            <p:stCondLst>
                              <p:cond delay="6500"/>
                            </p:stCondLst>
                            <p:childTnLst>
                              <p:par>
                                <p:cTn id="73" presetID="17" presetClass="entr" presetSubtype="1" fill="hold" nodeType="afterEffect">
                                  <p:stCondLst>
                                    <p:cond delay="500"/>
                                  </p:stCondLst>
                                  <p:childTnLst>
                                    <p:set>
                                      <p:cBhvr>
                                        <p:cTn id="74" dur="1" fill="hold">
                                          <p:stCondLst>
                                            <p:cond delay="0"/>
                                          </p:stCondLst>
                                        </p:cTn>
                                        <p:tgtEl>
                                          <p:spTgt spid="34"/>
                                        </p:tgtEl>
                                        <p:attrNameLst>
                                          <p:attrName>style.visibility</p:attrName>
                                        </p:attrNameLst>
                                      </p:cBhvr>
                                      <p:to>
                                        <p:strVal val="visible"/>
                                      </p:to>
                                    </p:set>
                                    <p:anim calcmode="lin" valueType="num">
                                      <p:cBhvr>
                                        <p:cTn id="75" dur="500" fill="hold"/>
                                        <p:tgtEl>
                                          <p:spTgt spid="34"/>
                                        </p:tgtEl>
                                        <p:attrNameLst>
                                          <p:attrName>ppt_x</p:attrName>
                                        </p:attrNameLst>
                                      </p:cBhvr>
                                      <p:tavLst>
                                        <p:tav tm="0">
                                          <p:val>
                                            <p:strVal val="#ppt_x"/>
                                          </p:val>
                                        </p:tav>
                                        <p:tav tm="100000">
                                          <p:val>
                                            <p:strVal val="#ppt_x"/>
                                          </p:val>
                                        </p:tav>
                                      </p:tavLst>
                                    </p:anim>
                                    <p:anim calcmode="lin" valueType="num">
                                      <p:cBhvr>
                                        <p:cTn id="76" dur="500" fill="hold"/>
                                        <p:tgtEl>
                                          <p:spTgt spid="34"/>
                                        </p:tgtEl>
                                        <p:attrNameLst>
                                          <p:attrName>ppt_y</p:attrName>
                                        </p:attrNameLst>
                                      </p:cBhvr>
                                      <p:tavLst>
                                        <p:tav tm="0">
                                          <p:val>
                                            <p:strVal val="#ppt_y-#ppt_h/2"/>
                                          </p:val>
                                        </p:tav>
                                        <p:tav tm="100000">
                                          <p:val>
                                            <p:strVal val="#ppt_y"/>
                                          </p:val>
                                        </p:tav>
                                      </p:tavLst>
                                    </p:anim>
                                    <p:anim calcmode="lin" valueType="num">
                                      <p:cBhvr>
                                        <p:cTn id="77" dur="500" fill="hold"/>
                                        <p:tgtEl>
                                          <p:spTgt spid="34"/>
                                        </p:tgtEl>
                                        <p:attrNameLst>
                                          <p:attrName>ppt_w</p:attrName>
                                        </p:attrNameLst>
                                      </p:cBhvr>
                                      <p:tavLst>
                                        <p:tav tm="0">
                                          <p:val>
                                            <p:strVal val="#ppt_w"/>
                                          </p:val>
                                        </p:tav>
                                        <p:tav tm="100000">
                                          <p:val>
                                            <p:strVal val="#ppt_w"/>
                                          </p:val>
                                        </p:tav>
                                      </p:tavLst>
                                    </p:anim>
                                    <p:anim calcmode="lin" valueType="num">
                                      <p:cBhvr>
                                        <p:cTn id="78" dur="500" fill="hold"/>
                                        <p:tgtEl>
                                          <p:spTgt spid="34"/>
                                        </p:tgtEl>
                                        <p:attrNameLst>
                                          <p:attrName>ppt_h</p:attrName>
                                        </p:attrNameLst>
                                      </p:cBhvr>
                                      <p:tavLst>
                                        <p:tav tm="0">
                                          <p:val>
                                            <p:fltVal val="0"/>
                                          </p:val>
                                        </p:tav>
                                        <p:tav tm="100000">
                                          <p:val>
                                            <p:strVal val="#ppt_h"/>
                                          </p:val>
                                        </p:tav>
                                      </p:tavLst>
                                    </p:anim>
                                  </p:childTnLst>
                                </p:cTn>
                              </p:par>
                            </p:childTnLst>
                          </p:cTn>
                        </p:par>
                        <p:par>
                          <p:cTn id="79" fill="hold">
                            <p:stCondLst>
                              <p:cond delay="7500"/>
                            </p:stCondLst>
                            <p:childTnLst>
                              <p:par>
                                <p:cTn id="80" presetID="12" presetClass="entr" presetSubtype="1" fill="hold" grpId="0" nodeType="after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p:tgtEl>
                                          <p:spTgt spid="35"/>
                                        </p:tgtEl>
                                        <p:attrNameLst>
                                          <p:attrName>ppt_y</p:attrName>
                                        </p:attrNameLst>
                                      </p:cBhvr>
                                      <p:tavLst>
                                        <p:tav tm="0">
                                          <p:val>
                                            <p:strVal val="#ppt_y-#ppt_h*1.125000"/>
                                          </p:val>
                                        </p:tav>
                                        <p:tav tm="100000">
                                          <p:val>
                                            <p:strVal val="#ppt_y"/>
                                          </p:val>
                                        </p:tav>
                                      </p:tavLst>
                                    </p:anim>
                                    <p:animEffect transition="in" filter="wipe(down)">
                                      <p:cBhvr>
                                        <p:cTn id="83" dur="500"/>
                                        <p:tgtEl>
                                          <p:spTgt spid="35"/>
                                        </p:tgtEl>
                                      </p:cBhvr>
                                    </p:animEffect>
                                  </p:childTnLst>
                                </p:cTn>
                              </p:par>
                            </p:childTnLst>
                          </p:cTn>
                        </p:par>
                        <p:par>
                          <p:cTn id="84" fill="hold">
                            <p:stCondLst>
                              <p:cond delay="8000"/>
                            </p:stCondLst>
                            <p:childTnLst>
                              <p:par>
                                <p:cTn id="85" presetID="10" presetClass="entr" presetSubtype="0" fill="hold" grpId="0" nodeType="afterEffect">
                                  <p:stCondLst>
                                    <p:cond delay="25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par>
                          <p:cTn id="88" fill="hold">
                            <p:stCondLst>
                              <p:cond delay="8750"/>
                            </p:stCondLst>
                            <p:childTnLst>
                              <p:par>
                                <p:cTn id="89" presetID="17" presetClass="entr" presetSubtype="8" fill="hold" nodeType="afterEffect">
                                  <p:stCondLst>
                                    <p:cond delay="500"/>
                                  </p:stCondLst>
                                  <p:childTnLst>
                                    <p:set>
                                      <p:cBhvr>
                                        <p:cTn id="90" dur="1" fill="hold">
                                          <p:stCondLst>
                                            <p:cond delay="0"/>
                                          </p:stCondLst>
                                        </p:cTn>
                                        <p:tgtEl>
                                          <p:spTgt spid="36"/>
                                        </p:tgtEl>
                                        <p:attrNameLst>
                                          <p:attrName>style.visibility</p:attrName>
                                        </p:attrNameLst>
                                      </p:cBhvr>
                                      <p:to>
                                        <p:strVal val="visible"/>
                                      </p:to>
                                    </p:set>
                                    <p:anim calcmode="lin" valueType="num">
                                      <p:cBhvr>
                                        <p:cTn id="91" dur="250" fill="hold"/>
                                        <p:tgtEl>
                                          <p:spTgt spid="36"/>
                                        </p:tgtEl>
                                        <p:attrNameLst>
                                          <p:attrName>ppt_x</p:attrName>
                                        </p:attrNameLst>
                                      </p:cBhvr>
                                      <p:tavLst>
                                        <p:tav tm="0">
                                          <p:val>
                                            <p:strVal val="#ppt_x-#ppt_w/2"/>
                                          </p:val>
                                        </p:tav>
                                        <p:tav tm="100000">
                                          <p:val>
                                            <p:strVal val="#ppt_x"/>
                                          </p:val>
                                        </p:tav>
                                      </p:tavLst>
                                    </p:anim>
                                    <p:anim calcmode="lin" valueType="num">
                                      <p:cBhvr>
                                        <p:cTn id="92" dur="250" fill="hold"/>
                                        <p:tgtEl>
                                          <p:spTgt spid="36"/>
                                        </p:tgtEl>
                                        <p:attrNameLst>
                                          <p:attrName>ppt_y</p:attrName>
                                        </p:attrNameLst>
                                      </p:cBhvr>
                                      <p:tavLst>
                                        <p:tav tm="0">
                                          <p:val>
                                            <p:strVal val="#ppt_y"/>
                                          </p:val>
                                        </p:tav>
                                        <p:tav tm="100000">
                                          <p:val>
                                            <p:strVal val="#ppt_y"/>
                                          </p:val>
                                        </p:tav>
                                      </p:tavLst>
                                    </p:anim>
                                    <p:anim calcmode="lin" valueType="num">
                                      <p:cBhvr>
                                        <p:cTn id="93" dur="250" fill="hold"/>
                                        <p:tgtEl>
                                          <p:spTgt spid="36"/>
                                        </p:tgtEl>
                                        <p:attrNameLst>
                                          <p:attrName>ppt_w</p:attrName>
                                        </p:attrNameLst>
                                      </p:cBhvr>
                                      <p:tavLst>
                                        <p:tav tm="0">
                                          <p:val>
                                            <p:fltVal val="0"/>
                                          </p:val>
                                        </p:tav>
                                        <p:tav tm="100000">
                                          <p:val>
                                            <p:strVal val="#ppt_w"/>
                                          </p:val>
                                        </p:tav>
                                      </p:tavLst>
                                    </p:anim>
                                    <p:anim calcmode="lin" valueType="num">
                                      <p:cBhvr>
                                        <p:cTn id="94" dur="250" fill="hold"/>
                                        <p:tgtEl>
                                          <p:spTgt spid="36"/>
                                        </p:tgtEl>
                                        <p:attrNameLst>
                                          <p:attrName>ppt_h</p:attrName>
                                        </p:attrNameLst>
                                      </p:cBhvr>
                                      <p:tavLst>
                                        <p:tav tm="0">
                                          <p:val>
                                            <p:strVal val="#ppt_h"/>
                                          </p:val>
                                        </p:tav>
                                        <p:tav tm="100000">
                                          <p:val>
                                            <p:strVal val="#ppt_h"/>
                                          </p:val>
                                        </p:tav>
                                      </p:tavLst>
                                    </p:anim>
                                  </p:childTnLst>
                                </p:cTn>
                              </p:par>
                            </p:childTnLst>
                          </p:cTn>
                        </p:par>
                        <p:par>
                          <p:cTn id="95" fill="hold">
                            <p:stCondLst>
                              <p:cond delay="9500"/>
                            </p:stCondLst>
                            <p:childTnLst>
                              <p:par>
                                <p:cTn id="96" presetID="1" presetClass="emph" presetSubtype="2" fill="hold" grpId="0" nodeType="afterEffect">
                                  <p:stCondLst>
                                    <p:cond delay="0"/>
                                  </p:stCondLst>
                                  <p:childTnLst>
                                    <p:animClr clrSpc="rgb" dir="cw">
                                      <p:cBhvr>
                                        <p:cTn id="97" dur="500" fill="hold"/>
                                        <p:tgtEl>
                                          <p:spTgt spid="23"/>
                                        </p:tgtEl>
                                        <p:attrNameLst>
                                          <p:attrName>fillcolor</p:attrName>
                                        </p:attrNameLst>
                                      </p:cBhvr>
                                      <p:to>
                                        <a:srgbClr val="AEABAB"/>
                                      </p:to>
                                    </p:animClr>
                                    <p:set>
                                      <p:cBhvr>
                                        <p:cTn id="98" dur="500" fill="hold"/>
                                        <p:tgtEl>
                                          <p:spTgt spid="23"/>
                                        </p:tgtEl>
                                        <p:attrNameLst>
                                          <p:attrName>fill.type</p:attrName>
                                        </p:attrNameLst>
                                      </p:cBhvr>
                                      <p:to>
                                        <p:strVal val="solid"/>
                                      </p:to>
                                    </p:set>
                                    <p:set>
                                      <p:cBhvr>
                                        <p:cTn id="99" dur="500" fill="hold"/>
                                        <p:tgtEl>
                                          <p:spTgt spid="23"/>
                                        </p:tgtEl>
                                        <p:attrNameLst>
                                          <p:attrName>fill.on</p:attrName>
                                        </p:attrNameLst>
                                      </p:cBhvr>
                                      <p:to>
                                        <p:strVal val="true"/>
                                      </p:to>
                                    </p:set>
                                  </p:childTnLst>
                                </p:cTn>
                              </p:par>
                            </p:childTnLst>
                          </p:cTn>
                        </p:par>
                        <p:par>
                          <p:cTn id="100" fill="hold">
                            <p:stCondLst>
                              <p:cond delay="10000"/>
                            </p:stCondLst>
                            <p:childTnLst>
                              <p:par>
                                <p:cTn id="101" presetID="17" presetClass="entr" presetSubtype="2" fill="hold" nodeType="afterEffect">
                                  <p:stCondLst>
                                    <p:cond delay="1000"/>
                                  </p:stCondLst>
                                  <p:childTnLst>
                                    <p:set>
                                      <p:cBhvr>
                                        <p:cTn id="102" dur="1" fill="hold">
                                          <p:stCondLst>
                                            <p:cond delay="0"/>
                                          </p:stCondLst>
                                        </p:cTn>
                                        <p:tgtEl>
                                          <p:spTgt spid="41"/>
                                        </p:tgtEl>
                                        <p:attrNameLst>
                                          <p:attrName>style.visibility</p:attrName>
                                        </p:attrNameLst>
                                      </p:cBhvr>
                                      <p:to>
                                        <p:strVal val="visible"/>
                                      </p:to>
                                    </p:set>
                                    <p:anim calcmode="lin" valueType="num">
                                      <p:cBhvr>
                                        <p:cTn id="103" dur="250" fill="hold"/>
                                        <p:tgtEl>
                                          <p:spTgt spid="41"/>
                                        </p:tgtEl>
                                        <p:attrNameLst>
                                          <p:attrName>ppt_x</p:attrName>
                                        </p:attrNameLst>
                                      </p:cBhvr>
                                      <p:tavLst>
                                        <p:tav tm="0">
                                          <p:val>
                                            <p:strVal val="#ppt_x+#ppt_w/2"/>
                                          </p:val>
                                        </p:tav>
                                        <p:tav tm="100000">
                                          <p:val>
                                            <p:strVal val="#ppt_x"/>
                                          </p:val>
                                        </p:tav>
                                      </p:tavLst>
                                    </p:anim>
                                    <p:anim calcmode="lin" valueType="num">
                                      <p:cBhvr>
                                        <p:cTn id="104" dur="250" fill="hold"/>
                                        <p:tgtEl>
                                          <p:spTgt spid="41"/>
                                        </p:tgtEl>
                                        <p:attrNameLst>
                                          <p:attrName>ppt_y</p:attrName>
                                        </p:attrNameLst>
                                      </p:cBhvr>
                                      <p:tavLst>
                                        <p:tav tm="0">
                                          <p:val>
                                            <p:strVal val="#ppt_y"/>
                                          </p:val>
                                        </p:tav>
                                        <p:tav tm="100000">
                                          <p:val>
                                            <p:strVal val="#ppt_y"/>
                                          </p:val>
                                        </p:tav>
                                      </p:tavLst>
                                    </p:anim>
                                    <p:anim calcmode="lin" valueType="num">
                                      <p:cBhvr>
                                        <p:cTn id="105" dur="250" fill="hold"/>
                                        <p:tgtEl>
                                          <p:spTgt spid="41"/>
                                        </p:tgtEl>
                                        <p:attrNameLst>
                                          <p:attrName>ppt_w</p:attrName>
                                        </p:attrNameLst>
                                      </p:cBhvr>
                                      <p:tavLst>
                                        <p:tav tm="0">
                                          <p:val>
                                            <p:fltVal val="0"/>
                                          </p:val>
                                        </p:tav>
                                        <p:tav tm="100000">
                                          <p:val>
                                            <p:strVal val="#ppt_w"/>
                                          </p:val>
                                        </p:tav>
                                      </p:tavLst>
                                    </p:anim>
                                    <p:anim calcmode="lin" valueType="num">
                                      <p:cBhvr>
                                        <p:cTn id="106" dur="250" fill="hold"/>
                                        <p:tgtEl>
                                          <p:spTgt spid="41"/>
                                        </p:tgtEl>
                                        <p:attrNameLst>
                                          <p:attrName>ppt_h</p:attrName>
                                        </p:attrNameLst>
                                      </p:cBhvr>
                                      <p:tavLst>
                                        <p:tav tm="0">
                                          <p:val>
                                            <p:strVal val="#ppt_h"/>
                                          </p:val>
                                        </p:tav>
                                        <p:tav tm="100000">
                                          <p:val>
                                            <p:strVal val="#ppt_h"/>
                                          </p:val>
                                        </p:tav>
                                      </p:tavLst>
                                    </p:anim>
                                  </p:childTnLst>
                                </p:cTn>
                              </p:par>
                            </p:childTnLst>
                          </p:cTn>
                        </p:par>
                        <p:par>
                          <p:cTn id="107" fill="hold">
                            <p:stCondLst>
                              <p:cond delay="11250"/>
                            </p:stCondLst>
                            <p:childTnLst>
                              <p:par>
                                <p:cTn id="108" presetID="26" presetClass="emph" presetSubtype="0" fill="hold" grpId="1" nodeType="afterEffect">
                                  <p:stCondLst>
                                    <p:cond delay="0"/>
                                  </p:stCondLst>
                                  <p:childTnLst>
                                    <p:animEffect transition="out" filter="fade">
                                      <p:cBhvr>
                                        <p:cTn id="109" dur="500" tmFilter="0, 0; .2, .5; .8, .5; 1, 0"/>
                                        <p:tgtEl>
                                          <p:spTgt spid="28"/>
                                        </p:tgtEl>
                                      </p:cBhvr>
                                    </p:animEffect>
                                    <p:animScale>
                                      <p:cBhvr>
                                        <p:cTn id="110"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6" grpId="0" animBg="1"/>
      <p:bldP spid="20" grpId="0"/>
      <p:bldP spid="10" grpId="0"/>
      <p:bldP spid="18" grpId="0"/>
      <p:bldP spid="27" grpId="0" animBg="1"/>
      <p:bldP spid="35" grpId="0"/>
      <p:bldP spid="23" grpId="0" animBg="1"/>
      <p:bldP spid="28" grpId="0" animBg="1"/>
      <p:bldP spid="28" grpId="1"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改造后本币应用架构</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 7"/>
          <p:cNvGrpSpPr/>
          <p:nvPr/>
        </p:nvGrpSpPr>
        <p:grpSpPr>
          <a:xfrm>
            <a:off x="593036" y="819705"/>
            <a:ext cx="2001092" cy="400110"/>
            <a:chOff x="1536286" y="3708332"/>
            <a:chExt cx="2001092" cy="400110"/>
          </a:xfrm>
        </p:grpSpPr>
        <p:sp>
          <p:nvSpPr>
            <p:cNvPr id="11" name="平行四边形 10"/>
            <p:cNvSpPr/>
            <p:nvPr/>
          </p:nvSpPr>
          <p:spPr>
            <a:xfrm>
              <a:off x="1536286" y="3714166"/>
              <a:ext cx="2001092" cy="382084"/>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1706859" y="3708332"/>
              <a:ext cx="1571264" cy="400110"/>
            </a:xfrm>
            <a:prstGeom prst="rect">
              <a:avLst/>
            </a:prstGeom>
            <a:noFill/>
          </p:spPr>
          <p:txBody>
            <a:bodyPr wrap="none" rtlCol="0">
              <a:spAutoFit/>
            </a:bodyPr>
            <a:lstStyle/>
            <a:p>
              <a:r>
                <a:rPr kumimoji="1" lang="en-US" altLang="zh-CN" sz="2000" b="1" dirty="0" smtClean="0">
                  <a:solidFill>
                    <a:schemeClr val="bg1"/>
                  </a:solidFill>
                  <a:latin typeface="Microsoft YaHei" charset="-122"/>
                  <a:ea typeface="Microsoft YaHei" charset="-122"/>
                  <a:cs typeface="Microsoft YaHei" charset="-122"/>
                </a:rPr>
                <a:t>NTP II </a:t>
              </a:r>
              <a:r>
                <a:rPr kumimoji="1" lang="zh-CN" altLang="en-US" sz="2000" b="1" dirty="0" smtClean="0">
                  <a:solidFill>
                    <a:schemeClr val="bg1"/>
                  </a:solidFill>
                  <a:latin typeface="Microsoft YaHei" charset="-122"/>
                  <a:ea typeface="Microsoft YaHei" charset="-122"/>
                  <a:cs typeface="Microsoft YaHei" charset="-122"/>
                </a:rPr>
                <a:t>系统</a:t>
              </a:r>
              <a:endParaRPr kumimoji="1" lang="zh-CN" altLang="en-US" sz="2000" b="1" dirty="0">
                <a:solidFill>
                  <a:schemeClr val="bg1"/>
                </a:solidFill>
                <a:latin typeface="Microsoft YaHei" charset="-122"/>
                <a:ea typeface="Microsoft YaHei" charset="-122"/>
                <a:cs typeface="Microsoft YaHei" charset="-122"/>
              </a:endParaRPr>
            </a:p>
          </p:txBody>
        </p:sp>
      </p:gr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21289" y="1281765"/>
            <a:ext cx="8483846" cy="5456787"/>
          </a:xfrm>
          <a:prstGeom prst="rect">
            <a:avLst/>
          </a:prstGeom>
        </p:spPr>
      </p:pic>
    </p:spTree>
    <p:extLst>
      <p:ext uri="{BB962C8B-B14F-4D97-AF65-F5344CB8AC3E}">
        <p14:creationId xmlns:p14="http://schemas.microsoft.com/office/powerpoint/2010/main" val="38706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改造后本币应用架构</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 7"/>
          <p:cNvGrpSpPr/>
          <p:nvPr/>
        </p:nvGrpSpPr>
        <p:grpSpPr>
          <a:xfrm>
            <a:off x="668956" y="1034488"/>
            <a:ext cx="2001092" cy="400110"/>
            <a:chOff x="1536286" y="3708332"/>
            <a:chExt cx="2001092" cy="400110"/>
          </a:xfrm>
        </p:grpSpPr>
        <p:sp>
          <p:nvSpPr>
            <p:cNvPr id="11" name="平行四边形 10"/>
            <p:cNvSpPr/>
            <p:nvPr/>
          </p:nvSpPr>
          <p:spPr>
            <a:xfrm>
              <a:off x="1536286" y="3714166"/>
              <a:ext cx="2001092" cy="382084"/>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1633707" y="3708332"/>
              <a:ext cx="1780937" cy="400110"/>
            </a:xfrm>
            <a:prstGeom prst="rect">
              <a:avLst/>
            </a:prstGeom>
            <a:noFill/>
          </p:spPr>
          <p:txBody>
            <a:bodyPr wrap="none" rtlCol="0">
              <a:spAutoFit/>
            </a:bodyPr>
            <a:lstStyle/>
            <a:p>
              <a:r>
                <a:rPr kumimoji="1" lang="en-US" altLang="zh-CN" sz="2000" b="1" dirty="0" smtClean="0">
                  <a:solidFill>
                    <a:schemeClr val="bg1"/>
                  </a:solidFill>
                  <a:latin typeface="Microsoft YaHei" charset="-122"/>
                  <a:ea typeface="Microsoft YaHei" charset="-122"/>
                  <a:cs typeface="Microsoft YaHei" charset="-122"/>
                </a:rPr>
                <a:t>X-Trade </a:t>
              </a:r>
              <a:r>
                <a:rPr kumimoji="1" lang="zh-CN" altLang="en-US" sz="2000" b="1" dirty="0" smtClean="0">
                  <a:solidFill>
                    <a:schemeClr val="bg1"/>
                  </a:solidFill>
                  <a:latin typeface="Microsoft YaHei" charset="-122"/>
                  <a:ea typeface="Microsoft YaHei" charset="-122"/>
                  <a:cs typeface="Microsoft YaHei" charset="-122"/>
                </a:rPr>
                <a:t>系统</a:t>
              </a:r>
              <a:endParaRPr kumimoji="1" lang="zh-CN" altLang="en-US" sz="2000" b="1" dirty="0">
                <a:solidFill>
                  <a:schemeClr val="bg1"/>
                </a:solidFill>
                <a:latin typeface="Microsoft YaHei" charset="-122"/>
                <a:ea typeface="Microsoft YaHei" charset="-122"/>
                <a:cs typeface="Microsoft YaHei" charset="-122"/>
              </a:endParaRPr>
            </a:p>
          </p:txBody>
        </p:sp>
      </p:gr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48977" y="1173583"/>
            <a:ext cx="7192376" cy="5546663"/>
          </a:xfrm>
          <a:prstGeom prst="rect">
            <a:avLst/>
          </a:prstGeom>
        </p:spPr>
      </p:pic>
    </p:spTree>
    <p:extLst>
      <p:ext uri="{BB962C8B-B14F-4D97-AF65-F5344CB8AC3E}">
        <p14:creationId xmlns:p14="http://schemas.microsoft.com/office/powerpoint/2010/main" val="162120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38444" y="1243150"/>
            <a:ext cx="9923488" cy="5365636"/>
          </a:xfrm>
          <a:prstGeom prst="rect">
            <a:avLst/>
          </a:prstGeom>
        </p:spPr>
      </p:pic>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改造后本币应用架构</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 7"/>
          <p:cNvGrpSpPr/>
          <p:nvPr/>
        </p:nvGrpSpPr>
        <p:grpSpPr>
          <a:xfrm>
            <a:off x="668956" y="900376"/>
            <a:ext cx="2001092" cy="400110"/>
            <a:chOff x="1536286" y="3696140"/>
            <a:chExt cx="2001092" cy="400110"/>
          </a:xfrm>
        </p:grpSpPr>
        <p:sp>
          <p:nvSpPr>
            <p:cNvPr id="11" name="平行四边形 10"/>
            <p:cNvSpPr/>
            <p:nvPr/>
          </p:nvSpPr>
          <p:spPr>
            <a:xfrm>
              <a:off x="1536286" y="3714166"/>
              <a:ext cx="2001092" cy="382084"/>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1682475" y="3696140"/>
              <a:ext cx="1723549" cy="400110"/>
            </a:xfrm>
            <a:prstGeom prst="rect">
              <a:avLst/>
            </a:prstGeom>
            <a:noFill/>
          </p:spPr>
          <p:txBody>
            <a:bodyPr wrap="none" rtlCol="0">
              <a:spAutoFit/>
            </a:bodyPr>
            <a:lstStyle/>
            <a:p>
              <a:r>
                <a:rPr kumimoji="1" lang="zh-CN" altLang="en-US" sz="2000" b="1" dirty="0" smtClean="0">
                  <a:solidFill>
                    <a:schemeClr val="bg1"/>
                  </a:solidFill>
                  <a:latin typeface="Microsoft YaHei" charset="-122"/>
                  <a:ea typeface="Microsoft YaHei" charset="-122"/>
                  <a:cs typeface="Microsoft YaHei" charset="-122"/>
                </a:rPr>
                <a:t>辅助交易系统</a:t>
              </a:r>
              <a:endParaRPr kumimoji="1" lang="zh-CN" altLang="en-US" sz="20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10916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16751" b="29948"/>
          <a:stretch/>
        </p:blipFill>
        <p:spPr>
          <a:xfrm>
            <a:off x="0" y="-285135"/>
            <a:ext cx="12192000" cy="4332349"/>
          </a:xfrm>
          <a:prstGeom prst="rect">
            <a:avLst/>
          </a:prstGeom>
        </p:spPr>
      </p:pic>
      <p:sp>
        <p:nvSpPr>
          <p:cNvPr id="5" name="矩形 4"/>
          <p:cNvSpPr/>
          <p:nvPr/>
        </p:nvSpPr>
        <p:spPr>
          <a:xfrm>
            <a:off x="-57152" y="-288979"/>
            <a:ext cx="12315825" cy="4332349"/>
          </a:xfrm>
          <a:prstGeom prst="rect">
            <a:avLst/>
          </a:prstGeom>
          <a:solidFill>
            <a:schemeClr val="tx1">
              <a:lumMod val="65000"/>
              <a:lumOff val="3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平行四边形 7"/>
          <p:cNvSpPr/>
          <p:nvPr/>
        </p:nvSpPr>
        <p:spPr>
          <a:xfrm>
            <a:off x="-895068" y="3254131"/>
            <a:ext cx="8553167" cy="74857"/>
          </a:xfrm>
          <a:prstGeom prst="parallelogram">
            <a:avLst/>
          </a:prstGeom>
          <a:solidFill>
            <a:srgbClr val="FFC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平行四边形 12"/>
          <p:cNvSpPr/>
          <p:nvPr/>
        </p:nvSpPr>
        <p:spPr>
          <a:xfrm>
            <a:off x="8008054" y="2986090"/>
            <a:ext cx="4425245"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8274078" y="2718119"/>
            <a:ext cx="2226366" cy="830997"/>
          </a:xfrm>
          <a:prstGeom prst="rect">
            <a:avLst/>
          </a:prstGeom>
          <a:noFill/>
        </p:spPr>
        <p:txBody>
          <a:bodyPr wrap="square" rtlCol="0">
            <a:spAutoFit/>
          </a:bodyPr>
          <a:lstStyle/>
          <a:p>
            <a:r>
              <a:rPr kumimoji="1" lang="zh-CN" altLang="en-US" sz="4800" b="1" dirty="0" smtClean="0">
                <a:solidFill>
                  <a:schemeClr val="bg1">
                    <a:lumMod val="95000"/>
                  </a:schemeClr>
                </a:solidFill>
                <a:latin typeface="Microsoft YaHei" charset="-122"/>
                <a:ea typeface="Microsoft YaHei" charset="-122"/>
                <a:cs typeface="Microsoft YaHei" charset="-122"/>
              </a:rPr>
              <a:t>目 录</a:t>
            </a:r>
            <a:endParaRPr kumimoji="1" lang="zh-CN" altLang="en-US" sz="4800" b="1" dirty="0">
              <a:solidFill>
                <a:schemeClr val="bg1">
                  <a:lumMod val="95000"/>
                </a:schemeClr>
              </a:solidFill>
              <a:latin typeface="Microsoft YaHei" charset="-122"/>
              <a:ea typeface="Microsoft YaHei" charset="-122"/>
              <a:cs typeface="Microsoft YaHei" charset="-122"/>
            </a:endParaRPr>
          </a:p>
        </p:txBody>
      </p:sp>
      <p:sp>
        <p:nvSpPr>
          <p:cNvPr id="20" name="椭圆 19"/>
          <p:cNvSpPr/>
          <p:nvPr/>
        </p:nvSpPr>
        <p:spPr>
          <a:xfrm>
            <a:off x="9715121" y="3658396"/>
            <a:ext cx="785323" cy="785323"/>
          </a:xfrm>
          <a:prstGeom prst="ellipse">
            <a:avLst/>
          </a:prstGeom>
          <a:solidFill>
            <a:srgbClr val="FFC2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03</a:t>
            </a:r>
            <a:endParaRPr kumimoji="1" lang="zh-CN" altLang="en-US" sz="2400" b="1" dirty="0">
              <a:latin typeface="Microsoft YaHei" charset="-122"/>
              <a:ea typeface="Microsoft YaHei" charset="-122"/>
              <a:cs typeface="Microsoft YaHei" charset="-122"/>
            </a:endParaRPr>
          </a:p>
        </p:txBody>
      </p:sp>
      <p:grpSp>
        <p:nvGrpSpPr>
          <p:cNvPr id="10" name="组 9"/>
          <p:cNvGrpSpPr/>
          <p:nvPr/>
        </p:nvGrpSpPr>
        <p:grpSpPr>
          <a:xfrm>
            <a:off x="937726" y="3658396"/>
            <a:ext cx="2749471" cy="1471981"/>
            <a:chOff x="937726" y="3658396"/>
            <a:chExt cx="2749471" cy="1471981"/>
          </a:xfrm>
        </p:grpSpPr>
        <p:sp>
          <p:nvSpPr>
            <p:cNvPr id="3" name="椭圆 2"/>
            <p:cNvSpPr/>
            <p:nvPr/>
          </p:nvSpPr>
          <p:spPr>
            <a:xfrm>
              <a:off x="1868333" y="3658396"/>
              <a:ext cx="785323" cy="785323"/>
            </a:xfrm>
            <a:prstGeom prst="ellipse">
              <a:avLst/>
            </a:prstGeom>
            <a:solidFill>
              <a:srgbClr val="FFC2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01</a:t>
              </a:r>
              <a:endParaRPr kumimoji="1" lang="zh-CN" altLang="en-US" sz="2400" b="1" dirty="0">
                <a:latin typeface="Microsoft YaHei" charset="-122"/>
                <a:ea typeface="Microsoft YaHei" charset="-122"/>
                <a:cs typeface="Microsoft YaHei" charset="-122"/>
              </a:endParaRPr>
            </a:p>
          </p:txBody>
        </p:sp>
        <p:sp>
          <p:nvSpPr>
            <p:cNvPr id="7" name="文本框 6"/>
            <p:cNvSpPr txBox="1"/>
            <p:nvPr/>
          </p:nvSpPr>
          <p:spPr>
            <a:xfrm>
              <a:off x="937726" y="4730267"/>
              <a:ext cx="2749471" cy="400110"/>
            </a:xfrm>
            <a:prstGeom prst="rect">
              <a:avLst/>
            </a:prstGeom>
            <a:noFill/>
          </p:spPr>
          <p:txBody>
            <a:bodyPr wrap="none" rtlCol="0">
              <a:spAutoFit/>
            </a:bodyPr>
            <a:lstStyle/>
            <a:p>
              <a:pPr algn="ctr"/>
              <a:r>
                <a:rPr lang="zh-CN" altLang="en-US" sz="2000" b="1" kern="0" smtClean="0">
                  <a:solidFill>
                    <a:srgbClr val="313E4F"/>
                  </a:solidFill>
                  <a:latin typeface="微软雅黑"/>
                  <a:ea typeface="微软雅黑"/>
                  <a:cs typeface="微软雅黑"/>
                </a:rPr>
                <a:t>本币系统整体</a:t>
              </a:r>
              <a:r>
                <a:rPr lang="zh-CN" altLang="en-US" sz="2000" b="1" kern="0" dirty="0" smtClean="0">
                  <a:solidFill>
                    <a:srgbClr val="313E4F"/>
                  </a:solidFill>
                  <a:latin typeface="微软雅黑"/>
                  <a:ea typeface="微软雅黑"/>
                  <a:cs typeface="微软雅黑"/>
                </a:rPr>
                <a:t>设计思路</a:t>
              </a:r>
              <a:endParaRPr lang="en-US" altLang="zh-CN" sz="2000" b="1" kern="0" dirty="0" smtClean="0">
                <a:solidFill>
                  <a:srgbClr val="313E4F"/>
                </a:solidFill>
                <a:latin typeface="微软雅黑"/>
                <a:ea typeface="微软雅黑"/>
                <a:cs typeface="微软雅黑"/>
              </a:endParaRPr>
            </a:p>
          </p:txBody>
        </p:sp>
      </p:grpSp>
      <p:grpSp>
        <p:nvGrpSpPr>
          <p:cNvPr id="6" name="组 5"/>
          <p:cNvGrpSpPr/>
          <p:nvPr/>
        </p:nvGrpSpPr>
        <p:grpSpPr>
          <a:xfrm>
            <a:off x="5080413" y="3658396"/>
            <a:ext cx="2236510" cy="1471981"/>
            <a:chOff x="5080413" y="3658396"/>
            <a:chExt cx="2236510" cy="1471981"/>
          </a:xfrm>
        </p:grpSpPr>
        <p:sp>
          <p:nvSpPr>
            <p:cNvPr id="19" name="椭圆 18"/>
            <p:cNvSpPr/>
            <p:nvPr/>
          </p:nvSpPr>
          <p:spPr>
            <a:xfrm>
              <a:off x="5780597" y="3658396"/>
              <a:ext cx="785323" cy="785323"/>
            </a:xfrm>
            <a:prstGeom prst="ellipse">
              <a:avLst/>
            </a:prstGeom>
            <a:solidFill>
              <a:srgbClr val="FFC2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02</a:t>
              </a:r>
              <a:endParaRPr kumimoji="1" lang="zh-CN" altLang="en-US" sz="2400" b="1" dirty="0">
                <a:latin typeface="Microsoft YaHei" charset="-122"/>
                <a:ea typeface="Microsoft YaHei" charset="-122"/>
                <a:cs typeface="Microsoft YaHei" charset="-122"/>
              </a:endParaRPr>
            </a:p>
          </p:txBody>
        </p:sp>
        <p:sp>
          <p:nvSpPr>
            <p:cNvPr id="21" name="文本框 20"/>
            <p:cNvSpPr txBox="1"/>
            <p:nvPr/>
          </p:nvSpPr>
          <p:spPr>
            <a:xfrm>
              <a:off x="5080413" y="4730267"/>
              <a:ext cx="2236510" cy="400110"/>
            </a:xfrm>
            <a:prstGeom prst="rect">
              <a:avLst/>
            </a:prstGeom>
            <a:noFill/>
          </p:spPr>
          <p:txBody>
            <a:bodyPr wrap="none" rtlCol="0">
              <a:spAutoFit/>
            </a:bodyPr>
            <a:lstStyle/>
            <a:p>
              <a:pPr algn="ctr"/>
              <a:r>
                <a:rPr lang="zh-CN" altLang="en-US" sz="2000" b="1" kern="0" dirty="0" smtClean="0">
                  <a:solidFill>
                    <a:srgbClr val="313E4F"/>
                  </a:solidFill>
                  <a:latin typeface="微软雅黑"/>
                  <a:ea typeface="微软雅黑"/>
                  <a:cs typeface="微软雅黑"/>
                </a:rPr>
                <a:t>改造</a:t>
              </a:r>
              <a:r>
                <a:rPr lang="zh-CN" altLang="en-US" sz="2000" b="1" kern="0" smtClean="0">
                  <a:solidFill>
                    <a:srgbClr val="313E4F"/>
                  </a:solidFill>
                  <a:latin typeface="微软雅黑"/>
                  <a:ea typeface="微软雅黑"/>
                  <a:cs typeface="微软雅黑"/>
                </a:rPr>
                <a:t>主要提升空间</a:t>
              </a:r>
              <a:endParaRPr lang="en-US" altLang="zh-CN" sz="2000" b="1" kern="0" dirty="0" smtClean="0">
                <a:solidFill>
                  <a:srgbClr val="313E4F"/>
                </a:solidFill>
                <a:latin typeface="微软雅黑"/>
                <a:ea typeface="微软雅黑"/>
                <a:cs typeface="微软雅黑"/>
              </a:endParaRPr>
            </a:p>
          </p:txBody>
        </p:sp>
      </p:grpSp>
      <p:sp>
        <p:nvSpPr>
          <p:cNvPr id="23" name="文本框 22"/>
          <p:cNvSpPr txBox="1"/>
          <p:nvPr/>
        </p:nvSpPr>
        <p:spPr>
          <a:xfrm>
            <a:off x="8478401" y="4730267"/>
            <a:ext cx="3262432" cy="400110"/>
          </a:xfrm>
          <a:prstGeom prst="rect">
            <a:avLst/>
          </a:prstGeom>
          <a:noFill/>
        </p:spPr>
        <p:txBody>
          <a:bodyPr wrap="none" rtlCol="0">
            <a:spAutoFit/>
          </a:bodyPr>
          <a:lstStyle/>
          <a:p>
            <a:pPr algn="ctr"/>
            <a:r>
              <a:rPr lang="zh-CN" altLang="en-US" sz="2000" b="1" kern="0" dirty="0" smtClean="0">
                <a:solidFill>
                  <a:srgbClr val="313E4F"/>
                </a:solidFill>
                <a:latin typeface="微软雅黑"/>
                <a:ea typeface="微软雅黑"/>
                <a:cs typeface="微软雅黑"/>
              </a:rPr>
              <a:t>实施路径及下一</a:t>
            </a:r>
            <a:r>
              <a:rPr lang="zh-CN" altLang="en-US" sz="2000" b="1" kern="0" smtClean="0">
                <a:solidFill>
                  <a:srgbClr val="313E4F"/>
                </a:solidFill>
                <a:latin typeface="微软雅黑"/>
                <a:ea typeface="微软雅黑"/>
                <a:cs typeface="微软雅黑"/>
              </a:rPr>
              <a:t>步工作设想</a:t>
            </a:r>
            <a:endParaRPr lang="en-US" altLang="zh-CN" sz="2000" b="1" kern="0" dirty="0" smtClean="0">
              <a:solidFill>
                <a:srgbClr val="313E4F"/>
              </a:solidFill>
              <a:latin typeface="微软雅黑"/>
              <a:ea typeface="微软雅黑"/>
              <a:cs typeface="微软雅黑"/>
            </a:endParaRPr>
          </a:p>
        </p:txBody>
      </p:sp>
    </p:spTree>
    <p:extLst>
      <p:ext uri="{BB962C8B-B14F-4D97-AF65-F5344CB8AC3E}">
        <p14:creationId xmlns:p14="http://schemas.microsoft.com/office/powerpoint/2010/main" val="52749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500" fill="hold"/>
                                        <p:tgtEl>
                                          <p:spTgt spid="6"/>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八角星 172"/>
          <p:cNvSpPr/>
          <p:nvPr/>
        </p:nvSpPr>
        <p:spPr>
          <a:xfrm>
            <a:off x="5544870" y="3985508"/>
            <a:ext cx="1094907" cy="1094908"/>
          </a:xfrm>
          <a:prstGeom prst="star8">
            <a:avLst>
              <a:gd name="adj" fmla="val 46770"/>
            </a:avLst>
          </a:prstGeom>
          <a:solidFill>
            <a:srgbClr val="FFC000">
              <a:alpha val="91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en-US" altLang="zh-CN" sz="2400" b="1" dirty="0" smtClean="0">
                  <a:solidFill>
                    <a:schemeClr val="bg1">
                      <a:lumMod val="95000"/>
                    </a:schemeClr>
                  </a:solidFill>
                  <a:latin typeface="Microsoft YaHei" charset="-122"/>
                  <a:ea typeface="Microsoft YaHei" charset="-122"/>
                  <a:cs typeface="Microsoft YaHei" charset="-122"/>
                </a:rPr>
                <a:t>All in One ?</a:t>
              </a:r>
              <a:endParaRPr kumimoji="1" lang="zh-CN" altLang="en-US" sz="2400" b="1" dirty="0" smtClean="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13449924" y="2108532"/>
            <a:ext cx="1749811" cy="1754326"/>
          </a:xfrm>
          <a:prstGeom prst="rect">
            <a:avLst/>
          </a:prstGeom>
          <a:noFill/>
        </p:spPr>
        <p:txBody>
          <a:bodyPr wrap="square" rtlCol="0">
            <a:spAutoFit/>
          </a:bodyPr>
          <a:lstStyle/>
          <a:p>
            <a:pPr algn="ctr"/>
            <a:r>
              <a:rPr kumimoji="1" lang="zh-CN" altLang="en-US" sz="3600" b="1" dirty="0">
                <a:solidFill>
                  <a:schemeClr val="accent6">
                    <a:lumMod val="60000"/>
                    <a:lumOff val="40000"/>
                  </a:schemeClr>
                </a:solidFill>
                <a:latin typeface="Microsoft YaHei" charset="0"/>
                <a:ea typeface="Microsoft YaHei" charset="0"/>
                <a:cs typeface="Microsoft YaHei" charset="0"/>
              </a:rPr>
              <a:t>八大</a:t>
            </a:r>
          </a:p>
          <a:p>
            <a:pPr algn="ctr"/>
            <a:r>
              <a:rPr kumimoji="1" lang="zh-CN" altLang="en-US" sz="3600" b="1" dirty="0">
                <a:solidFill>
                  <a:schemeClr val="accent6">
                    <a:lumMod val="60000"/>
                    <a:lumOff val="40000"/>
                  </a:schemeClr>
                </a:solidFill>
                <a:latin typeface="Microsoft YaHei" charset="0"/>
                <a:ea typeface="Microsoft YaHei" charset="0"/>
                <a:cs typeface="Microsoft YaHei" charset="0"/>
              </a:rPr>
              <a:t>核心诉求</a:t>
            </a:r>
          </a:p>
        </p:txBody>
      </p:sp>
      <p:grpSp>
        <p:nvGrpSpPr>
          <p:cNvPr id="7" name="组 3"/>
          <p:cNvGrpSpPr/>
          <p:nvPr/>
        </p:nvGrpSpPr>
        <p:grpSpPr>
          <a:xfrm>
            <a:off x="1386953" y="1165998"/>
            <a:ext cx="9336127" cy="402336"/>
            <a:chOff x="4763366" y="3811048"/>
            <a:chExt cx="9336127" cy="402336"/>
          </a:xfrm>
        </p:grpSpPr>
        <p:sp>
          <p:nvSpPr>
            <p:cNvPr id="3" name="平行四边形 2"/>
            <p:cNvSpPr/>
            <p:nvPr/>
          </p:nvSpPr>
          <p:spPr>
            <a:xfrm>
              <a:off x="4763366" y="3811048"/>
              <a:ext cx="1453760" cy="402336"/>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313E4F"/>
                  </a:solidFill>
                  <a:latin typeface="Microsoft YaHei" charset="-122"/>
                  <a:ea typeface="Microsoft YaHei" charset="-122"/>
                  <a:cs typeface="Microsoft YaHei" charset="-122"/>
                </a:rPr>
                <a:t>交易会员</a:t>
              </a:r>
              <a:endParaRPr kumimoji="1" lang="zh-CN" altLang="en-US" b="1" dirty="0">
                <a:solidFill>
                  <a:srgbClr val="313E4F"/>
                </a:solidFill>
                <a:latin typeface="Microsoft YaHei" charset="-122"/>
                <a:ea typeface="Microsoft YaHei" charset="-122"/>
                <a:cs typeface="Microsoft YaHei" charset="-122"/>
              </a:endParaRPr>
            </a:p>
          </p:txBody>
        </p:sp>
        <p:sp>
          <p:nvSpPr>
            <p:cNvPr id="41" name="平行四边形 40"/>
            <p:cNvSpPr/>
            <p:nvPr/>
          </p:nvSpPr>
          <p:spPr>
            <a:xfrm>
              <a:off x="6323942" y="3811048"/>
              <a:ext cx="1453760" cy="402336"/>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313E4F"/>
                  </a:solidFill>
                  <a:latin typeface="Microsoft YaHei" charset="-122"/>
                  <a:ea typeface="Microsoft YaHei" charset="-122"/>
                  <a:cs typeface="Microsoft YaHei" charset="-122"/>
                </a:rPr>
                <a:t>做事机构</a:t>
              </a:r>
              <a:endParaRPr kumimoji="1" lang="zh-CN" altLang="en-US" b="1" dirty="0">
                <a:solidFill>
                  <a:srgbClr val="313E4F"/>
                </a:solidFill>
                <a:latin typeface="Microsoft YaHei" charset="-122"/>
                <a:ea typeface="Microsoft YaHei" charset="-122"/>
                <a:cs typeface="Microsoft YaHei" charset="-122"/>
              </a:endParaRPr>
            </a:p>
          </p:txBody>
        </p:sp>
        <p:sp>
          <p:nvSpPr>
            <p:cNvPr id="42" name="平行四边形 41"/>
            <p:cNvSpPr/>
            <p:nvPr/>
          </p:nvSpPr>
          <p:spPr>
            <a:xfrm>
              <a:off x="7865179" y="3811048"/>
              <a:ext cx="1453760" cy="402336"/>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smtClean="0">
                  <a:solidFill>
                    <a:srgbClr val="313E4F"/>
                  </a:solidFill>
                  <a:latin typeface="Microsoft YaHei" charset="-122"/>
                  <a:ea typeface="Microsoft YaHei" charset="-122"/>
                  <a:cs typeface="Microsoft YaHei" charset="-122"/>
                </a:rPr>
                <a:t>丙类户</a:t>
              </a:r>
              <a:endParaRPr kumimoji="1" lang="zh-CN" altLang="en-US" b="1" dirty="0">
                <a:solidFill>
                  <a:srgbClr val="313E4F"/>
                </a:solidFill>
                <a:latin typeface="Microsoft YaHei" charset="-122"/>
                <a:ea typeface="Microsoft YaHei" charset="-122"/>
                <a:cs typeface="Microsoft YaHei" charset="-122"/>
              </a:endParaRPr>
            </a:p>
          </p:txBody>
        </p:sp>
        <p:sp>
          <p:nvSpPr>
            <p:cNvPr id="43" name="平行四边形 42"/>
            <p:cNvSpPr/>
            <p:nvPr/>
          </p:nvSpPr>
          <p:spPr>
            <a:xfrm>
              <a:off x="9364794" y="3811048"/>
              <a:ext cx="1745527" cy="402336"/>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smtClean="0">
                  <a:solidFill>
                    <a:srgbClr val="313E4F"/>
                  </a:solidFill>
                  <a:latin typeface="Microsoft YaHei" charset="-122"/>
                  <a:ea typeface="Microsoft YaHei" charset="-122"/>
                  <a:cs typeface="Microsoft YaHei" charset="-122"/>
                </a:rPr>
                <a:t>个人投资者</a:t>
              </a:r>
              <a:endParaRPr kumimoji="1" lang="zh-CN" altLang="en-US" b="1" dirty="0">
                <a:solidFill>
                  <a:srgbClr val="313E4F"/>
                </a:solidFill>
                <a:latin typeface="Microsoft YaHei" charset="-122"/>
                <a:ea typeface="Microsoft YaHei" charset="-122"/>
                <a:cs typeface="Microsoft YaHei" charset="-122"/>
              </a:endParaRPr>
            </a:p>
          </p:txBody>
        </p:sp>
        <p:sp>
          <p:nvSpPr>
            <p:cNvPr id="44" name="平行四边形 43"/>
            <p:cNvSpPr/>
            <p:nvPr/>
          </p:nvSpPr>
          <p:spPr>
            <a:xfrm>
              <a:off x="11158309" y="3811048"/>
              <a:ext cx="1453760" cy="402336"/>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313E4F"/>
                  </a:solidFill>
                  <a:latin typeface="Microsoft YaHei" charset="-122"/>
                  <a:ea typeface="Microsoft YaHei" charset="-122"/>
                  <a:cs typeface="Microsoft YaHei" charset="-122"/>
                </a:rPr>
                <a:t>境外机构</a:t>
              </a:r>
              <a:endParaRPr kumimoji="1" lang="zh-CN" altLang="en-US" b="1" dirty="0">
                <a:solidFill>
                  <a:srgbClr val="313E4F"/>
                </a:solidFill>
                <a:latin typeface="Microsoft YaHei" charset="-122"/>
                <a:ea typeface="Microsoft YaHei" charset="-122"/>
                <a:cs typeface="Microsoft YaHei" charset="-122"/>
              </a:endParaRPr>
            </a:p>
          </p:txBody>
        </p:sp>
        <p:sp>
          <p:nvSpPr>
            <p:cNvPr id="45" name="平行四边形 44"/>
            <p:cNvSpPr/>
            <p:nvPr/>
          </p:nvSpPr>
          <p:spPr>
            <a:xfrm>
              <a:off x="12645733" y="3811048"/>
              <a:ext cx="1453760" cy="402336"/>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313E4F"/>
                  </a:solidFill>
                  <a:latin typeface="Microsoft YaHei" charset="-122"/>
                  <a:ea typeface="Microsoft YaHei" charset="-122"/>
                  <a:cs typeface="Microsoft YaHei" charset="-122"/>
                </a:rPr>
                <a:t>监管机构</a:t>
              </a:r>
              <a:endParaRPr kumimoji="1" lang="zh-CN" altLang="en-US" b="1" dirty="0">
                <a:solidFill>
                  <a:srgbClr val="313E4F"/>
                </a:solidFill>
                <a:latin typeface="Microsoft YaHei" charset="-122"/>
                <a:ea typeface="Microsoft YaHei" charset="-122"/>
                <a:cs typeface="Microsoft YaHei" charset="-122"/>
              </a:endParaRPr>
            </a:p>
          </p:txBody>
        </p:sp>
      </p:grpSp>
      <p:grpSp>
        <p:nvGrpSpPr>
          <p:cNvPr id="8" name="组 73"/>
          <p:cNvGrpSpPr/>
          <p:nvPr/>
        </p:nvGrpSpPr>
        <p:grpSpPr>
          <a:xfrm>
            <a:off x="2673664" y="1711833"/>
            <a:ext cx="6980328" cy="814238"/>
            <a:chOff x="7896840" y="3354778"/>
            <a:chExt cx="6980328" cy="814238"/>
          </a:xfrm>
        </p:grpSpPr>
        <p:grpSp>
          <p:nvGrpSpPr>
            <p:cNvPr id="9" name="组 45"/>
            <p:cNvGrpSpPr/>
            <p:nvPr/>
          </p:nvGrpSpPr>
          <p:grpSpPr>
            <a:xfrm>
              <a:off x="7896840" y="3376370"/>
              <a:ext cx="1627004" cy="310143"/>
              <a:chOff x="7896840" y="3376370"/>
              <a:chExt cx="1627004" cy="310143"/>
            </a:xfrm>
          </p:grpSpPr>
          <p:sp>
            <p:nvSpPr>
              <p:cNvPr id="24" name="矩形 23"/>
              <p:cNvSpPr/>
              <p:nvPr/>
            </p:nvSpPr>
            <p:spPr>
              <a:xfrm>
                <a:off x="8205042" y="3376370"/>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Times New Roman" pitchFamily="18" charset="0"/>
                    <a:ea typeface="微软雅黑" pitchFamily="34" charset="-122"/>
                    <a:cs typeface="Times New Roman" pitchFamily="18" charset="0"/>
                  </a:rPr>
                  <a:t>订单报价管理</a:t>
                </a:r>
              </a:p>
            </p:txBody>
          </p:sp>
          <p:sp>
            <p:nvSpPr>
              <p:cNvPr id="5" name="平行四边形 4"/>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1</a:t>
                </a:r>
                <a:endParaRPr kumimoji="1" lang="zh-CN" altLang="en-US" dirty="0"/>
              </a:p>
            </p:txBody>
          </p:sp>
        </p:grpSp>
        <p:grpSp>
          <p:nvGrpSpPr>
            <p:cNvPr id="10" name="组 46"/>
            <p:cNvGrpSpPr/>
            <p:nvPr/>
          </p:nvGrpSpPr>
          <p:grpSpPr>
            <a:xfrm>
              <a:off x="9652488" y="3376370"/>
              <a:ext cx="1431932" cy="310143"/>
              <a:chOff x="7896840" y="3376370"/>
              <a:chExt cx="1431932" cy="310143"/>
            </a:xfrm>
          </p:grpSpPr>
          <p:sp>
            <p:nvSpPr>
              <p:cNvPr id="48" name="矩形 47"/>
              <p:cNvSpPr/>
              <p:nvPr/>
            </p:nvSpPr>
            <p:spPr>
              <a:xfrm>
                <a:off x="8009970" y="3376370"/>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mtClean="0">
                    <a:solidFill>
                      <a:schemeClr val="tx1"/>
                    </a:solidFill>
                    <a:latin typeface="Times New Roman" pitchFamily="18" charset="0"/>
                    <a:ea typeface="微软雅黑" pitchFamily="34" charset="-122"/>
                    <a:cs typeface="Times New Roman" pitchFamily="18" charset="0"/>
                  </a:rPr>
                  <a:t>交易执行</a:t>
                </a:r>
                <a:endParaRPr lang="zh-CN" altLang="en-US" sz="1400" b="1" dirty="0">
                  <a:solidFill>
                    <a:schemeClr val="tx1"/>
                  </a:solidFill>
                  <a:latin typeface="Times New Roman" pitchFamily="18" charset="0"/>
                  <a:ea typeface="微软雅黑" pitchFamily="34" charset="-122"/>
                  <a:cs typeface="Times New Roman" pitchFamily="18" charset="0"/>
                </a:endParaRPr>
              </a:p>
            </p:txBody>
          </p:sp>
          <p:sp>
            <p:nvSpPr>
              <p:cNvPr id="49" name="平行四边形 48"/>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grpSp>
        <p:grpSp>
          <p:nvGrpSpPr>
            <p:cNvPr id="11" name="组 49"/>
            <p:cNvGrpSpPr/>
            <p:nvPr/>
          </p:nvGrpSpPr>
          <p:grpSpPr>
            <a:xfrm>
              <a:off x="10976984" y="3364178"/>
              <a:ext cx="1431932" cy="310143"/>
              <a:chOff x="7896840" y="3364178"/>
              <a:chExt cx="1431932" cy="310143"/>
            </a:xfrm>
          </p:grpSpPr>
          <p:sp>
            <p:nvSpPr>
              <p:cNvPr id="51" name="矩形 50"/>
              <p:cNvSpPr/>
              <p:nvPr/>
            </p:nvSpPr>
            <p:spPr>
              <a:xfrm>
                <a:off x="8009970" y="3364178"/>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Times New Roman" pitchFamily="18" charset="0"/>
                    <a:ea typeface="微软雅黑" pitchFamily="34" charset="-122"/>
                    <a:cs typeface="Times New Roman" pitchFamily="18" charset="0"/>
                  </a:rPr>
                  <a:t>交易数据</a:t>
                </a:r>
                <a:endParaRPr lang="zh-CN" altLang="en-US" sz="1400" b="1" dirty="0">
                  <a:solidFill>
                    <a:schemeClr val="tx1"/>
                  </a:solidFill>
                  <a:latin typeface="Times New Roman" pitchFamily="18" charset="0"/>
                  <a:ea typeface="微软雅黑" pitchFamily="34" charset="-122"/>
                  <a:cs typeface="Times New Roman" pitchFamily="18" charset="0"/>
                </a:endParaRPr>
              </a:p>
            </p:txBody>
          </p:sp>
          <p:sp>
            <p:nvSpPr>
              <p:cNvPr id="52" name="平行四边形 51"/>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3</a:t>
                </a:r>
                <a:endParaRPr kumimoji="1" lang="zh-CN" altLang="en-US" dirty="0"/>
              </a:p>
            </p:txBody>
          </p:sp>
        </p:grpSp>
        <p:grpSp>
          <p:nvGrpSpPr>
            <p:cNvPr id="12" name="组 52"/>
            <p:cNvGrpSpPr/>
            <p:nvPr/>
          </p:nvGrpSpPr>
          <p:grpSpPr>
            <a:xfrm>
              <a:off x="12238228" y="3354778"/>
              <a:ext cx="1431932" cy="310143"/>
              <a:chOff x="7896840" y="3364178"/>
              <a:chExt cx="1431932" cy="310143"/>
            </a:xfrm>
          </p:grpSpPr>
          <p:sp>
            <p:nvSpPr>
              <p:cNvPr id="54" name="矩形 53"/>
              <p:cNvSpPr/>
              <p:nvPr/>
            </p:nvSpPr>
            <p:spPr>
              <a:xfrm>
                <a:off x="8009970" y="3364178"/>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Times New Roman" pitchFamily="18" charset="0"/>
                    <a:ea typeface="微软雅黑" pitchFamily="34" charset="-122"/>
                    <a:cs typeface="Times New Roman" pitchFamily="18" charset="0"/>
                  </a:rPr>
                  <a:t>信息服务</a:t>
                </a:r>
                <a:endParaRPr lang="zh-CN" altLang="en-US" sz="1400" b="1" dirty="0">
                  <a:solidFill>
                    <a:schemeClr val="tx1"/>
                  </a:solidFill>
                  <a:latin typeface="Times New Roman" pitchFamily="18" charset="0"/>
                  <a:ea typeface="微软雅黑" pitchFamily="34" charset="-122"/>
                  <a:cs typeface="Times New Roman" pitchFamily="18" charset="0"/>
                </a:endParaRPr>
              </a:p>
            </p:txBody>
          </p:sp>
          <p:sp>
            <p:nvSpPr>
              <p:cNvPr id="55" name="平行四边形 54"/>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grpSp>
        <p:grpSp>
          <p:nvGrpSpPr>
            <p:cNvPr id="14" name="组 55"/>
            <p:cNvGrpSpPr/>
            <p:nvPr/>
          </p:nvGrpSpPr>
          <p:grpSpPr>
            <a:xfrm>
              <a:off x="13445236" y="3354778"/>
              <a:ext cx="1431932" cy="310143"/>
              <a:chOff x="7896840" y="3364178"/>
              <a:chExt cx="1431932" cy="310143"/>
            </a:xfrm>
          </p:grpSpPr>
          <p:sp>
            <p:nvSpPr>
              <p:cNvPr id="57" name="矩形 56"/>
              <p:cNvSpPr/>
              <p:nvPr/>
            </p:nvSpPr>
            <p:spPr>
              <a:xfrm>
                <a:off x="8009970" y="3364178"/>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Times New Roman" pitchFamily="18" charset="0"/>
                    <a:ea typeface="微软雅黑" pitchFamily="34" charset="-122"/>
                    <a:cs typeface="Times New Roman" pitchFamily="18" charset="0"/>
                  </a:rPr>
                  <a:t>授信合规</a:t>
                </a:r>
                <a:endParaRPr lang="zh-CN" altLang="en-US" sz="1400" b="1" dirty="0">
                  <a:solidFill>
                    <a:schemeClr val="tx1"/>
                  </a:solidFill>
                  <a:latin typeface="Times New Roman" pitchFamily="18" charset="0"/>
                  <a:ea typeface="微软雅黑" pitchFamily="34" charset="-122"/>
                  <a:cs typeface="Times New Roman" pitchFamily="18" charset="0"/>
                </a:endParaRPr>
              </a:p>
            </p:txBody>
          </p:sp>
          <p:sp>
            <p:nvSpPr>
              <p:cNvPr id="58" name="平行四边形 57"/>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grpSp>
        <p:grpSp>
          <p:nvGrpSpPr>
            <p:cNvPr id="15" name="组 58"/>
            <p:cNvGrpSpPr/>
            <p:nvPr/>
          </p:nvGrpSpPr>
          <p:grpSpPr>
            <a:xfrm>
              <a:off x="7896840" y="3858873"/>
              <a:ext cx="1627004" cy="310143"/>
              <a:chOff x="7896840" y="3376370"/>
              <a:chExt cx="1627004" cy="310143"/>
            </a:xfrm>
          </p:grpSpPr>
          <p:sp>
            <p:nvSpPr>
              <p:cNvPr id="60" name="矩形 59"/>
              <p:cNvSpPr/>
              <p:nvPr/>
            </p:nvSpPr>
            <p:spPr>
              <a:xfrm>
                <a:off x="8205042" y="3376370"/>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Times New Roman" pitchFamily="18" charset="0"/>
                    <a:ea typeface="微软雅黑" pitchFamily="34" charset="-122"/>
                    <a:cs typeface="Times New Roman" pitchFamily="18" charset="0"/>
                  </a:rPr>
                  <a:t>即时聊天</a:t>
                </a:r>
                <a:endParaRPr lang="zh-CN" altLang="en-US" sz="1400" b="1" dirty="0">
                  <a:solidFill>
                    <a:schemeClr val="tx1"/>
                  </a:solidFill>
                  <a:latin typeface="Times New Roman" pitchFamily="18" charset="0"/>
                  <a:ea typeface="微软雅黑" pitchFamily="34" charset="-122"/>
                  <a:cs typeface="Times New Roman" pitchFamily="18" charset="0"/>
                </a:endParaRPr>
              </a:p>
            </p:txBody>
          </p:sp>
          <p:sp>
            <p:nvSpPr>
              <p:cNvPr id="61" name="平行四边形 60"/>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grpSp>
        <p:grpSp>
          <p:nvGrpSpPr>
            <p:cNvPr id="16" name="组 61"/>
            <p:cNvGrpSpPr/>
            <p:nvPr/>
          </p:nvGrpSpPr>
          <p:grpSpPr>
            <a:xfrm>
              <a:off x="9652488" y="3858873"/>
              <a:ext cx="1431932" cy="310143"/>
              <a:chOff x="7896840" y="3376370"/>
              <a:chExt cx="1431932" cy="310143"/>
            </a:xfrm>
          </p:grpSpPr>
          <p:sp>
            <p:nvSpPr>
              <p:cNvPr id="63" name="矩形 62"/>
              <p:cNvSpPr/>
              <p:nvPr/>
            </p:nvSpPr>
            <p:spPr>
              <a:xfrm>
                <a:off x="8009970" y="3376370"/>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Times New Roman" pitchFamily="18" charset="0"/>
                    <a:ea typeface="微软雅黑" pitchFamily="34" charset="-122"/>
                    <a:cs typeface="Times New Roman" pitchFamily="18" charset="0"/>
                  </a:rPr>
                  <a:t>做市支持</a:t>
                </a:r>
                <a:endParaRPr lang="zh-CN" altLang="en-US" sz="1400" b="1" dirty="0">
                  <a:solidFill>
                    <a:schemeClr val="tx1"/>
                  </a:solidFill>
                  <a:latin typeface="Times New Roman" pitchFamily="18" charset="0"/>
                  <a:ea typeface="微软雅黑" pitchFamily="34" charset="-122"/>
                  <a:cs typeface="Times New Roman" pitchFamily="18" charset="0"/>
                </a:endParaRPr>
              </a:p>
            </p:txBody>
          </p:sp>
          <p:sp>
            <p:nvSpPr>
              <p:cNvPr id="64" name="平行四边形 63"/>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7</a:t>
                </a:r>
                <a:endParaRPr kumimoji="1" lang="zh-CN" altLang="en-US" dirty="0"/>
              </a:p>
            </p:txBody>
          </p:sp>
        </p:grpSp>
        <p:grpSp>
          <p:nvGrpSpPr>
            <p:cNvPr id="17" name="组 64"/>
            <p:cNvGrpSpPr/>
            <p:nvPr/>
          </p:nvGrpSpPr>
          <p:grpSpPr>
            <a:xfrm>
              <a:off x="10976984" y="3846681"/>
              <a:ext cx="1431932" cy="310143"/>
              <a:chOff x="7896840" y="3364178"/>
              <a:chExt cx="1431932" cy="310143"/>
            </a:xfrm>
          </p:grpSpPr>
          <p:sp>
            <p:nvSpPr>
              <p:cNvPr id="66" name="矩形 65"/>
              <p:cNvSpPr/>
              <p:nvPr/>
            </p:nvSpPr>
            <p:spPr>
              <a:xfrm>
                <a:off x="8009970" y="3364178"/>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Times New Roman" pitchFamily="18" charset="0"/>
                    <a:ea typeface="微软雅黑" pitchFamily="34" charset="-122"/>
                    <a:cs typeface="Times New Roman" pitchFamily="18" charset="0"/>
                  </a:rPr>
                  <a:t>结算代理</a:t>
                </a:r>
                <a:endParaRPr lang="zh-CN" altLang="en-US" sz="1400" b="1" dirty="0">
                  <a:solidFill>
                    <a:schemeClr val="tx1"/>
                  </a:solidFill>
                  <a:latin typeface="Times New Roman" pitchFamily="18" charset="0"/>
                  <a:ea typeface="微软雅黑" pitchFamily="34" charset="-122"/>
                  <a:cs typeface="Times New Roman" pitchFamily="18" charset="0"/>
                </a:endParaRPr>
              </a:p>
            </p:txBody>
          </p:sp>
          <p:sp>
            <p:nvSpPr>
              <p:cNvPr id="67" name="平行四边形 66"/>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8</a:t>
                </a:r>
                <a:endParaRPr kumimoji="1" lang="zh-CN" altLang="en-US" dirty="0"/>
              </a:p>
            </p:txBody>
          </p:sp>
        </p:grpSp>
        <p:grpSp>
          <p:nvGrpSpPr>
            <p:cNvPr id="18" name="组 67"/>
            <p:cNvGrpSpPr/>
            <p:nvPr/>
          </p:nvGrpSpPr>
          <p:grpSpPr>
            <a:xfrm>
              <a:off x="12238228" y="3837281"/>
              <a:ext cx="1431932" cy="310143"/>
              <a:chOff x="7896840" y="3364178"/>
              <a:chExt cx="1431932" cy="310143"/>
            </a:xfrm>
          </p:grpSpPr>
          <p:sp>
            <p:nvSpPr>
              <p:cNvPr id="69" name="矩形 68"/>
              <p:cNvSpPr/>
              <p:nvPr/>
            </p:nvSpPr>
            <p:spPr>
              <a:xfrm>
                <a:off x="8009970" y="3364178"/>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Times New Roman" pitchFamily="18" charset="0"/>
                    <a:ea typeface="微软雅黑" pitchFamily="34" charset="-122"/>
                    <a:cs typeface="Times New Roman" pitchFamily="18" charset="0"/>
                  </a:rPr>
                  <a:t>用户管理</a:t>
                </a:r>
                <a:endParaRPr lang="zh-CN" altLang="en-US" sz="1400" b="1" dirty="0">
                  <a:solidFill>
                    <a:schemeClr val="tx1"/>
                  </a:solidFill>
                  <a:latin typeface="Times New Roman" pitchFamily="18" charset="0"/>
                  <a:ea typeface="微软雅黑" pitchFamily="34" charset="-122"/>
                  <a:cs typeface="Times New Roman" pitchFamily="18" charset="0"/>
                </a:endParaRPr>
              </a:p>
            </p:txBody>
          </p:sp>
          <p:sp>
            <p:nvSpPr>
              <p:cNvPr id="70" name="平行四边形 69"/>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9</a:t>
                </a:r>
                <a:endParaRPr kumimoji="1" lang="zh-CN" altLang="en-US" dirty="0"/>
              </a:p>
            </p:txBody>
          </p:sp>
        </p:grpSp>
        <p:grpSp>
          <p:nvGrpSpPr>
            <p:cNvPr id="19" name="组 70"/>
            <p:cNvGrpSpPr/>
            <p:nvPr/>
          </p:nvGrpSpPr>
          <p:grpSpPr>
            <a:xfrm>
              <a:off x="13445236" y="3837281"/>
              <a:ext cx="1431932" cy="310143"/>
              <a:chOff x="7896840" y="3364178"/>
              <a:chExt cx="1431932" cy="310143"/>
            </a:xfrm>
          </p:grpSpPr>
          <p:sp>
            <p:nvSpPr>
              <p:cNvPr id="72" name="矩形 71"/>
              <p:cNvSpPr/>
              <p:nvPr/>
            </p:nvSpPr>
            <p:spPr>
              <a:xfrm>
                <a:off x="8009970" y="3364178"/>
                <a:ext cx="1318802" cy="310143"/>
              </a:xfrm>
              <a:prstGeom prst="rect">
                <a:avLst/>
              </a:prstGeom>
              <a:solidFill>
                <a:schemeClr val="accent6">
                  <a:lumMod val="60000"/>
                  <a:lumOff val="40000"/>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Times New Roman" pitchFamily="18" charset="0"/>
                    <a:ea typeface="微软雅黑" pitchFamily="34" charset="-122"/>
                    <a:cs typeface="Times New Roman" pitchFamily="18" charset="0"/>
                  </a:rPr>
                  <a:t>智能路由</a:t>
                </a:r>
                <a:endParaRPr lang="zh-CN" altLang="en-US" sz="1400" b="1" dirty="0">
                  <a:solidFill>
                    <a:schemeClr val="tx1"/>
                  </a:solidFill>
                  <a:latin typeface="Times New Roman" pitchFamily="18" charset="0"/>
                  <a:ea typeface="微软雅黑" pitchFamily="34" charset="-122"/>
                  <a:cs typeface="Times New Roman" pitchFamily="18" charset="0"/>
                </a:endParaRPr>
              </a:p>
            </p:txBody>
          </p:sp>
          <p:sp>
            <p:nvSpPr>
              <p:cNvPr id="73" name="平行四边形 72"/>
              <p:cNvSpPr/>
              <p:nvPr/>
            </p:nvSpPr>
            <p:spPr>
              <a:xfrm>
                <a:off x="7896840" y="3397376"/>
                <a:ext cx="345686" cy="255353"/>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X</a:t>
                </a:r>
                <a:endParaRPr kumimoji="1" lang="zh-CN" altLang="en-US" dirty="0"/>
              </a:p>
            </p:txBody>
          </p:sp>
        </p:grpSp>
      </p:grpSp>
      <p:grpSp>
        <p:nvGrpSpPr>
          <p:cNvPr id="20" name="组 87"/>
          <p:cNvGrpSpPr/>
          <p:nvPr/>
        </p:nvGrpSpPr>
        <p:grpSpPr>
          <a:xfrm>
            <a:off x="5118795" y="3553447"/>
            <a:ext cx="1955327" cy="1960045"/>
            <a:chOff x="4881368" y="3186113"/>
            <a:chExt cx="2910281" cy="2917303"/>
          </a:xfrm>
        </p:grpSpPr>
        <p:sp>
          <p:nvSpPr>
            <p:cNvPr id="78" name="八角星 77"/>
            <p:cNvSpPr/>
            <p:nvPr/>
          </p:nvSpPr>
          <p:spPr>
            <a:xfrm>
              <a:off x="4961005" y="3272772"/>
              <a:ext cx="2739297" cy="2739297"/>
            </a:xfrm>
            <a:prstGeom prst="star8">
              <a:avLst>
                <a:gd name="adj" fmla="val 46770"/>
              </a:avLst>
            </a:prstGeom>
            <a:noFill/>
            <a:ln w="3175">
              <a:solidFill>
                <a:srgbClr val="313E4F">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p:cNvSpPr/>
            <p:nvPr/>
          </p:nvSpPr>
          <p:spPr>
            <a:xfrm>
              <a:off x="6254085" y="3186113"/>
              <a:ext cx="182695" cy="182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p:cNvSpPr/>
            <p:nvPr/>
          </p:nvSpPr>
          <p:spPr>
            <a:xfrm>
              <a:off x="7211015" y="3606364"/>
              <a:ext cx="182695" cy="182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a:off x="7608954" y="4542029"/>
              <a:ext cx="182695" cy="182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7211015" y="5530857"/>
              <a:ext cx="182695" cy="182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242905" y="5920721"/>
              <a:ext cx="182695" cy="182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5289804" y="5530857"/>
              <a:ext cx="182695" cy="182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p:cNvSpPr/>
            <p:nvPr/>
          </p:nvSpPr>
          <p:spPr>
            <a:xfrm>
              <a:off x="4881368" y="4552662"/>
              <a:ext cx="182695" cy="182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a:off x="5285404" y="3606364"/>
              <a:ext cx="182695" cy="182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 135"/>
          <p:cNvGrpSpPr/>
          <p:nvPr/>
        </p:nvGrpSpPr>
        <p:grpSpPr>
          <a:xfrm>
            <a:off x="3468408" y="3370484"/>
            <a:ext cx="1595019" cy="545846"/>
            <a:chOff x="4317476" y="2828041"/>
            <a:chExt cx="1595019" cy="545846"/>
          </a:xfrm>
        </p:grpSpPr>
        <p:sp>
          <p:nvSpPr>
            <p:cNvPr id="135" name="剪去对角的矩形 134"/>
            <p:cNvSpPr/>
            <p:nvPr/>
          </p:nvSpPr>
          <p:spPr>
            <a:xfrm>
              <a:off x="4317476" y="2828041"/>
              <a:ext cx="1593130" cy="545846"/>
            </a:xfrm>
            <a:prstGeom prst="snip2DiagRect">
              <a:avLst>
                <a:gd name="adj1" fmla="val 0"/>
                <a:gd name="adj2" fmla="val 23575"/>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文本框 102"/>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聊天交易发现</a:t>
              </a:r>
              <a:endParaRPr kumimoji="1" lang="zh-CN" altLang="en-US" b="1" dirty="0">
                <a:solidFill>
                  <a:schemeClr val="bg1"/>
                </a:solidFill>
                <a:latin typeface="Microsoft YaHei" charset="-122"/>
                <a:ea typeface="Microsoft YaHei" charset="-122"/>
                <a:cs typeface="Microsoft YaHei" charset="-122"/>
              </a:endParaRPr>
            </a:p>
          </p:txBody>
        </p:sp>
      </p:grpSp>
      <p:grpSp>
        <p:nvGrpSpPr>
          <p:cNvPr id="22" name="组 136"/>
          <p:cNvGrpSpPr/>
          <p:nvPr/>
        </p:nvGrpSpPr>
        <p:grpSpPr>
          <a:xfrm>
            <a:off x="2564044" y="4294648"/>
            <a:ext cx="1595019" cy="545846"/>
            <a:chOff x="4317476" y="2828041"/>
            <a:chExt cx="1595019" cy="545846"/>
          </a:xfrm>
        </p:grpSpPr>
        <p:sp>
          <p:nvSpPr>
            <p:cNvPr id="138" name="剪去对角的矩形 137"/>
            <p:cNvSpPr/>
            <p:nvPr/>
          </p:nvSpPr>
          <p:spPr>
            <a:xfrm>
              <a:off x="4317476" y="2828041"/>
              <a:ext cx="1593130" cy="545846"/>
            </a:xfrm>
            <a:prstGeom prst="snip2DiagRect">
              <a:avLst>
                <a:gd name="adj1" fmla="val 0"/>
                <a:gd name="adj2" fmla="val 23575"/>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文本框 138"/>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移动异地办公</a:t>
              </a:r>
            </a:p>
          </p:txBody>
        </p:sp>
      </p:grpSp>
      <p:grpSp>
        <p:nvGrpSpPr>
          <p:cNvPr id="23" name="组 139"/>
          <p:cNvGrpSpPr/>
          <p:nvPr/>
        </p:nvGrpSpPr>
        <p:grpSpPr>
          <a:xfrm>
            <a:off x="3407132" y="5129084"/>
            <a:ext cx="1595019" cy="545846"/>
            <a:chOff x="4317476" y="2828041"/>
            <a:chExt cx="1595019" cy="545846"/>
          </a:xfrm>
        </p:grpSpPr>
        <p:sp>
          <p:nvSpPr>
            <p:cNvPr id="141" name="剪去对角的矩形 140"/>
            <p:cNvSpPr/>
            <p:nvPr/>
          </p:nvSpPr>
          <p:spPr>
            <a:xfrm>
              <a:off x="4317476" y="2828041"/>
              <a:ext cx="1593130" cy="545846"/>
            </a:xfrm>
            <a:prstGeom prst="snip2DiagRect">
              <a:avLst>
                <a:gd name="adj1" fmla="val 37994"/>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平台互联互通</a:t>
              </a:r>
            </a:p>
          </p:txBody>
        </p:sp>
      </p:grpSp>
      <p:grpSp>
        <p:nvGrpSpPr>
          <p:cNvPr id="25" name="组 142"/>
          <p:cNvGrpSpPr/>
          <p:nvPr/>
        </p:nvGrpSpPr>
        <p:grpSpPr>
          <a:xfrm>
            <a:off x="5316452" y="5784111"/>
            <a:ext cx="1595018" cy="545846"/>
            <a:chOff x="4411746" y="2828041"/>
            <a:chExt cx="1595018" cy="545846"/>
          </a:xfrm>
        </p:grpSpPr>
        <p:sp>
          <p:nvSpPr>
            <p:cNvPr id="144" name="剪去对角的矩形 143"/>
            <p:cNvSpPr/>
            <p:nvPr/>
          </p:nvSpPr>
          <p:spPr>
            <a:xfrm>
              <a:off x="4411746" y="2828041"/>
              <a:ext cx="1593130" cy="545846"/>
            </a:xfrm>
            <a:prstGeom prst="snip2DiagRect">
              <a:avLst>
                <a:gd name="adj1" fmla="val 0"/>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文本框 144"/>
            <p:cNvSpPr txBox="1"/>
            <p:nvPr/>
          </p:nvSpPr>
          <p:spPr>
            <a:xfrm>
              <a:off x="4437104"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限额参数设置</a:t>
              </a:r>
            </a:p>
          </p:txBody>
        </p:sp>
      </p:grpSp>
      <p:grpSp>
        <p:nvGrpSpPr>
          <p:cNvPr id="26" name="组 158"/>
          <p:cNvGrpSpPr/>
          <p:nvPr/>
        </p:nvGrpSpPr>
        <p:grpSpPr>
          <a:xfrm>
            <a:off x="5295015" y="2768512"/>
            <a:ext cx="1595019" cy="545846"/>
            <a:chOff x="4317476" y="2828041"/>
            <a:chExt cx="1595019" cy="545846"/>
          </a:xfrm>
        </p:grpSpPr>
        <p:sp>
          <p:nvSpPr>
            <p:cNvPr id="160" name="剪去对角的矩形 159"/>
            <p:cNvSpPr/>
            <p:nvPr/>
          </p:nvSpPr>
          <p:spPr>
            <a:xfrm>
              <a:off x="4317476" y="2828041"/>
              <a:ext cx="1593130" cy="545846"/>
            </a:xfrm>
            <a:prstGeom prst="snip2DiagRect">
              <a:avLst>
                <a:gd name="adj1" fmla="val 0"/>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文本框 160"/>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聚合深度行情</a:t>
              </a:r>
            </a:p>
          </p:txBody>
        </p:sp>
      </p:grpSp>
      <p:grpSp>
        <p:nvGrpSpPr>
          <p:cNvPr id="27" name="组 161"/>
          <p:cNvGrpSpPr/>
          <p:nvPr/>
        </p:nvGrpSpPr>
        <p:grpSpPr>
          <a:xfrm>
            <a:off x="7140755" y="3308279"/>
            <a:ext cx="1595019" cy="545846"/>
            <a:chOff x="4317476" y="2828041"/>
            <a:chExt cx="1595019" cy="545846"/>
          </a:xfrm>
        </p:grpSpPr>
        <p:sp>
          <p:nvSpPr>
            <p:cNvPr id="163" name="剪去对角的矩形 162"/>
            <p:cNvSpPr/>
            <p:nvPr/>
          </p:nvSpPr>
          <p:spPr>
            <a:xfrm>
              <a:off x="4317476" y="2828041"/>
              <a:ext cx="1593130" cy="545846"/>
            </a:xfrm>
            <a:prstGeom prst="snip2DiagRect">
              <a:avLst>
                <a:gd name="adj1" fmla="val 37994"/>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交易数据整合</a:t>
              </a:r>
            </a:p>
          </p:txBody>
        </p:sp>
      </p:grpSp>
      <p:grpSp>
        <p:nvGrpSpPr>
          <p:cNvPr id="28" name="组 164"/>
          <p:cNvGrpSpPr/>
          <p:nvPr/>
        </p:nvGrpSpPr>
        <p:grpSpPr>
          <a:xfrm>
            <a:off x="8170206" y="4236488"/>
            <a:ext cx="1595019" cy="545846"/>
            <a:chOff x="4317476" y="2828041"/>
            <a:chExt cx="1595019" cy="545846"/>
          </a:xfrm>
        </p:grpSpPr>
        <p:sp>
          <p:nvSpPr>
            <p:cNvPr id="166" name="剪去对角的矩形 165"/>
            <p:cNvSpPr/>
            <p:nvPr/>
          </p:nvSpPr>
          <p:spPr>
            <a:xfrm>
              <a:off x="4317476" y="2828041"/>
              <a:ext cx="1593130" cy="545846"/>
            </a:xfrm>
            <a:prstGeom prst="snip2DiagRect">
              <a:avLst>
                <a:gd name="adj1" fmla="val 37994"/>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文本框 166"/>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高效交易执行</a:t>
              </a:r>
            </a:p>
          </p:txBody>
        </p:sp>
      </p:grpSp>
      <p:grpSp>
        <p:nvGrpSpPr>
          <p:cNvPr id="29" name="组 167"/>
          <p:cNvGrpSpPr/>
          <p:nvPr/>
        </p:nvGrpSpPr>
        <p:grpSpPr>
          <a:xfrm>
            <a:off x="7256700" y="5129084"/>
            <a:ext cx="1595019" cy="545846"/>
            <a:chOff x="4317476" y="2828041"/>
            <a:chExt cx="1595019" cy="545846"/>
          </a:xfrm>
        </p:grpSpPr>
        <p:sp>
          <p:nvSpPr>
            <p:cNvPr id="169" name="剪去对角的矩形 168"/>
            <p:cNvSpPr/>
            <p:nvPr/>
          </p:nvSpPr>
          <p:spPr>
            <a:xfrm>
              <a:off x="4317476" y="2828041"/>
              <a:ext cx="1593130" cy="545846"/>
            </a:xfrm>
            <a:prstGeom prst="snip2DiagRect">
              <a:avLst>
                <a:gd name="adj1" fmla="val 0"/>
                <a:gd name="adj2" fmla="val 36267"/>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文本框 169"/>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优质做市支持</a:t>
              </a:r>
            </a:p>
          </p:txBody>
        </p:sp>
      </p:grpSp>
      <p:sp>
        <p:nvSpPr>
          <p:cNvPr id="171" name="文本框 170"/>
          <p:cNvSpPr txBox="1"/>
          <p:nvPr/>
        </p:nvSpPr>
        <p:spPr>
          <a:xfrm>
            <a:off x="5549592" y="4275135"/>
            <a:ext cx="1107996" cy="646331"/>
          </a:xfrm>
          <a:prstGeom prst="rect">
            <a:avLst/>
          </a:prstGeom>
          <a:noFill/>
        </p:spPr>
        <p:txBody>
          <a:bodyPr wrap="none" rtlCol="0">
            <a:spAutoFit/>
          </a:bodyPr>
          <a:lstStyle/>
          <a:p>
            <a:pPr algn="ctr"/>
            <a:r>
              <a:rPr kumimoji="1" lang="zh-CN" altLang="en-US" b="1" dirty="0" smtClean="0">
                <a:solidFill>
                  <a:srgbClr val="313E4F"/>
                </a:solidFill>
                <a:latin typeface="Microsoft YaHei" charset="-122"/>
                <a:ea typeface="Microsoft YaHei" charset="-122"/>
                <a:cs typeface="Microsoft YaHei" charset="-122"/>
              </a:rPr>
              <a:t>八大核心</a:t>
            </a:r>
            <a:endParaRPr kumimoji="1" lang="en-US" altLang="zh-CN" b="1" dirty="0" smtClean="0">
              <a:solidFill>
                <a:srgbClr val="313E4F"/>
              </a:solidFill>
              <a:latin typeface="Microsoft YaHei" charset="-122"/>
              <a:ea typeface="Microsoft YaHei" charset="-122"/>
              <a:cs typeface="Microsoft YaHei" charset="-122"/>
            </a:endParaRPr>
          </a:p>
          <a:p>
            <a:pPr algn="ctr"/>
            <a:r>
              <a:rPr kumimoji="1" lang="zh-CN" altLang="en-US" b="1" dirty="0" smtClean="0">
                <a:solidFill>
                  <a:srgbClr val="313E4F"/>
                </a:solidFill>
                <a:latin typeface="Microsoft YaHei" charset="-122"/>
                <a:ea typeface="Microsoft YaHei" charset="-122"/>
                <a:cs typeface="Microsoft YaHei" charset="-122"/>
              </a:rPr>
              <a:t>诉求</a:t>
            </a:r>
            <a:endParaRPr kumimoji="1" lang="zh-CN" altLang="en-US" b="1" dirty="0">
              <a:solidFill>
                <a:srgbClr val="313E4F"/>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2823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平行四边形 97"/>
          <p:cNvSpPr/>
          <p:nvPr/>
        </p:nvSpPr>
        <p:spPr>
          <a:xfrm>
            <a:off x="5740923" y="1665014"/>
            <a:ext cx="650450" cy="412352"/>
          </a:xfrm>
          <a:prstGeom prst="parallelogram">
            <a:avLst/>
          </a:prstGeom>
          <a:solidFill>
            <a:srgbClr val="313E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rgbClr val="313E4F"/>
              </a:solidFill>
              <a:latin typeface="Microsoft YaHei" charset="-122"/>
              <a:ea typeface="Microsoft YaHei" charset="-122"/>
              <a:cs typeface="Microsoft YaHei" charset="-122"/>
            </a:endParaRPr>
          </a:p>
        </p:txBody>
      </p:sp>
      <p:sp>
        <p:nvSpPr>
          <p:cNvPr id="97" name="平行四边形 96"/>
          <p:cNvSpPr/>
          <p:nvPr/>
        </p:nvSpPr>
        <p:spPr>
          <a:xfrm>
            <a:off x="5207111" y="1171739"/>
            <a:ext cx="3559816" cy="412352"/>
          </a:xfrm>
          <a:prstGeom prst="parallelogram">
            <a:avLst/>
          </a:prstGeom>
          <a:solidFill>
            <a:srgbClr val="313E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rgbClr val="313E4F"/>
              </a:solidFill>
              <a:latin typeface="Microsoft YaHei" charset="-122"/>
              <a:ea typeface="Microsoft YaHei" charset="-122"/>
              <a:cs typeface="Microsoft YaHei" charset="-122"/>
            </a:endParaRPr>
          </a:p>
        </p:txBody>
      </p:sp>
      <p:grpSp>
        <p:nvGrpSpPr>
          <p:cNvPr id="4"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用户视角的本币系统蓝图</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13449924" y="2108532"/>
            <a:ext cx="1749811" cy="1754326"/>
          </a:xfrm>
          <a:prstGeom prst="rect">
            <a:avLst/>
          </a:prstGeom>
          <a:noFill/>
        </p:spPr>
        <p:txBody>
          <a:bodyPr wrap="square" rtlCol="0">
            <a:spAutoFit/>
          </a:bodyPr>
          <a:lstStyle/>
          <a:p>
            <a:pPr algn="ctr"/>
            <a:r>
              <a:rPr kumimoji="1" lang="zh-CN" altLang="en-US" sz="3600" b="1" dirty="0">
                <a:solidFill>
                  <a:schemeClr val="accent6">
                    <a:lumMod val="60000"/>
                    <a:lumOff val="40000"/>
                  </a:schemeClr>
                </a:solidFill>
                <a:latin typeface="Microsoft YaHei" charset="0"/>
                <a:ea typeface="Microsoft YaHei" charset="0"/>
                <a:cs typeface="Microsoft YaHei" charset="0"/>
              </a:rPr>
              <a:t>八大</a:t>
            </a:r>
          </a:p>
          <a:p>
            <a:pPr algn="ctr"/>
            <a:r>
              <a:rPr kumimoji="1" lang="zh-CN" altLang="en-US" sz="3600" b="1" dirty="0">
                <a:solidFill>
                  <a:schemeClr val="accent6">
                    <a:lumMod val="60000"/>
                    <a:lumOff val="40000"/>
                  </a:schemeClr>
                </a:solidFill>
                <a:latin typeface="Microsoft YaHei" charset="0"/>
                <a:ea typeface="Microsoft YaHei" charset="0"/>
                <a:cs typeface="Microsoft YaHei" charset="0"/>
              </a:rPr>
              <a:t>核心诉求</a:t>
            </a:r>
          </a:p>
        </p:txBody>
      </p:sp>
      <p:sp>
        <p:nvSpPr>
          <p:cNvPr id="92" name="矩形 91"/>
          <p:cNvSpPr/>
          <p:nvPr/>
        </p:nvSpPr>
        <p:spPr>
          <a:xfrm>
            <a:off x="5225965" y="1093952"/>
            <a:ext cx="5137734" cy="1015663"/>
          </a:xfrm>
          <a:prstGeom prst="rect">
            <a:avLst/>
          </a:prstGeom>
        </p:spPr>
        <p:txBody>
          <a:bodyPr wrap="square">
            <a:spAutoFit/>
          </a:bodyPr>
          <a:lstStyle/>
          <a:p>
            <a:pPr algn="just">
              <a:lnSpc>
                <a:spcPct val="150000"/>
              </a:lnSpc>
              <a:defRPr/>
            </a:pPr>
            <a:r>
              <a:rPr lang="zh-CN" altLang="en-US" sz="2000" kern="100" dirty="0" smtClean="0">
                <a:solidFill>
                  <a:schemeClr val="bg1"/>
                </a:solidFill>
                <a:latin typeface="微软雅黑"/>
                <a:ea typeface="微软雅黑"/>
                <a:cs typeface="微软雅黑"/>
              </a:rPr>
              <a:t>   支持专线网和互联网接入</a:t>
            </a:r>
            <a:endParaRPr lang="en-US" altLang="zh-CN" sz="2000" kern="100" dirty="0">
              <a:solidFill>
                <a:schemeClr val="bg1"/>
              </a:solidFill>
              <a:latin typeface="微软雅黑"/>
              <a:ea typeface="微软雅黑"/>
              <a:cs typeface="微软雅黑"/>
            </a:endParaRPr>
          </a:p>
          <a:p>
            <a:pPr algn="just">
              <a:lnSpc>
                <a:spcPct val="150000"/>
              </a:lnSpc>
              <a:defRPr/>
            </a:pPr>
            <a:r>
              <a:rPr lang="zh-CN" altLang="en-US" sz="2000" kern="100" dirty="0" smtClean="0">
                <a:solidFill>
                  <a:srgbClr val="313E4F"/>
                </a:solidFill>
                <a:latin typeface="微软雅黑"/>
                <a:ea typeface="微软雅黑"/>
                <a:cs typeface="微软雅黑"/>
              </a:rPr>
              <a:t>覆盖</a:t>
            </a:r>
            <a:r>
              <a:rPr lang="zh-CN" altLang="en-US" sz="2000" kern="100" dirty="0" smtClean="0">
                <a:solidFill>
                  <a:schemeClr val="bg1"/>
                </a:solidFill>
                <a:latin typeface="微软雅黑"/>
                <a:ea typeface="微软雅黑"/>
                <a:cs typeface="微软雅黑"/>
              </a:rPr>
              <a:t>完整</a:t>
            </a:r>
            <a:r>
              <a:rPr lang="zh-CN" altLang="en-US" sz="2000" kern="100" dirty="0">
                <a:solidFill>
                  <a:srgbClr val="313E4F"/>
                </a:solidFill>
                <a:latin typeface="微软雅黑"/>
                <a:ea typeface="微软雅黑"/>
                <a:cs typeface="微软雅黑"/>
              </a:rPr>
              <a:t>的交易过程</a:t>
            </a:r>
            <a:r>
              <a:rPr lang="en-US" altLang="zh-CN" sz="2000" kern="100" dirty="0">
                <a:solidFill>
                  <a:srgbClr val="313E4F"/>
                </a:solidFill>
                <a:latin typeface="微软雅黑"/>
                <a:ea typeface="微软雅黑"/>
                <a:cs typeface="微软雅黑"/>
              </a:rPr>
              <a:t>+</a:t>
            </a:r>
            <a:r>
              <a:rPr lang="zh-CN" altLang="en-US" sz="2000" kern="100" dirty="0">
                <a:solidFill>
                  <a:srgbClr val="313E4F"/>
                </a:solidFill>
                <a:latin typeface="微软雅黑"/>
                <a:ea typeface="微软雅黑"/>
                <a:cs typeface="微软雅黑"/>
              </a:rPr>
              <a:t>平台互联互通</a:t>
            </a:r>
            <a:endParaRPr lang="en-US" altLang="zh-CN" sz="2000" kern="100" dirty="0">
              <a:solidFill>
                <a:srgbClr val="313E4F"/>
              </a:solidFill>
              <a:latin typeface="微软雅黑"/>
              <a:ea typeface="微软雅黑"/>
              <a:cs typeface="微软雅黑"/>
            </a:endParaRPr>
          </a:p>
        </p:txBody>
      </p:sp>
      <p:pic>
        <p:nvPicPr>
          <p:cNvPr id="93" name="图片 92" descr="大屏幕.jpg"/>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52977" y="2097351"/>
            <a:ext cx="6734271" cy="3486679"/>
          </a:xfrm>
          <a:prstGeom prst="rect">
            <a:avLst/>
          </a:prstGeom>
        </p:spPr>
      </p:pic>
      <p:sp>
        <p:nvSpPr>
          <p:cNvPr id="95" name="平行四边形 94"/>
          <p:cNvSpPr/>
          <p:nvPr/>
        </p:nvSpPr>
        <p:spPr>
          <a:xfrm>
            <a:off x="3242821" y="1190593"/>
            <a:ext cx="1808032" cy="413076"/>
          </a:xfrm>
          <a:prstGeom prst="parallelogram">
            <a:avLst/>
          </a:prstGeom>
          <a:noFill/>
          <a:ln w="12700">
            <a:solidFill>
              <a:schemeClr val="bg2">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313E4F"/>
                </a:solidFill>
                <a:latin typeface="Microsoft YaHei" charset="-122"/>
                <a:ea typeface="Microsoft YaHei" charset="-122"/>
                <a:cs typeface="Microsoft YaHei" charset="-122"/>
              </a:rPr>
              <a:t>全覆盖网络</a:t>
            </a:r>
            <a:endParaRPr kumimoji="1" lang="zh-CN" altLang="en-US" b="1" dirty="0">
              <a:solidFill>
                <a:srgbClr val="313E4F"/>
              </a:solidFill>
              <a:latin typeface="Microsoft YaHei" charset="-122"/>
              <a:ea typeface="Microsoft YaHei" charset="-122"/>
              <a:cs typeface="Microsoft YaHei" charset="-122"/>
            </a:endParaRPr>
          </a:p>
        </p:txBody>
      </p:sp>
      <p:sp>
        <p:nvSpPr>
          <p:cNvPr id="96" name="平行四边形 95"/>
          <p:cNvSpPr/>
          <p:nvPr/>
        </p:nvSpPr>
        <p:spPr>
          <a:xfrm>
            <a:off x="3205113" y="1674441"/>
            <a:ext cx="1808032" cy="385790"/>
          </a:xfrm>
          <a:prstGeom prst="parallelogram">
            <a:avLst/>
          </a:prstGeom>
          <a:noFill/>
          <a:ln w="12700">
            <a:solidFill>
              <a:schemeClr val="bg2">
                <a:lumMod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313E4F"/>
                </a:solidFill>
                <a:latin typeface="Microsoft YaHei" charset="-122"/>
                <a:ea typeface="Microsoft YaHei" charset="-122"/>
                <a:cs typeface="Microsoft YaHei" charset="-122"/>
              </a:rPr>
              <a:t>全流程接口</a:t>
            </a:r>
            <a:endParaRPr kumimoji="1" lang="zh-CN" altLang="en-US" b="1" dirty="0">
              <a:solidFill>
                <a:srgbClr val="313E4F"/>
              </a:solidFill>
              <a:latin typeface="Microsoft YaHei" charset="-122"/>
              <a:ea typeface="Microsoft YaHei" charset="-122"/>
              <a:cs typeface="Microsoft YaHei" charset="-122"/>
            </a:endParaRPr>
          </a:p>
        </p:txBody>
      </p:sp>
      <p:grpSp>
        <p:nvGrpSpPr>
          <p:cNvPr id="8" name="组 3"/>
          <p:cNvGrpSpPr/>
          <p:nvPr/>
        </p:nvGrpSpPr>
        <p:grpSpPr>
          <a:xfrm>
            <a:off x="4580424" y="5787895"/>
            <a:ext cx="3679375" cy="579634"/>
            <a:chOff x="4308051" y="5717019"/>
            <a:chExt cx="3679375" cy="579634"/>
          </a:xfrm>
        </p:grpSpPr>
        <p:pic>
          <p:nvPicPr>
            <p:cNvPr id="89" name="图片 88"/>
            <p:cNvPicPr/>
            <p:nvPr/>
          </p:nvPicPr>
          <p:blipFill>
            <a:blip r:embed="rId3" cstate="print"/>
            <a:stretch>
              <a:fillRect/>
            </a:stretch>
          </p:blipFill>
          <p:spPr>
            <a:xfrm>
              <a:off x="6704117" y="5717019"/>
              <a:ext cx="1204972" cy="569065"/>
            </a:xfrm>
            <a:prstGeom prst="rect">
              <a:avLst/>
            </a:prstGeom>
            <a:solidFill>
              <a:schemeClr val="accent2"/>
            </a:solidFill>
            <a:ln>
              <a:noFill/>
              <a:prstDash val="dash"/>
            </a:ln>
          </p:spPr>
        </p:pic>
        <p:sp>
          <p:nvSpPr>
            <p:cNvPr id="10" name="文本框 9"/>
            <p:cNvSpPr txBox="1"/>
            <p:nvPr/>
          </p:nvSpPr>
          <p:spPr>
            <a:xfrm>
              <a:off x="4594266" y="5758808"/>
              <a:ext cx="809837" cy="523220"/>
            </a:xfrm>
            <a:prstGeom prst="rect">
              <a:avLst/>
            </a:prstGeom>
            <a:noFill/>
          </p:spPr>
          <p:txBody>
            <a:bodyPr wrap="none" rtlCol="0">
              <a:spAutoFit/>
            </a:bodyPr>
            <a:lstStyle/>
            <a:p>
              <a:r>
                <a:rPr kumimoji="1" lang="en-US" altLang="zh-CN" sz="2800" b="1" dirty="0" smtClean="0">
                  <a:solidFill>
                    <a:srgbClr val="313E4F"/>
                  </a:solidFill>
                  <a:latin typeface="Microsoft YaHei" charset="-122"/>
                  <a:ea typeface="Microsoft YaHei" charset="-122"/>
                  <a:cs typeface="Microsoft YaHei" charset="-122"/>
                </a:rPr>
                <a:t>API</a:t>
              </a:r>
              <a:endParaRPr kumimoji="1" lang="zh-CN" altLang="en-US" sz="2800" b="1" dirty="0">
                <a:solidFill>
                  <a:srgbClr val="313E4F"/>
                </a:solidFill>
                <a:latin typeface="Microsoft YaHei" charset="-122"/>
                <a:ea typeface="Microsoft YaHei" charset="-122"/>
                <a:cs typeface="Microsoft YaHei" charset="-122"/>
              </a:endParaRPr>
            </a:p>
          </p:txBody>
        </p:sp>
        <p:sp>
          <p:nvSpPr>
            <p:cNvPr id="94" name="文本框 93"/>
            <p:cNvSpPr txBox="1"/>
            <p:nvPr/>
          </p:nvSpPr>
          <p:spPr>
            <a:xfrm>
              <a:off x="5917582" y="5773433"/>
              <a:ext cx="511679" cy="523220"/>
            </a:xfrm>
            <a:prstGeom prst="rect">
              <a:avLst/>
            </a:prstGeom>
            <a:noFill/>
          </p:spPr>
          <p:txBody>
            <a:bodyPr wrap="none" rtlCol="0">
              <a:spAutoFit/>
            </a:bodyPr>
            <a:lstStyle/>
            <a:p>
              <a:r>
                <a:rPr kumimoji="1" lang="en-US" altLang="zh-CN" sz="2800" b="1" smtClean="0">
                  <a:solidFill>
                    <a:srgbClr val="313E4F"/>
                  </a:solidFill>
                  <a:latin typeface="Microsoft YaHei" charset="-122"/>
                  <a:ea typeface="Microsoft YaHei" charset="-122"/>
                  <a:cs typeface="Microsoft YaHei" charset="-122"/>
                </a:rPr>
                <a:t>&amp;</a:t>
              </a:r>
              <a:endParaRPr kumimoji="1" lang="zh-CN" altLang="en-US" sz="2800" b="1" dirty="0">
                <a:solidFill>
                  <a:srgbClr val="313E4F"/>
                </a:solidFill>
                <a:latin typeface="Microsoft YaHei" charset="-122"/>
                <a:ea typeface="Microsoft YaHei" charset="-122"/>
                <a:cs typeface="Microsoft YaHei" charset="-122"/>
              </a:endParaRPr>
            </a:p>
          </p:txBody>
        </p:sp>
        <p:sp>
          <p:nvSpPr>
            <p:cNvPr id="3" name="圆角矩形 2"/>
            <p:cNvSpPr/>
            <p:nvPr/>
          </p:nvSpPr>
          <p:spPr>
            <a:xfrm>
              <a:off x="4308051" y="5773433"/>
              <a:ext cx="1372384" cy="508595"/>
            </a:xfrm>
            <a:prstGeom prst="roundRect">
              <a:avLst/>
            </a:prstGeom>
            <a:noFill/>
            <a:ln w="19050">
              <a:solidFill>
                <a:srgbClr val="313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p:cNvSpPr/>
            <p:nvPr/>
          </p:nvSpPr>
          <p:spPr>
            <a:xfrm>
              <a:off x="6615042" y="5745152"/>
              <a:ext cx="1372384" cy="508595"/>
            </a:xfrm>
            <a:prstGeom prst="roundRect">
              <a:avLst/>
            </a:prstGeom>
            <a:noFill/>
            <a:ln w="19050">
              <a:solidFill>
                <a:srgbClr val="313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175613" y="2267547"/>
            <a:ext cx="3146481" cy="2407969"/>
          </a:xfrm>
          <a:prstGeom prst="rect">
            <a:avLst/>
          </a:prstGeom>
        </p:spPr>
      </p:pic>
    </p:spTree>
    <p:extLst>
      <p:ext uri="{BB962C8B-B14F-4D97-AF65-F5344CB8AC3E}">
        <p14:creationId xmlns:p14="http://schemas.microsoft.com/office/powerpoint/2010/main" val="151469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图表 90"/>
          <p:cNvGraphicFramePr/>
          <p:nvPr>
            <p:extLst>
              <p:ext uri="{D42A27DB-BD31-4B8C-83A1-F6EECF244321}">
                <p14:modId xmlns:p14="http://schemas.microsoft.com/office/powerpoint/2010/main" val="1040126909"/>
              </p:ext>
            </p:extLst>
          </p:nvPr>
        </p:nvGraphicFramePr>
        <p:xfrm>
          <a:off x="3526523" y="1685079"/>
          <a:ext cx="5257437" cy="4036434"/>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终端及接口定位</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5018505" y="4002157"/>
            <a:ext cx="2281040" cy="830997"/>
          </a:xfrm>
          <a:prstGeom prst="rect">
            <a:avLst/>
          </a:prstGeom>
          <a:noFill/>
        </p:spPr>
        <p:txBody>
          <a:bodyPr wrap="square" rtlCol="0">
            <a:spAutoFit/>
          </a:bodyPr>
          <a:lstStyle/>
          <a:p>
            <a:pPr algn="ctr"/>
            <a:r>
              <a:rPr kumimoji="1" lang="zh-CN" altLang="en-US" sz="2400" b="1" dirty="0">
                <a:solidFill>
                  <a:schemeClr val="tx2">
                    <a:lumMod val="75000"/>
                  </a:schemeClr>
                </a:solidFill>
                <a:latin typeface="Microsoft YaHei" charset="0"/>
                <a:ea typeface="Microsoft YaHei" charset="0"/>
                <a:cs typeface="Microsoft YaHei" charset="0"/>
              </a:rPr>
              <a:t>八大</a:t>
            </a:r>
          </a:p>
          <a:p>
            <a:pPr algn="ctr"/>
            <a:r>
              <a:rPr kumimoji="1" lang="zh-CN" altLang="en-US" sz="2400" b="1" dirty="0">
                <a:solidFill>
                  <a:schemeClr val="tx2">
                    <a:lumMod val="75000"/>
                  </a:schemeClr>
                </a:solidFill>
                <a:latin typeface="Microsoft YaHei" charset="0"/>
                <a:ea typeface="Microsoft YaHei" charset="0"/>
                <a:cs typeface="Microsoft YaHei" charset="0"/>
              </a:rPr>
              <a:t>核心诉求</a:t>
            </a:r>
          </a:p>
        </p:txBody>
      </p:sp>
      <p:sp>
        <p:nvSpPr>
          <p:cNvPr id="75" name="平行四边形 74"/>
          <p:cNvSpPr/>
          <p:nvPr/>
        </p:nvSpPr>
        <p:spPr>
          <a:xfrm>
            <a:off x="2212845" y="1457443"/>
            <a:ext cx="1290044" cy="308973"/>
          </a:xfrm>
          <a:prstGeom prst="parallelogram">
            <a:avLst/>
          </a:prstGeom>
          <a:solidFill>
            <a:srgbClr val="ADCDEB"/>
          </a:solidFill>
          <a:ln w="31750">
            <a:solidFill>
              <a:srgbClr val="4A80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solidFill>
                  <a:srgbClr val="313E4F"/>
                </a:solidFill>
                <a:latin typeface="Microsoft YaHei" charset="-122"/>
                <a:ea typeface="Microsoft YaHei" charset="-122"/>
                <a:cs typeface="Microsoft YaHei" charset="-122"/>
              </a:rPr>
              <a:t>终端</a:t>
            </a:r>
            <a:endParaRPr kumimoji="1" lang="zh-CN" altLang="en-US" b="1" dirty="0">
              <a:solidFill>
                <a:srgbClr val="313E4F"/>
              </a:solidFill>
              <a:latin typeface="Microsoft YaHei" charset="-122"/>
              <a:ea typeface="Microsoft YaHei" charset="-122"/>
              <a:cs typeface="Microsoft YaHei" charset="-122"/>
            </a:endParaRPr>
          </a:p>
        </p:txBody>
      </p:sp>
      <p:grpSp>
        <p:nvGrpSpPr>
          <p:cNvPr id="4" name="组 135"/>
          <p:cNvGrpSpPr/>
          <p:nvPr/>
        </p:nvGrpSpPr>
        <p:grpSpPr>
          <a:xfrm>
            <a:off x="3468408" y="3219655"/>
            <a:ext cx="1595019" cy="545846"/>
            <a:chOff x="4317476" y="2828041"/>
            <a:chExt cx="1595019" cy="545846"/>
          </a:xfrm>
        </p:grpSpPr>
        <p:sp>
          <p:nvSpPr>
            <p:cNvPr id="135" name="剪去对角的矩形 134"/>
            <p:cNvSpPr/>
            <p:nvPr/>
          </p:nvSpPr>
          <p:spPr>
            <a:xfrm>
              <a:off x="4317476" y="2828041"/>
              <a:ext cx="1593130" cy="545846"/>
            </a:xfrm>
            <a:prstGeom prst="snip2DiagRect">
              <a:avLst>
                <a:gd name="adj1" fmla="val 0"/>
                <a:gd name="adj2" fmla="val 23575"/>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文本框 102"/>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聊天交易发现</a:t>
              </a:r>
              <a:endParaRPr kumimoji="1" lang="zh-CN" altLang="en-US" b="1" dirty="0">
                <a:solidFill>
                  <a:schemeClr val="bg1"/>
                </a:solidFill>
                <a:latin typeface="Microsoft YaHei" charset="-122"/>
                <a:ea typeface="Microsoft YaHei" charset="-122"/>
                <a:cs typeface="Microsoft YaHei" charset="-122"/>
              </a:endParaRPr>
            </a:p>
          </p:txBody>
        </p:sp>
      </p:grpSp>
      <p:grpSp>
        <p:nvGrpSpPr>
          <p:cNvPr id="5" name="组 136"/>
          <p:cNvGrpSpPr/>
          <p:nvPr/>
        </p:nvGrpSpPr>
        <p:grpSpPr>
          <a:xfrm>
            <a:off x="2564044" y="4143819"/>
            <a:ext cx="1595019" cy="545846"/>
            <a:chOff x="4317476" y="2828041"/>
            <a:chExt cx="1595019" cy="545846"/>
          </a:xfrm>
        </p:grpSpPr>
        <p:sp>
          <p:nvSpPr>
            <p:cNvPr id="138" name="剪去对角的矩形 137"/>
            <p:cNvSpPr/>
            <p:nvPr/>
          </p:nvSpPr>
          <p:spPr>
            <a:xfrm>
              <a:off x="4317476" y="2828041"/>
              <a:ext cx="1593130" cy="545846"/>
            </a:xfrm>
            <a:prstGeom prst="snip2DiagRect">
              <a:avLst>
                <a:gd name="adj1" fmla="val 0"/>
                <a:gd name="adj2" fmla="val 23575"/>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文本框 138"/>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移动异地办公</a:t>
              </a:r>
            </a:p>
          </p:txBody>
        </p:sp>
      </p:grpSp>
      <p:grpSp>
        <p:nvGrpSpPr>
          <p:cNvPr id="7" name="组 139"/>
          <p:cNvGrpSpPr/>
          <p:nvPr/>
        </p:nvGrpSpPr>
        <p:grpSpPr>
          <a:xfrm>
            <a:off x="3407132" y="4978255"/>
            <a:ext cx="1595019" cy="545846"/>
            <a:chOff x="4317476" y="2828041"/>
            <a:chExt cx="1595019" cy="545846"/>
          </a:xfrm>
        </p:grpSpPr>
        <p:sp>
          <p:nvSpPr>
            <p:cNvPr id="141" name="剪去对角的矩形 140"/>
            <p:cNvSpPr/>
            <p:nvPr/>
          </p:nvSpPr>
          <p:spPr>
            <a:xfrm>
              <a:off x="4317476" y="2828041"/>
              <a:ext cx="1593130" cy="545846"/>
            </a:xfrm>
            <a:prstGeom prst="snip2DiagRect">
              <a:avLst>
                <a:gd name="adj1" fmla="val 37994"/>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平台互联互通</a:t>
              </a:r>
            </a:p>
          </p:txBody>
        </p:sp>
      </p:grpSp>
      <p:grpSp>
        <p:nvGrpSpPr>
          <p:cNvPr id="9" name="组 142"/>
          <p:cNvGrpSpPr/>
          <p:nvPr/>
        </p:nvGrpSpPr>
        <p:grpSpPr>
          <a:xfrm>
            <a:off x="5316452" y="5633282"/>
            <a:ext cx="1595018" cy="545846"/>
            <a:chOff x="4411746" y="2828041"/>
            <a:chExt cx="1595018" cy="545846"/>
          </a:xfrm>
        </p:grpSpPr>
        <p:sp>
          <p:nvSpPr>
            <p:cNvPr id="144" name="剪去对角的矩形 143"/>
            <p:cNvSpPr/>
            <p:nvPr/>
          </p:nvSpPr>
          <p:spPr>
            <a:xfrm>
              <a:off x="4411746" y="2828041"/>
              <a:ext cx="1593130" cy="545846"/>
            </a:xfrm>
            <a:prstGeom prst="snip2DiagRect">
              <a:avLst>
                <a:gd name="adj1" fmla="val 0"/>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文本框 144"/>
            <p:cNvSpPr txBox="1"/>
            <p:nvPr/>
          </p:nvSpPr>
          <p:spPr>
            <a:xfrm>
              <a:off x="4437104"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限额参数设置</a:t>
              </a:r>
            </a:p>
          </p:txBody>
        </p:sp>
      </p:grpSp>
      <p:grpSp>
        <p:nvGrpSpPr>
          <p:cNvPr id="10" name="组 158"/>
          <p:cNvGrpSpPr/>
          <p:nvPr/>
        </p:nvGrpSpPr>
        <p:grpSpPr>
          <a:xfrm>
            <a:off x="5295015" y="2617683"/>
            <a:ext cx="1595019" cy="545846"/>
            <a:chOff x="4317476" y="2828041"/>
            <a:chExt cx="1595019" cy="545846"/>
          </a:xfrm>
        </p:grpSpPr>
        <p:sp>
          <p:nvSpPr>
            <p:cNvPr id="160" name="剪去对角的矩形 159"/>
            <p:cNvSpPr/>
            <p:nvPr/>
          </p:nvSpPr>
          <p:spPr>
            <a:xfrm>
              <a:off x="4317476" y="2828041"/>
              <a:ext cx="1593130" cy="545846"/>
            </a:xfrm>
            <a:prstGeom prst="snip2DiagRect">
              <a:avLst>
                <a:gd name="adj1" fmla="val 0"/>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文本框 160"/>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聚合深度行情</a:t>
              </a:r>
            </a:p>
          </p:txBody>
        </p:sp>
      </p:grpSp>
      <p:grpSp>
        <p:nvGrpSpPr>
          <p:cNvPr id="11" name="组 161"/>
          <p:cNvGrpSpPr/>
          <p:nvPr/>
        </p:nvGrpSpPr>
        <p:grpSpPr>
          <a:xfrm>
            <a:off x="7140755" y="3157450"/>
            <a:ext cx="1595019" cy="545846"/>
            <a:chOff x="4317476" y="2828041"/>
            <a:chExt cx="1595019" cy="545846"/>
          </a:xfrm>
        </p:grpSpPr>
        <p:sp>
          <p:nvSpPr>
            <p:cNvPr id="163" name="剪去对角的矩形 162"/>
            <p:cNvSpPr/>
            <p:nvPr/>
          </p:nvSpPr>
          <p:spPr>
            <a:xfrm>
              <a:off x="4317476" y="2828041"/>
              <a:ext cx="1593130" cy="545846"/>
            </a:xfrm>
            <a:prstGeom prst="snip2DiagRect">
              <a:avLst>
                <a:gd name="adj1" fmla="val 37994"/>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交易数据整合</a:t>
              </a:r>
            </a:p>
          </p:txBody>
        </p:sp>
      </p:grpSp>
      <p:grpSp>
        <p:nvGrpSpPr>
          <p:cNvPr id="12" name="组 164"/>
          <p:cNvGrpSpPr/>
          <p:nvPr/>
        </p:nvGrpSpPr>
        <p:grpSpPr>
          <a:xfrm>
            <a:off x="8170206" y="4085659"/>
            <a:ext cx="1595019" cy="545846"/>
            <a:chOff x="4317476" y="2828041"/>
            <a:chExt cx="1595019" cy="545846"/>
          </a:xfrm>
        </p:grpSpPr>
        <p:sp>
          <p:nvSpPr>
            <p:cNvPr id="166" name="剪去对角的矩形 165"/>
            <p:cNvSpPr/>
            <p:nvPr/>
          </p:nvSpPr>
          <p:spPr>
            <a:xfrm>
              <a:off x="4317476" y="2828041"/>
              <a:ext cx="1593130" cy="545846"/>
            </a:xfrm>
            <a:prstGeom prst="snip2DiagRect">
              <a:avLst>
                <a:gd name="adj1" fmla="val 37994"/>
                <a:gd name="adj2" fmla="val 0"/>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文本框 166"/>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高效交易执行</a:t>
              </a:r>
            </a:p>
          </p:txBody>
        </p:sp>
      </p:grpSp>
      <p:grpSp>
        <p:nvGrpSpPr>
          <p:cNvPr id="14" name="组 167"/>
          <p:cNvGrpSpPr/>
          <p:nvPr/>
        </p:nvGrpSpPr>
        <p:grpSpPr>
          <a:xfrm>
            <a:off x="7256700" y="4978255"/>
            <a:ext cx="1595019" cy="545846"/>
            <a:chOff x="4317476" y="2828041"/>
            <a:chExt cx="1595019" cy="545846"/>
          </a:xfrm>
        </p:grpSpPr>
        <p:sp>
          <p:nvSpPr>
            <p:cNvPr id="169" name="剪去对角的矩形 168"/>
            <p:cNvSpPr/>
            <p:nvPr/>
          </p:nvSpPr>
          <p:spPr>
            <a:xfrm>
              <a:off x="4317476" y="2828041"/>
              <a:ext cx="1593130" cy="545846"/>
            </a:xfrm>
            <a:prstGeom prst="snip2DiagRect">
              <a:avLst>
                <a:gd name="adj1" fmla="val 0"/>
                <a:gd name="adj2" fmla="val 36267"/>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文本框 169"/>
            <p:cNvSpPr txBox="1"/>
            <p:nvPr/>
          </p:nvSpPr>
          <p:spPr>
            <a:xfrm>
              <a:off x="4342835" y="2903320"/>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优质做市支持</a:t>
              </a:r>
            </a:p>
          </p:txBody>
        </p:sp>
      </p:grpSp>
      <p:sp>
        <p:nvSpPr>
          <p:cNvPr id="89" name="平行四边形 88"/>
          <p:cNvSpPr/>
          <p:nvPr/>
        </p:nvSpPr>
        <p:spPr>
          <a:xfrm>
            <a:off x="2172884" y="2062509"/>
            <a:ext cx="1301793" cy="308973"/>
          </a:xfrm>
          <a:prstGeom prst="parallelogram">
            <a:avLst/>
          </a:prstGeom>
          <a:solidFill>
            <a:srgbClr val="D3D3D3"/>
          </a:solidFill>
          <a:ln w="25400">
            <a:solidFill>
              <a:srgbClr val="A5A5A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smtClean="0">
                <a:solidFill>
                  <a:srgbClr val="313E4F"/>
                </a:solidFill>
                <a:latin typeface="Microsoft YaHei" charset="-122"/>
                <a:ea typeface="Microsoft YaHei" charset="-122"/>
                <a:cs typeface="Microsoft YaHei" charset="-122"/>
              </a:rPr>
              <a:t>接口</a:t>
            </a:r>
            <a:endParaRPr kumimoji="1" lang="zh-CN" altLang="en-US" b="1">
              <a:solidFill>
                <a:srgbClr val="313E4F"/>
              </a:solidFill>
              <a:latin typeface="Microsoft YaHei" charset="-122"/>
              <a:ea typeface="Microsoft YaHei" charset="-122"/>
              <a:cs typeface="Microsoft YaHei" charset="-122"/>
            </a:endParaRPr>
          </a:p>
        </p:txBody>
      </p:sp>
      <p:sp>
        <p:nvSpPr>
          <p:cNvPr id="90" name="矩形 89"/>
          <p:cNvSpPr/>
          <p:nvPr/>
        </p:nvSpPr>
        <p:spPr>
          <a:xfrm>
            <a:off x="3827551" y="1378273"/>
            <a:ext cx="7709436" cy="418191"/>
          </a:xfrm>
          <a:prstGeom prst="rect">
            <a:avLst/>
          </a:prstGeom>
          <a:solidFill>
            <a:schemeClr val="bg1"/>
          </a:solidFill>
        </p:spPr>
        <p:txBody>
          <a:bodyPr wrap="square">
            <a:spAutoFit/>
          </a:bodyPr>
          <a:lstStyle/>
          <a:p>
            <a:pPr algn="just">
              <a:lnSpc>
                <a:spcPct val="150000"/>
              </a:lnSpc>
              <a:defRPr/>
            </a:pPr>
            <a:r>
              <a:rPr lang="zh-CN" altLang="en-US" sz="1400" kern="100" dirty="0" smtClean="0">
                <a:latin typeface="微软雅黑"/>
                <a:ea typeface="微软雅黑"/>
                <a:cs typeface="微软雅黑"/>
              </a:rPr>
              <a:t>人民币产品 </a:t>
            </a:r>
            <a:r>
              <a:rPr lang="zh-CN" altLang="en-US" sz="1600" b="1" kern="100" dirty="0" smtClean="0">
                <a:solidFill>
                  <a:schemeClr val="accent6"/>
                </a:solidFill>
                <a:latin typeface="微软雅黑"/>
                <a:ea typeface="微软雅黑"/>
                <a:cs typeface="微软雅黑"/>
              </a:rPr>
              <a:t>定价中心 </a:t>
            </a:r>
            <a:r>
              <a:rPr lang="zh-CN" altLang="en-US" sz="1400" kern="100" dirty="0" smtClean="0">
                <a:latin typeface="微软雅黑"/>
                <a:ea typeface="微软雅黑"/>
                <a:cs typeface="微软雅黑"/>
              </a:rPr>
              <a:t>和 </a:t>
            </a:r>
            <a:r>
              <a:rPr lang="zh-CN" altLang="en-US" sz="1600" b="1" kern="100" dirty="0" smtClean="0">
                <a:solidFill>
                  <a:schemeClr val="accent6"/>
                </a:solidFill>
                <a:latin typeface="微软雅黑"/>
                <a:ea typeface="微软雅黑"/>
                <a:cs typeface="微软雅黑"/>
              </a:rPr>
              <a:t>电子</a:t>
            </a:r>
            <a:r>
              <a:rPr lang="zh-CN" altLang="en-US" sz="1600" b="1" kern="100" dirty="0">
                <a:solidFill>
                  <a:schemeClr val="accent6"/>
                </a:solidFill>
                <a:latin typeface="微软雅黑"/>
                <a:ea typeface="微软雅黑"/>
                <a:cs typeface="微软雅黑"/>
              </a:rPr>
              <a:t>交易主</a:t>
            </a:r>
            <a:r>
              <a:rPr lang="zh-CN" altLang="en-US" sz="1600" b="1" kern="100" dirty="0" smtClean="0">
                <a:solidFill>
                  <a:schemeClr val="accent6"/>
                </a:solidFill>
                <a:latin typeface="微软雅黑"/>
                <a:ea typeface="微软雅黑"/>
                <a:cs typeface="微软雅黑"/>
              </a:rPr>
              <a:t>平台</a:t>
            </a:r>
            <a:r>
              <a:rPr lang="zh-CN" altLang="en-US" sz="1400" kern="100" dirty="0" smtClean="0">
                <a:latin typeface="微软雅黑"/>
                <a:ea typeface="微软雅黑"/>
                <a:cs typeface="微软雅黑"/>
              </a:rPr>
              <a:t>，提供高质量 </a:t>
            </a:r>
            <a:r>
              <a:rPr lang="zh-CN" altLang="en-US" sz="1600" b="1" kern="100" dirty="0" smtClean="0">
                <a:solidFill>
                  <a:schemeClr val="accent6"/>
                </a:solidFill>
                <a:latin typeface="微软雅黑"/>
                <a:ea typeface="微软雅黑"/>
                <a:cs typeface="微软雅黑"/>
              </a:rPr>
              <a:t>市场行情的</a:t>
            </a:r>
            <a:r>
              <a:rPr lang="zh-CN" altLang="en-US" sz="1400" kern="100" dirty="0" smtClean="0">
                <a:latin typeface="微软雅黑"/>
                <a:ea typeface="微软雅黑"/>
                <a:cs typeface="微软雅黑"/>
              </a:rPr>
              <a:t>信息服务平台</a:t>
            </a:r>
            <a:endParaRPr lang="zh-CN" altLang="en-US" sz="1400" kern="100" dirty="0">
              <a:latin typeface="微软雅黑"/>
              <a:ea typeface="微软雅黑"/>
              <a:cs typeface="微软雅黑"/>
            </a:endParaRPr>
          </a:p>
        </p:txBody>
      </p:sp>
      <p:sp>
        <p:nvSpPr>
          <p:cNvPr id="8" name="椭圆 7"/>
          <p:cNvSpPr/>
          <p:nvPr/>
        </p:nvSpPr>
        <p:spPr>
          <a:xfrm>
            <a:off x="6068986" y="3302614"/>
            <a:ext cx="197644" cy="197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p:cNvSpPr/>
          <p:nvPr/>
        </p:nvSpPr>
        <p:spPr>
          <a:xfrm>
            <a:off x="6784594" y="3598896"/>
            <a:ext cx="197644" cy="197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a:off x="7038235" y="4317920"/>
            <a:ext cx="197644" cy="197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p:cNvSpPr/>
          <p:nvPr/>
        </p:nvSpPr>
        <p:spPr>
          <a:xfrm>
            <a:off x="6765740" y="5012157"/>
            <a:ext cx="197644" cy="197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p:cNvSpPr/>
          <p:nvPr/>
        </p:nvSpPr>
        <p:spPr>
          <a:xfrm>
            <a:off x="6090956" y="5296523"/>
            <a:ext cx="197644" cy="197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p:cNvSpPr/>
          <p:nvPr/>
        </p:nvSpPr>
        <p:spPr>
          <a:xfrm>
            <a:off x="5341810" y="5012157"/>
            <a:ext cx="197644" cy="197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a:off x="5078579" y="4334272"/>
            <a:ext cx="197644" cy="197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椭圆 97"/>
          <p:cNvSpPr/>
          <p:nvPr/>
        </p:nvSpPr>
        <p:spPr>
          <a:xfrm>
            <a:off x="5355320" y="3608323"/>
            <a:ext cx="197644" cy="1976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3842117" y="1955959"/>
            <a:ext cx="4418197" cy="418191"/>
          </a:xfrm>
          <a:prstGeom prst="rect">
            <a:avLst/>
          </a:prstGeom>
        </p:spPr>
        <p:txBody>
          <a:bodyPr wrap="none">
            <a:spAutoFit/>
          </a:bodyPr>
          <a:lstStyle/>
          <a:p>
            <a:pPr algn="just">
              <a:lnSpc>
                <a:spcPct val="150000"/>
              </a:lnSpc>
              <a:defRPr/>
            </a:pPr>
            <a:r>
              <a:rPr lang="zh-CN" altLang="en-US" sz="1400" kern="100" dirty="0" smtClean="0">
                <a:latin typeface="微软雅黑"/>
                <a:ea typeface="微软雅黑"/>
                <a:cs typeface="微软雅黑"/>
              </a:rPr>
              <a:t>连通中心系统和机构内部系统、国际同业合作的 </a:t>
            </a:r>
            <a:r>
              <a:rPr lang="zh-CN" altLang="en-US" sz="1600" b="1" kern="100" dirty="0" smtClean="0">
                <a:solidFill>
                  <a:schemeClr val="accent6"/>
                </a:solidFill>
                <a:latin typeface="微软雅黑"/>
                <a:ea typeface="微软雅黑"/>
                <a:cs typeface="微软雅黑"/>
              </a:rPr>
              <a:t>桥梁</a:t>
            </a:r>
            <a:endParaRPr lang="zh-CN" altLang="en-US" sz="1600" b="1" kern="100" dirty="0">
              <a:solidFill>
                <a:schemeClr val="accent6"/>
              </a:solidFill>
              <a:latin typeface="微软雅黑"/>
              <a:ea typeface="微软雅黑"/>
              <a:cs typeface="微软雅黑"/>
            </a:endParaRPr>
          </a:p>
        </p:txBody>
      </p:sp>
    </p:spTree>
    <p:extLst>
      <p:ext uri="{BB962C8B-B14F-4D97-AF65-F5344CB8AC3E}">
        <p14:creationId xmlns:p14="http://schemas.microsoft.com/office/powerpoint/2010/main" val="22170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16751" b="29948"/>
          <a:stretch/>
        </p:blipFill>
        <p:spPr>
          <a:xfrm>
            <a:off x="0" y="-285135"/>
            <a:ext cx="12192000" cy="4332349"/>
          </a:xfrm>
          <a:prstGeom prst="rect">
            <a:avLst/>
          </a:prstGeom>
        </p:spPr>
      </p:pic>
      <p:sp>
        <p:nvSpPr>
          <p:cNvPr id="5" name="矩形 4"/>
          <p:cNvSpPr/>
          <p:nvPr/>
        </p:nvSpPr>
        <p:spPr>
          <a:xfrm>
            <a:off x="-57152" y="-288979"/>
            <a:ext cx="12315825" cy="4332349"/>
          </a:xfrm>
          <a:prstGeom prst="rect">
            <a:avLst/>
          </a:prstGeom>
          <a:solidFill>
            <a:schemeClr val="tx1">
              <a:lumMod val="65000"/>
              <a:lumOff val="3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平行四边形 7"/>
          <p:cNvSpPr/>
          <p:nvPr/>
        </p:nvSpPr>
        <p:spPr>
          <a:xfrm>
            <a:off x="-895068" y="3254131"/>
            <a:ext cx="8553167" cy="74857"/>
          </a:xfrm>
          <a:prstGeom prst="parallelogram">
            <a:avLst/>
          </a:prstGeom>
          <a:solidFill>
            <a:srgbClr val="FFC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平行四边形 12"/>
          <p:cNvSpPr/>
          <p:nvPr/>
        </p:nvSpPr>
        <p:spPr>
          <a:xfrm>
            <a:off x="8008054" y="2986090"/>
            <a:ext cx="4425245"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8274078" y="2718119"/>
            <a:ext cx="2226366" cy="830997"/>
          </a:xfrm>
          <a:prstGeom prst="rect">
            <a:avLst/>
          </a:prstGeom>
          <a:noFill/>
        </p:spPr>
        <p:txBody>
          <a:bodyPr wrap="square" rtlCol="0">
            <a:spAutoFit/>
          </a:bodyPr>
          <a:lstStyle/>
          <a:p>
            <a:r>
              <a:rPr kumimoji="1" lang="zh-CN" altLang="en-US" sz="4800" b="1" dirty="0" smtClean="0">
                <a:solidFill>
                  <a:schemeClr val="bg1">
                    <a:lumMod val="95000"/>
                  </a:schemeClr>
                </a:solidFill>
                <a:latin typeface="Microsoft YaHei" charset="-122"/>
                <a:ea typeface="Microsoft YaHei" charset="-122"/>
                <a:cs typeface="Microsoft YaHei" charset="-122"/>
              </a:rPr>
              <a:t>目 录</a:t>
            </a:r>
            <a:endParaRPr kumimoji="1" lang="zh-CN" altLang="en-US" sz="4800" b="1" dirty="0">
              <a:solidFill>
                <a:schemeClr val="bg1">
                  <a:lumMod val="95000"/>
                </a:schemeClr>
              </a:solidFill>
              <a:latin typeface="Microsoft YaHei" charset="-122"/>
              <a:ea typeface="Microsoft YaHei" charset="-122"/>
              <a:cs typeface="Microsoft YaHei" charset="-122"/>
            </a:endParaRPr>
          </a:p>
        </p:txBody>
      </p:sp>
      <p:sp>
        <p:nvSpPr>
          <p:cNvPr id="19" name="椭圆 18"/>
          <p:cNvSpPr/>
          <p:nvPr/>
        </p:nvSpPr>
        <p:spPr>
          <a:xfrm>
            <a:off x="5780597" y="3658396"/>
            <a:ext cx="785323" cy="785323"/>
          </a:xfrm>
          <a:prstGeom prst="ellipse">
            <a:avLst/>
          </a:prstGeom>
          <a:solidFill>
            <a:srgbClr val="FFC2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02</a:t>
            </a:r>
            <a:endParaRPr kumimoji="1" lang="zh-CN" altLang="en-US" sz="2400" b="1" dirty="0">
              <a:latin typeface="Microsoft YaHei" charset="-122"/>
              <a:ea typeface="Microsoft YaHei" charset="-122"/>
              <a:cs typeface="Microsoft YaHei" charset="-122"/>
            </a:endParaRPr>
          </a:p>
        </p:txBody>
      </p:sp>
      <p:sp>
        <p:nvSpPr>
          <p:cNvPr id="20" name="椭圆 19"/>
          <p:cNvSpPr/>
          <p:nvPr/>
        </p:nvSpPr>
        <p:spPr>
          <a:xfrm>
            <a:off x="9715121" y="3658396"/>
            <a:ext cx="785323" cy="785323"/>
          </a:xfrm>
          <a:prstGeom prst="ellipse">
            <a:avLst/>
          </a:prstGeom>
          <a:solidFill>
            <a:srgbClr val="FFC2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03</a:t>
            </a:r>
            <a:endParaRPr kumimoji="1" lang="zh-CN" altLang="en-US" sz="2400" b="1" dirty="0">
              <a:latin typeface="Microsoft YaHei" charset="-122"/>
              <a:ea typeface="Microsoft YaHei" charset="-122"/>
              <a:cs typeface="Microsoft YaHei" charset="-122"/>
            </a:endParaRPr>
          </a:p>
        </p:txBody>
      </p:sp>
      <p:grpSp>
        <p:nvGrpSpPr>
          <p:cNvPr id="10" name="组 9"/>
          <p:cNvGrpSpPr/>
          <p:nvPr/>
        </p:nvGrpSpPr>
        <p:grpSpPr>
          <a:xfrm>
            <a:off x="937726" y="3658396"/>
            <a:ext cx="2749471" cy="1471981"/>
            <a:chOff x="937726" y="3658396"/>
            <a:chExt cx="2749471" cy="1471981"/>
          </a:xfrm>
        </p:grpSpPr>
        <p:sp>
          <p:nvSpPr>
            <p:cNvPr id="3" name="椭圆 2"/>
            <p:cNvSpPr/>
            <p:nvPr/>
          </p:nvSpPr>
          <p:spPr>
            <a:xfrm>
              <a:off x="1868333" y="3658396"/>
              <a:ext cx="785323" cy="785323"/>
            </a:xfrm>
            <a:prstGeom prst="ellipse">
              <a:avLst/>
            </a:prstGeom>
            <a:solidFill>
              <a:srgbClr val="FFC2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01</a:t>
              </a:r>
              <a:endParaRPr kumimoji="1" lang="zh-CN" altLang="en-US" sz="2400" b="1" dirty="0">
                <a:latin typeface="Microsoft YaHei" charset="-122"/>
                <a:ea typeface="Microsoft YaHei" charset="-122"/>
                <a:cs typeface="Microsoft YaHei" charset="-122"/>
              </a:endParaRPr>
            </a:p>
          </p:txBody>
        </p:sp>
        <p:sp>
          <p:nvSpPr>
            <p:cNvPr id="7" name="文本框 6"/>
            <p:cNvSpPr txBox="1"/>
            <p:nvPr/>
          </p:nvSpPr>
          <p:spPr>
            <a:xfrm>
              <a:off x="937726" y="4730267"/>
              <a:ext cx="2749471" cy="400110"/>
            </a:xfrm>
            <a:prstGeom prst="rect">
              <a:avLst/>
            </a:prstGeom>
            <a:noFill/>
          </p:spPr>
          <p:txBody>
            <a:bodyPr wrap="none" rtlCol="0">
              <a:spAutoFit/>
            </a:bodyPr>
            <a:lstStyle/>
            <a:p>
              <a:pPr algn="ctr"/>
              <a:r>
                <a:rPr lang="zh-CN" altLang="en-US" sz="2000" b="1" kern="0" smtClean="0">
                  <a:solidFill>
                    <a:srgbClr val="313E4F"/>
                  </a:solidFill>
                  <a:latin typeface="微软雅黑"/>
                  <a:ea typeface="微软雅黑"/>
                  <a:cs typeface="微软雅黑"/>
                </a:rPr>
                <a:t>本币系统整体</a:t>
              </a:r>
              <a:r>
                <a:rPr lang="zh-CN" altLang="en-US" sz="2000" b="1" kern="0" dirty="0" smtClean="0">
                  <a:solidFill>
                    <a:srgbClr val="313E4F"/>
                  </a:solidFill>
                  <a:latin typeface="微软雅黑"/>
                  <a:ea typeface="微软雅黑"/>
                  <a:cs typeface="微软雅黑"/>
                </a:rPr>
                <a:t>设计思路</a:t>
              </a:r>
              <a:endParaRPr lang="en-US" altLang="zh-CN" sz="2000" b="1" kern="0" dirty="0" smtClean="0">
                <a:solidFill>
                  <a:srgbClr val="313E4F"/>
                </a:solidFill>
                <a:latin typeface="微软雅黑"/>
                <a:ea typeface="微软雅黑"/>
                <a:cs typeface="微软雅黑"/>
              </a:endParaRPr>
            </a:p>
          </p:txBody>
        </p:sp>
      </p:grpSp>
      <p:sp>
        <p:nvSpPr>
          <p:cNvPr id="21" name="文本框 20"/>
          <p:cNvSpPr txBox="1"/>
          <p:nvPr/>
        </p:nvSpPr>
        <p:spPr>
          <a:xfrm>
            <a:off x="5080413" y="4730267"/>
            <a:ext cx="2236510" cy="400110"/>
          </a:xfrm>
          <a:prstGeom prst="rect">
            <a:avLst/>
          </a:prstGeom>
          <a:noFill/>
        </p:spPr>
        <p:txBody>
          <a:bodyPr wrap="none" rtlCol="0">
            <a:spAutoFit/>
          </a:bodyPr>
          <a:lstStyle/>
          <a:p>
            <a:pPr algn="ctr"/>
            <a:r>
              <a:rPr lang="zh-CN" altLang="en-US" sz="2000" b="1" kern="0" dirty="0" smtClean="0">
                <a:solidFill>
                  <a:srgbClr val="313E4F"/>
                </a:solidFill>
                <a:latin typeface="微软雅黑"/>
                <a:ea typeface="微软雅黑"/>
                <a:cs typeface="微软雅黑"/>
              </a:rPr>
              <a:t>改造</a:t>
            </a:r>
            <a:r>
              <a:rPr lang="zh-CN" altLang="en-US" sz="2000" b="1" kern="0" smtClean="0">
                <a:solidFill>
                  <a:srgbClr val="313E4F"/>
                </a:solidFill>
                <a:latin typeface="微软雅黑"/>
                <a:ea typeface="微软雅黑"/>
                <a:cs typeface="微软雅黑"/>
              </a:rPr>
              <a:t>主要提升空间</a:t>
            </a:r>
            <a:endParaRPr lang="en-US" altLang="zh-CN" sz="2000" b="1" kern="0" dirty="0" smtClean="0">
              <a:solidFill>
                <a:srgbClr val="313E4F"/>
              </a:solidFill>
              <a:latin typeface="微软雅黑"/>
              <a:ea typeface="微软雅黑"/>
              <a:cs typeface="微软雅黑"/>
            </a:endParaRPr>
          </a:p>
        </p:txBody>
      </p:sp>
      <p:sp>
        <p:nvSpPr>
          <p:cNvPr id="23" name="文本框 22"/>
          <p:cNvSpPr txBox="1"/>
          <p:nvPr/>
        </p:nvSpPr>
        <p:spPr>
          <a:xfrm>
            <a:off x="8478401" y="4730267"/>
            <a:ext cx="3262432" cy="400110"/>
          </a:xfrm>
          <a:prstGeom prst="rect">
            <a:avLst/>
          </a:prstGeom>
          <a:noFill/>
        </p:spPr>
        <p:txBody>
          <a:bodyPr wrap="none" rtlCol="0">
            <a:spAutoFit/>
          </a:bodyPr>
          <a:lstStyle/>
          <a:p>
            <a:pPr algn="ctr"/>
            <a:r>
              <a:rPr lang="zh-CN" altLang="en-US" sz="2000" b="1" kern="0" dirty="0" smtClean="0">
                <a:solidFill>
                  <a:srgbClr val="313E4F"/>
                </a:solidFill>
                <a:latin typeface="微软雅黑"/>
                <a:ea typeface="微软雅黑"/>
                <a:cs typeface="微软雅黑"/>
              </a:rPr>
              <a:t>实施路径及下一</a:t>
            </a:r>
            <a:r>
              <a:rPr lang="zh-CN" altLang="en-US" sz="2000" b="1" kern="0" smtClean="0">
                <a:solidFill>
                  <a:srgbClr val="313E4F"/>
                </a:solidFill>
                <a:latin typeface="微软雅黑"/>
                <a:ea typeface="微软雅黑"/>
                <a:cs typeface="微软雅黑"/>
              </a:rPr>
              <a:t>步工作设想</a:t>
            </a:r>
            <a:endParaRPr lang="en-US" altLang="zh-CN" sz="2000" b="1" kern="0" dirty="0" smtClean="0">
              <a:solidFill>
                <a:srgbClr val="313E4F"/>
              </a:solidFill>
              <a:latin typeface="微软雅黑"/>
              <a:ea typeface="微软雅黑"/>
              <a:cs typeface="微软雅黑"/>
            </a:endParaRPr>
          </a:p>
        </p:txBody>
      </p:sp>
    </p:spTree>
    <p:extLst>
      <p:ext uri="{BB962C8B-B14F-4D97-AF65-F5344CB8AC3E}">
        <p14:creationId xmlns:p14="http://schemas.microsoft.com/office/powerpoint/2010/main" val="110152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500" fill="hold"/>
                                        <p:tgtEl>
                                          <p:spTgt spid="10"/>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493933" y="385765"/>
            <a:ext cx="59393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 name="组 10"/>
          <p:cNvGrpSpPr/>
          <p:nvPr/>
        </p:nvGrpSpPr>
        <p:grpSpPr>
          <a:xfrm>
            <a:off x="1967603" y="1481517"/>
            <a:ext cx="4411404" cy="4676456"/>
            <a:chOff x="1235211" y="1478530"/>
            <a:chExt cx="5242199" cy="5557165"/>
          </a:xfrm>
        </p:grpSpPr>
        <p:sp>
          <p:nvSpPr>
            <p:cNvPr id="3" name="矩形 2"/>
            <p:cNvSpPr/>
            <p:nvPr/>
          </p:nvSpPr>
          <p:spPr>
            <a:xfrm rot="2700000">
              <a:off x="1235211" y="1478531"/>
              <a:ext cx="1245308" cy="1245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p:cNvSpPr/>
            <p:nvPr/>
          </p:nvSpPr>
          <p:spPr>
            <a:xfrm rot="2700000">
              <a:off x="3160263" y="1478531"/>
              <a:ext cx="1245308" cy="1245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rot="2700000">
              <a:off x="5133444" y="1478530"/>
              <a:ext cx="1245308" cy="1245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320084" y="1840263"/>
              <a:ext cx="1025215" cy="475462"/>
            </a:xfrm>
            <a:prstGeom prst="rect">
              <a:avLst/>
            </a:prstGeom>
            <a:noFill/>
          </p:spPr>
          <p:txBody>
            <a:bodyPr wrap="none" rtlCol="0">
              <a:spAutoFit/>
            </a:bodyPr>
            <a:lstStyle/>
            <a:p>
              <a:r>
                <a:rPr kumimoji="1" lang="en-US" altLang="zh-CN" sz="2000" b="1" dirty="0" smtClean="0">
                  <a:solidFill>
                    <a:schemeClr val="tx1">
                      <a:lumMod val="65000"/>
                      <a:lumOff val="35000"/>
                    </a:schemeClr>
                  </a:solidFill>
                  <a:latin typeface="Microsoft YaHei" charset="-122"/>
                  <a:ea typeface="Microsoft YaHei" charset="-122"/>
                  <a:cs typeface="Microsoft YaHei" charset="-122"/>
                </a:rPr>
                <a:t>ODM</a:t>
              </a:r>
              <a:endParaRPr kumimoji="1" lang="zh-CN" altLang="en-US" sz="2000" b="1" dirty="0">
                <a:solidFill>
                  <a:schemeClr val="tx1">
                    <a:lumMod val="65000"/>
                    <a:lumOff val="35000"/>
                  </a:schemeClr>
                </a:solidFill>
                <a:latin typeface="Microsoft YaHei" charset="-122"/>
                <a:ea typeface="Microsoft YaHei" charset="-122"/>
                <a:cs typeface="Microsoft YaHei" charset="-122"/>
              </a:endParaRPr>
            </a:p>
          </p:txBody>
        </p:sp>
        <p:sp>
          <p:nvSpPr>
            <p:cNvPr id="28" name="文本框 27"/>
            <p:cNvSpPr txBox="1"/>
            <p:nvPr/>
          </p:nvSpPr>
          <p:spPr>
            <a:xfrm>
              <a:off x="3253208" y="1840263"/>
              <a:ext cx="1025215" cy="475462"/>
            </a:xfrm>
            <a:prstGeom prst="rect">
              <a:avLst/>
            </a:prstGeom>
            <a:noFill/>
          </p:spPr>
          <p:txBody>
            <a:bodyPr wrap="none" rtlCol="0">
              <a:spAutoFit/>
            </a:bodyPr>
            <a:lstStyle/>
            <a:p>
              <a:r>
                <a:rPr kumimoji="1" lang="en-US" altLang="zh-CN" sz="2000" b="1" dirty="0">
                  <a:solidFill>
                    <a:schemeClr val="tx1">
                      <a:lumMod val="65000"/>
                      <a:lumOff val="35000"/>
                    </a:schemeClr>
                  </a:solidFill>
                  <a:latin typeface="Microsoft YaHei" charset="-122"/>
                  <a:ea typeface="Microsoft YaHei" charset="-122"/>
                  <a:cs typeface="Microsoft YaHei" charset="-122"/>
                </a:rPr>
                <a:t>Q</a:t>
              </a:r>
              <a:r>
                <a:rPr kumimoji="1" lang="en-US" altLang="zh-CN" sz="2000" b="1" dirty="0" smtClean="0">
                  <a:solidFill>
                    <a:schemeClr val="tx1">
                      <a:lumMod val="65000"/>
                      <a:lumOff val="35000"/>
                    </a:schemeClr>
                  </a:solidFill>
                  <a:latin typeface="Microsoft YaHei" charset="-122"/>
                  <a:ea typeface="Microsoft YaHei" charset="-122"/>
                  <a:cs typeface="Microsoft YaHei" charset="-122"/>
                </a:rPr>
                <a:t>DM</a:t>
              </a:r>
              <a:endParaRPr kumimoji="1" lang="zh-CN" altLang="en-US" sz="2000" b="1" dirty="0">
                <a:solidFill>
                  <a:schemeClr val="tx1">
                    <a:lumMod val="65000"/>
                    <a:lumOff val="35000"/>
                  </a:schemeClr>
                </a:solidFill>
                <a:latin typeface="Microsoft YaHei" charset="-122"/>
                <a:ea typeface="Microsoft YaHei" charset="-122"/>
                <a:cs typeface="Microsoft YaHei" charset="-122"/>
              </a:endParaRPr>
            </a:p>
          </p:txBody>
        </p:sp>
        <p:sp>
          <p:nvSpPr>
            <p:cNvPr id="29" name="文本框 28"/>
            <p:cNvSpPr txBox="1"/>
            <p:nvPr/>
          </p:nvSpPr>
          <p:spPr>
            <a:xfrm>
              <a:off x="5267719" y="1840263"/>
              <a:ext cx="1034738" cy="475462"/>
            </a:xfrm>
            <a:prstGeom prst="rect">
              <a:avLst/>
            </a:prstGeom>
            <a:noFill/>
          </p:spPr>
          <p:txBody>
            <a:bodyPr wrap="none" rtlCol="0">
              <a:spAutoFit/>
            </a:bodyPr>
            <a:lstStyle/>
            <a:p>
              <a:r>
                <a:rPr kumimoji="1" lang="en-US" altLang="zh-CN" sz="2000" b="1" dirty="0" smtClean="0">
                  <a:solidFill>
                    <a:schemeClr val="tx1">
                      <a:lumMod val="65000"/>
                      <a:lumOff val="35000"/>
                    </a:schemeClr>
                  </a:solidFill>
                  <a:latin typeface="Microsoft YaHei" charset="-122"/>
                  <a:ea typeface="Microsoft YaHei" charset="-122"/>
                  <a:cs typeface="Microsoft YaHei" charset="-122"/>
                </a:rPr>
                <a:t>NDM</a:t>
              </a:r>
              <a:endParaRPr kumimoji="1" lang="zh-CN" altLang="en-US" sz="2000" b="1" dirty="0">
                <a:solidFill>
                  <a:schemeClr val="tx1">
                    <a:lumMod val="65000"/>
                    <a:lumOff val="35000"/>
                  </a:schemeClr>
                </a:solidFill>
                <a:latin typeface="Microsoft YaHei" charset="-122"/>
                <a:ea typeface="Microsoft YaHei" charset="-122"/>
                <a:cs typeface="Microsoft YaHei" charset="-122"/>
              </a:endParaRPr>
            </a:p>
          </p:txBody>
        </p:sp>
        <p:sp>
          <p:nvSpPr>
            <p:cNvPr id="30" name="矩形 29"/>
            <p:cNvSpPr/>
            <p:nvPr/>
          </p:nvSpPr>
          <p:spPr>
            <a:xfrm rot="2700000">
              <a:off x="3179324" y="3633279"/>
              <a:ext cx="1245308" cy="12453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文本框 30"/>
            <p:cNvSpPr txBox="1"/>
            <p:nvPr/>
          </p:nvSpPr>
          <p:spPr>
            <a:xfrm>
              <a:off x="3353471" y="3995011"/>
              <a:ext cx="920445" cy="475462"/>
            </a:xfrm>
            <a:prstGeom prst="rect">
              <a:avLst/>
            </a:prstGeom>
            <a:noFill/>
          </p:spPr>
          <p:txBody>
            <a:bodyPr wrap="none" rtlCol="0">
              <a:spAutoFit/>
            </a:bodyPr>
            <a:lstStyle/>
            <a:p>
              <a:r>
                <a:rPr kumimoji="1" lang="zh-CN" altLang="en-US" sz="2000" b="1" dirty="0" smtClean="0">
                  <a:solidFill>
                    <a:schemeClr val="tx1">
                      <a:lumMod val="65000"/>
                      <a:lumOff val="35000"/>
                    </a:schemeClr>
                  </a:solidFill>
                  <a:latin typeface="Microsoft YaHei" charset="-122"/>
                  <a:ea typeface="Microsoft YaHei" charset="-122"/>
                  <a:cs typeface="Microsoft YaHei" charset="-122"/>
                </a:rPr>
                <a:t>接 口</a:t>
              </a:r>
              <a:endParaRPr kumimoji="1" lang="zh-CN" altLang="en-US" sz="2000" b="1" dirty="0">
                <a:solidFill>
                  <a:schemeClr val="tx1">
                    <a:lumMod val="65000"/>
                    <a:lumOff val="35000"/>
                  </a:schemeClr>
                </a:solidFill>
                <a:latin typeface="Microsoft YaHei" charset="-122"/>
                <a:ea typeface="Microsoft YaHei" charset="-122"/>
                <a:cs typeface="Microsoft YaHei" charset="-122"/>
              </a:endParaRPr>
            </a:p>
          </p:txBody>
        </p:sp>
        <p:sp>
          <p:nvSpPr>
            <p:cNvPr id="32" name="矩形 31"/>
            <p:cNvSpPr/>
            <p:nvPr/>
          </p:nvSpPr>
          <p:spPr>
            <a:xfrm rot="2700000">
              <a:off x="5096408" y="3633279"/>
              <a:ext cx="1245308" cy="12453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文本框 34"/>
            <p:cNvSpPr txBox="1"/>
            <p:nvPr/>
          </p:nvSpPr>
          <p:spPr>
            <a:xfrm>
              <a:off x="5286596" y="4014076"/>
              <a:ext cx="920445" cy="475462"/>
            </a:xfrm>
            <a:prstGeom prst="rect">
              <a:avLst/>
            </a:prstGeom>
            <a:noFill/>
          </p:spPr>
          <p:txBody>
            <a:bodyPr wrap="none" rtlCol="0">
              <a:spAutoFit/>
            </a:bodyPr>
            <a:lstStyle/>
            <a:p>
              <a:r>
                <a:rPr kumimoji="1" lang="zh-CN" altLang="en-US" sz="2000" b="1" dirty="0" smtClean="0">
                  <a:solidFill>
                    <a:schemeClr val="tx1">
                      <a:lumMod val="65000"/>
                      <a:lumOff val="35000"/>
                    </a:schemeClr>
                  </a:solidFill>
                  <a:latin typeface="Microsoft YaHei" charset="-122"/>
                  <a:ea typeface="Microsoft YaHei" charset="-122"/>
                  <a:cs typeface="Microsoft YaHei" charset="-122"/>
                </a:rPr>
                <a:t>终 端</a:t>
              </a:r>
              <a:endParaRPr kumimoji="1" lang="zh-CN" altLang="en-US" sz="2000" b="1" dirty="0">
                <a:solidFill>
                  <a:schemeClr val="tx1">
                    <a:lumMod val="65000"/>
                    <a:lumOff val="35000"/>
                  </a:schemeClr>
                </a:solidFill>
                <a:latin typeface="Microsoft YaHei" charset="-122"/>
                <a:ea typeface="Microsoft YaHei" charset="-122"/>
                <a:cs typeface="Microsoft YaHei" charset="-122"/>
              </a:endParaRPr>
            </a:p>
          </p:txBody>
        </p:sp>
        <p:sp>
          <p:nvSpPr>
            <p:cNvPr id="36" name="矩形 35"/>
            <p:cNvSpPr/>
            <p:nvPr/>
          </p:nvSpPr>
          <p:spPr>
            <a:xfrm rot="2700000">
              <a:off x="5095319" y="5790388"/>
              <a:ext cx="1245306" cy="124530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7" name="文本框 36"/>
            <p:cNvSpPr txBox="1"/>
            <p:nvPr/>
          </p:nvSpPr>
          <p:spPr>
            <a:xfrm>
              <a:off x="5038834" y="6171177"/>
              <a:ext cx="1438576" cy="475462"/>
            </a:xfrm>
            <a:prstGeom prst="rect">
              <a:avLst/>
            </a:prstGeom>
            <a:noFill/>
          </p:spPr>
          <p:txBody>
            <a:bodyPr wrap="none" rtlCol="0">
              <a:spAutoFit/>
            </a:bodyPr>
            <a:lstStyle/>
            <a:p>
              <a:r>
                <a:rPr kumimoji="1" lang="zh-CN" altLang="en-US" sz="2000" b="1" dirty="0" smtClean="0">
                  <a:solidFill>
                    <a:schemeClr val="tx1">
                      <a:lumMod val="65000"/>
                      <a:lumOff val="35000"/>
                    </a:schemeClr>
                  </a:solidFill>
                  <a:latin typeface="Microsoft YaHei" charset="-122"/>
                  <a:ea typeface="Microsoft YaHei" charset="-122"/>
                  <a:cs typeface="Microsoft YaHei" charset="-122"/>
                </a:rPr>
                <a:t>辅助交易</a:t>
              </a:r>
              <a:endParaRPr kumimoji="1" lang="zh-CN" altLang="en-US" sz="2000" b="1" dirty="0">
                <a:solidFill>
                  <a:schemeClr val="tx1">
                    <a:lumMod val="65000"/>
                    <a:lumOff val="35000"/>
                  </a:schemeClr>
                </a:solidFill>
                <a:latin typeface="Microsoft YaHei" charset="-122"/>
                <a:ea typeface="Microsoft YaHei" charset="-122"/>
                <a:cs typeface="Microsoft YaHei" charset="-122"/>
              </a:endParaRPr>
            </a:p>
          </p:txBody>
        </p:sp>
      </p:grpSp>
      <p:cxnSp>
        <p:nvCxnSpPr>
          <p:cNvPr id="14" name="直线连接符 13"/>
          <p:cNvCxnSpPr/>
          <p:nvPr/>
        </p:nvCxnSpPr>
        <p:spPr>
          <a:xfrm>
            <a:off x="1766606" y="2939007"/>
            <a:ext cx="8319840" cy="0"/>
          </a:xfrm>
          <a:prstGeom prst="line">
            <a:avLst/>
          </a:prstGeom>
          <a:ln w="28575">
            <a:solidFill>
              <a:schemeClr val="bg2">
                <a:lumMod val="25000"/>
                <a:alpha val="78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线连接符 38"/>
          <p:cNvCxnSpPr/>
          <p:nvPr/>
        </p:nvCxnSpPr>
        <p:spPr>
          <a:xfrm>
            <a:off x="1766606" y="4722162"/>
            <a:ext cx="8319840" cy="0"/>
          </a:xfrm>
          <a:prstGeom prst="line">
            <a:avLst/>
          </a:prstGeom>
          <a:ln w="28575">
            <a:solidFill>
              <a:schemeClr val="bg2">
                <a:lumMod val="25000"/>
                <a:alpha val="78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78450" y="1841820"/>
            <a:ext cx="1107996" cy="369332"/>
          </a:xfrm>
          <a:prstGeom prst="rect">
            <a:avLst/>
          </a:prstGeom>
          <a:noFill/>
        </p:spPr>
        <p:txBody>
          <a:bodyPr wrap="none" rtlCol="0">
            <a:spAutoFit/>
          </a:bodyPr>
          <a:lstStyle/>
          <a:p>
            <a:r>
              <a:rPr kumimoji="1" lang="zh-CN" altLang="en-US" b="1" dirty="0" smtClean="0">
                <a:solidFill>
                  <a:schemeClr val="bg2">
                    <a:lumMod val="50000"/>
                  </a:schemeClr>
                </a:solidFill>
                <a:latin typeface="Microsoft YaHei" charset="-122"/>
                <a:ea typeface="Microsoft YaHei" charset="-122"/>
                <a:cs typeface="Microsoft YaHei" charset="-122"/>
              </a:rPr>
              <a:t>核心交易</a:t>
            </a:r>
            <a:endParaRPr kumimoji="1" lang="zh-CN" altLang="en-US" b="1" dirty="0">
              <a:solidFill>
                <a:schemeClr val="bg2">
                  <a:lumMod val="50000"/>
                </a:schemeClr>
              </a:solidFill>
              <a:latin typeface="Microsoft YaHei" charset="-122"/>
              <a:ea typeface="Microsoft YaHei" charset="-122"/>
              <a:cs typeface="Microsoft YaHei" charset="-122"/>
            </a:endParaRPr>
          </a:p>
        </p:txBody>
      </p:sp>
      <p:sp>
        <p:nvSpPr>
          <p:cNvPr id="41" name="文本框 40"/>
          <p:cNvSpPr txBox="1"/>
          <p:nvPr/>
        </p:nvSpPr>
        <p:spPr>
          <a:xfrm>
            <a:off x="8978450" y="3618490"/>
            <a:ext cx="1107996" cy="369332"/>
          </a:xfrm>
          <a:prstGeom prst="rect">
            <a:avLst/>
          </a:prstGeom>
          <a:noFill/>
        </p:spPr>
        <p:txBody>
          <a:bodyPr wrap="none" rtlCol="0">
            <a:spAutoFit/>
          </a:bodyPr>
          <a:lstStyle/>
          <a:p>
            <a:r>
              <a:rPr kumimoji="1" lang="zh-CN" altLang="en-US" b="1" dirty="0" smtClean="0">
                <a:solidFill>
                  <a:schemeClr val="bg2">
                    <a:lumMod val="50000"/>
                  </a:schemeClr>
                </a:solidFill>
                <a:latin typeface="Microsoft YaHei" charset="-122"/>
                <a:ea typeface="Microsoft YaHei" charset="-122"/>
                <a:cs typeface="Microsoft YaHei" charset="-122"/>
              </a:rPr>
              <a:t>用户接入</a:t>
            </a:r>
            <a:endParaRPr kumimoji="1" lang="zh-CN" altLang="en-US" b="1" dirty="0">
              <a:solidFill>
                <a:schemeClr val="bg2">
                  <a:lumMod val="50000"/>
                </a:schemeClr>
              </a:solidFill>
              <a:latin typeface="Microsoft YaHei" charset="-122"/>
              <a:ea typeface="Microsoft YaHei" charset="-122"/>
              <a:cs typeface="Microsoft YaHei" charset="-122"/>
            </a:endParaRPr>
          </a:p>
        </p:txBody>
      </p:sp>
      <p:sp>
        <p:nvSpPr>
          <p:cNvPr id="42" name="文本框 41"/>
          <p:cNvSpPr txBox="1"/>
          <p:nvPr/>
        </p:nvSpPr>
        <p:spPr>
          <a:xfrm>
            <a:off x="8978450" y="5403797"/>
            <a:ext cx="1107996" cy="369332"/>
          </a:xfrm>
          <a:prstGeom prst="rect">
            <a:avLst/>
          </a:prstGeom>
          <a:noFill/>
        </p:spPr>
        <p:txBody>
          <a:bodyPr wrap="none" rtlCol="0">
            <a:spAutoFit/>
          </a:bodyPr>
          <a:lstStyle/>
          <a:p>
            <a:r>
              <a:rPr kumimoji="1" lang="zh-CN" altLang="en-US" b="1" dirty="0" smtClean="0">
                <a:solidFill>
                  <a:schemeClr val="bg2">
                    <a:lumMod val="50000"/>
                  </a:schemeClr>
                </a:solidFill>
                <a:latin typeface="Microsoft YaHei" charset="-122"/>
                <a:ea typeface="Microsoft YaHei" charset="-122"/>
                <a:cs typeface="Microsoft YaHei" charset="-122"/>
              </a:rPr>
              <a:t>辅助交易</a:t>
            </a:r>
            <a:endParaRPr kumimoji="1" lang="zh-CN" altLang="en-US" b="1" dirty="0">
              <a:solidFill>
                <a:schemeClr val="bg2">
                  <a:lumMod val="50000"/>
                </a:schemeClr>
              </a:solidFill>
              <a:latin typeface="Microsoft YaHei" charset="-122"/>
              <a:ea typeface="Microsoft YaHei" charset="-122"/>
              <a:cs typeface="Microsoft YaHei" charset="-122"/>
            </a:endParaRPr>
          </a:p>
        </p:txBody>
      </p:sp>
      <p:sp>
        <p:nvSpPr>
          <p:cNvPr id="23" name="文本框 1"/>
          <p:cNvSpPr txBox="1"/>
          <p:nvPr/>
        </p:nvSpPr>
        <p:spPr>
          <a:xfrm>
            <a:off x="6986920" y="441377"/>
            <a:ext cx="4881377"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本币改造的六大核心拼图</a:t>
            </a:r>
          </a:p>
        </p:txBody>
      </p:sp>
    </p:spTree>
    <p:extLst>
      <p:ext uri="{BB962C8B-B14F-4D97-AF65-F5344CB8AC3E}">
        <p14:creationId xmlns:p14="http://schemas.microsoft.com/office/powerpoint/2010/main" val="1488779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6493933" y="385765"/>
            <a:ext cx="59393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4"/>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rotWithShape="1">
          <a:blip r:embed="rId2" cstate="print">
            <a:alphaModFix amt="46000"/>
            <a:extLst>
              <a:ext uri="{28A0092B-C50C-407E-A947-70E740481C1C}">
                <a14:useLocalDpi xmlns:a14="http://schemas.microsoft.com/office/drawing/2010/main" val="0"/>
              </a:ext>
            </a:extLst>
          </a:blip>
          <a:srcRect/>
          <a:stretch/>
        </p:blipFill>
        <p:spPr>
          <a:xfrm>
            <a:off x="0" y="4744277"/>
            <a:ext cx="12192000" cy="1378081"/>
          </a:xfrm>
          <a:prstGeom prst="rect">
            <a:avLst/>
          </a:prstGeom>
        </p:spPr>
      </p:pic>
      <p:pic>
        <p:nvPicPr>
          <p:cNvPr id="15" name="图片 14"/>
          <p:cNvPicPr>
            <a:picLocks noChangeAspect="1"/>
          </p:cNvPicPr>
          <p:nvPr/>
        </p:nvPicPr>
        <p:blipFill rotWithShape="1">
          <a:blip r:embed="rId3"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1788528129"/>
              </p:ext>
            </p:extLst>
          </p:nvPr>
        </p:nvGraphicFramePr>
        <p:xfrm>
          <a:off x="1052208" y="1262269"/>
          <a:ext cx="10593692" cy="5266799"/>
        </p:xfrm>
        <a:graphic>
          <a:graphicData uri="http://schemas.openxmlformats.org/drawingml/2006/table">
            <a:tbl>
              <a:tblPr firstRow="1" bandRow="1">
                <a:tableStyleId>{EB9631B5-78F2-41C9-869B-9F39066F8104}</a:tableStyleId>
              </a:tblPr>
              <a:tblGrid>
                <a:gridCol w="1259588"/>
                <a:gridCol w="3293308"/>
                <a:gridCol w="3020398"/>
                <a:gridCol w="3020398"/>
              </a:tblGrid>
              <a:tr h="460706">
                <a:tc>
                  <a:txBody>
                    <a:bodyPr/>
                    <a:lstStyle/>
                    <a:p>
                      <a:pPr algn="ctr"/>
                      <a:endParaRPr lang="zh-CN" altLang="en-US" b="1" i="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现 状</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提 升</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好 处</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前台展示</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1600" b="0" i="0" kern="1200" dirty="0" smtClean="0">
                          <a:solidFill>
                            <a:srgbClr val="313E4F"/>
                          </a:solidFill>
                          <a:latin typeface="Microsoft YaHei Light" charset="-122"/>
                          <a:ea typeface="Microsoft YaHei Light" charset="-122"/>
                          <a:cs typeface="Microsoft YaHei Light" charset="-122"/>
                        </a:rPr>
                        <a:t>X-SWAP</a:t>
                      </a:r>
                      <a:r>
                        <a:rPr lang="zh-CN" altLang="en-US" sz="1600" b="0" i="0" kern="1200" dirty="0" smtClean="0">
                          <a:solidFill>
                            <a:srgbClr val="313E4F"/>
                          </a:solidFill>
                          <a:latin typeface="Microsoft YaHei Light" charset="-122"/>
                          <a:ea typeface="Microsoft YaHei Light" charset="-122"/>
                          <a:cs typeface="Microsoft YaHei Light" charset="-122"/>
                        </a:rPr>
                        <a:t>、</a:t>
                      </a:r>
                      <a:r>
                        <a:rPr lang="en-US" altLang="zh-CN" sz="1600" b="0" i="0" kern="1200" dirty="0" smtClean="0">
                          <a:solidFill>
                            <a:srgbClr val="313E4F"/>
                          </a:solidFill>
                          <a:latin typeface="Microsoft YaHei Light" charset="-122"/>
                          <a:ea typeface="Microsoft YaHei Light" charset="-122"/>
                          <a:cs typeface="Microsoft YaHei Light" charset="-122"/>
                        </a:rPr>
                        <a:t>X-Repo</a:t>
                      </a:r>
                      <a:r>
                        <a:rPr lang="zh-CN" altLang="en-US" sz="1600" b="0" i="0" kern="1200" dirty="0" smtClean="0">
                          <a:solidFill>
                            <a:srgbClr val="313E4F"/>
                          </a:solidFill>
                          <a:latin typeface="Microsoft YaHei Light" charset="-122"/>
                          <a:ea typeface="Microsoft YaHei Light" charset="-122"/>
                          <a:cs typeface="Microsoft YaHei Light" charset="-122"/>
                        </a:rPr>
                        <a:t>具有独立的前台展示界面</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将</a:t>
                      </a:r>
                      <a:r>
                        <a:rPr lang="en-US" altLang="zh-CN" sz="1600" b="0" i="0" dirty="0" smtClean="0">
                          <a:solidFill>
                            <a:srgbClr val="313E4F"/>
                          </a:solidFill>
                          <a:latin typeface="Microsoft YaHei Light" charset="-122"/>
                          <a:ea typeface="Microsoft YaHei Light" charset="-122"/>
                          <a:cs typeface="Microsoft YaHei Light" charset="-122"/>
                        </a:rPr>
                        <a:t>X</a:t>
                      </a:r>
                      <a:r>
                        <a:rPr lang="zh-CN" altLang="en-US" sz="1600" b="0" i="0" dirty="0" smtClean="0">
                          <a:solidFill>
                            <a:srgbClr val="313E4F"/>
                          </a:solidFill>
                          <a:latin typeface="Microsoft YaHei Light" charset="-122"/>
                          <a:ea typeface="Microsoft YaHei Light" charset="-122"/>
                          <a:cs typeface="Microsoft YaHei Light" charset="-122"/>
                        </a:rPr>
                        <a:t>系列前端整合至统一终端</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交易员不再需要登录多个终端，用户体验提升</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交易接口</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交易接口限流，平安证券在测试中已反馈需进一步提升接口性能</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调整基础架构以支持更高的订单处理能力</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提升接口性能，真正发挥接口的作用</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12794">
                <a:tc>
                  <a:txBody>
                    <a:bodyPr/>
                    <a:lstStyle/>
                    <a:p>
                      <a:pPr algn="ctr"/>
                      <a:r>
                        <a:rPr lang="zh-CN" altLang="en-US" b="1" i="0" dirty="0" smtClean="0">
                          <a:latin typeface="Microsoft YaHei Light" charset="-122"/>
                          <a:ea typeface="Microsoft YaHei Light" charset="-122"/>
                          <a:cs typeface="Microsoft YaHei Light" charset="-122"/>
                        </a:rPr>
                        <a:t>交易模型</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dirty="0" smtClean="0">
                          <a:solidFill>
                            <a:srgbClr val="313E4F"/>
                          </a:solidFill>
                          <a:latin typeface="Microsoft YaHei Light" charset="-122"/>
                          <a:ea typeface="Microsoft YaHei Light" charset="-122"/>
                          <a:cs typeface="Microsoft YaHei Light" charset="-122"/>
                        </a:rPr>
                        <a:t>所有债券均可进行撮合</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dirty="0" smtClean="0">
                          <a:solidFill>
                            <a:srgbClr val="313E4F"/>
                          </a:solidFill>
                          <a:latin typeface="Microsoft YaHei Light" charset="-122"/>
                          <a:ea typeface="Microsoft YaHei Light" charset="-122"/>
                          <a:cs typeface="Microsoft YaHei Light" charset="-122"/>
                        </a:rPr>
                        <a:t>无授信额度机构通过“搭桥”完成交易</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建立可撮合券选券机制</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引入主经纪模式</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增加订单及其组合类型</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引导市场针对活跃券进行交易，真正发挥订单驱动交易模型的价格发现和灵活交易策略的优势</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量化价格中的经纪费，解决目前“搭桥”造成的行情不透明问题</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659019">
                <a:tc>
                  <a:txBody>
                    <a:bodyPr/>
                    <a:lstStyle/>
                    <a:p>
                      <a:pPr algn="ctr"/>
                      <a:r>
                        <a:rPr lang="zh-CN" altLang="en-US" b="1" i="0" dirty="0" smtClean="0">
                          <a:latin typeface="Microsoft YaHei Light" charset="-122"/>
                          <a:ea typeface="Microsoft YaHei Light" charset="-122"/>
                          <a:cs typeface="Microsoft YaHei Light" charset="-122"/>
                        </a:rPr>
                        <a:t>额度管理</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dirty="0" smtClean="0">
                          <a:solidFill>
                            <a:srgbClr val="313E4F"/>
                          </a:solidFill>
                          <a:latin typeface="Microsoft YaHei Light" charset="-122"/>
                          <a:ea typeface="Microsoft YaHei Light" charset="-122"/>
                          <a:cs typeface="Microsoft YaHei Light" charset="-122"/>
                        </a:rPr>
                        <a:t>对手方额度独立设置</a:t>
                      </a:r>
                    </a:p>
                  </a:txBody>
                  <a:tcPr anchor="ctr">
                    <a:solidFill>
                      <a:schemeClr val="bg1">
                        <a:alpha val="75000"/>
                      </a:schemeClr>
                    </a:solidFill>
                  </a:tcPr>
                </a:tc>
                <a:tc>
                  <a:txBody>
                    <a:bodyPr/>
                    <a:lstStyle/>
                    <a:p>
                      <a:pPr marL="0" indent="0" algn="l">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引入限额共享机制，对手方限额实现跨系统共享</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indent="0" algn="l">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机构不再需要频繁手动切割调整额度</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729450">
                <a:tc>
                  <a:txBody>
                    <a:bodyPr/>
                    <a:lstStyle/>
                    <a:p>
                      <a:pPr algn="ctr"/>
                      <a:r>
                        <a:rPr lang="zh-CN" altLang="en-US" b="1" i="0" dirty="0" smtClean="0">
                          <a:latin typeface="Microsoft YaHei Light" charset="-122"/>
                          <a:ea typeface="Microsoft YaHei Light" charset="-122"/>
                          <a:cs typeface="Microsoft YaHei Light" charset="-122"/>
                        </a:rPr>
                        <a:t>撮合框架</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基于数据库的撮合引擎</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indent="0" algn="l" defTabSz="914400" rtl="0" eaLnBrk="1" latinLnBrk="0" hangingPunct="1">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基于内存的撮合引擎</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indent="0" algn="l" defTabSz="914400" rtl="0" eaLnBrk="1" latinLnBrk="0" hangingPunct="1">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提高单位时间撮合性能</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bl>
          </a:graphicData>
        </a:graphic>
      </p:graphicFrame>
      <p:sp>
        <p:nvSpPr>
          <p:cNvPr id="7" name="文本框 1"/>
          <p:cNvSpPr txBox="1"/>
          <p:nvPr/>
        </p:nvSpPr>
        <p:spPr>
          <a:xfrm>
            <a:off x="6986920" y="441377"/>
            <a:ext cx="4881377"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订单驱动</a:t>
            </a:r>
            <a:r>
              <a:rPr kumimoji="1" lang="en-US" altLang="zh-CN" sz="2400" b="1" dirty="0" smtClean="0">
                <a:solidFill>
                  <a:schemeClr val="bg1">
                    <a:lumMod val="95000"/>
                  </a:schemeClr>
                </a:solidFill>
                <a:latin typeface="Microsoft YaHei" charset="-122"/>
                <a:ea typeface="Microsoft YaHei" charset="-122"/>
                <a:cs typeface="Microsoft YaHei" charset="-122"/>
              </a:rPr>
              <a:t>-</a:t>
            </a:r>
            <a:r>
              <a:rPr kumimoji="1" lang="zh-CN" altLang="en-US" sz="2400" b="1" dirty="0" smtClean="0">
                <a:solidFill>
                  <a:schemeClr val="bg1">
                    <a:lumMod val="95000"/>
                  </a:schemeClr>
                </a:solidFill>
                <a:latin typeface="Microsoft YaHei" charset="-122"/>
                <a:ea typeface="Microsoft YaHei" charset="-122"/>
                <a:cs typeface="Microsoft YaHei" charset="-122"/>
              </a:rPr>
              <a:t>核心交易</a:t>
            </a:r>
          </a:p>
        </p:txBody>
      </p:sp>
    </p:spTree>
    <p:extLst>
      <p:ext uri="{BB962C8B-B14F-4D97-AF65-F5344CB8AC3E}">
        <p14:creationId xmlns:p14="http://schemas.microsoft.com/office/powerpoint/2010/main" val="1883045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更丰富的订单类型</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 2"/>
          <p:cNvGrpSpPr/>
          <p:nvPr/>
        </p:nvGrpSpPr>
        <p:grpSpPr>
          <a:xfrm>
            <a:off x="10024605" y="0"/>
            <a:ext cx="1635125" cy="1420813"/>
            <a:chOff x="7922428" y="1362599"/>
            <a:chExt cx="1635125" cy="1420813"/>
          </a:xfrm>
        </p:grpSpPr>
        <p:sp>
          <p:nvSpPr>
            <p:cNvPr id="17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4" name="文本框 3"/>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订单</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驱动</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11" name="组 10"/>
          <p:cNvGrpSpPr/>
          <p:nvPr/>
        </p:nvGrpSpPr>
        <p:grpSpPr>
          <a:xfrm>
            <a:off x="3930641" y="1725613"/>
            <a:ext cx="5219301" cy="828171"/>
            <a:chOff x="221317" y="3117233"/>
            <a:chExt cx="6737080" cy="1069004"/>
          </a:xfrm>
          <a:solidFill>
            <a:schemeClr val="accent1">
              <a:lumMod val="20000"/>
              <a:lumOff val="80000"/>
            </a:schemeClr>
          </a:solidFill>
          <a:effectLst>
            <a:outerShdw blurRad="50800" dist="38100" dir="2700000" algn="tl" rotWithShape="0">
              <a:schemeClr val="accent1">
                <a:lumMod val="75000"/>
                <a:alpha val="40000"/>
              </a:schemeClr>
            </a:outerShdw>
          </a:effectLst>
        </p:grpSpPr>
        <p:sp>
          <p:nvSpPr>
            <p:cNvPr id="12" name="矩形 11"/>
            <p:cNvSpPr/>
            <p:nvPr/>
          </p:nvSpPr>
          <p:spPr>
            <a:xfrm>
              <a:off x="221317" y="3117233"/>
              <a:ext cx="6365626"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4" name="矩形 13"/>
            <p:cNvSpPr/>
            <p:nvPr/>
          </p:nvSpPr>
          <p:spPr>
            <a:xfrm rot="18900000">
              <a:off x="6203928" y="3275510"/>
              <a:ext cx="754469" cy="754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15" name="菱形 14"/>
          <p:cNvSpPr/>
          <p:nvPr/>
        </p:nvSpPr>
        <p:spPr>
          <a:xfrm>
            <a:off x="3584712" y="1735372"/>
            <a:ext cx="851933" cy="851933"/>
          </a:xfrm>
          <a:prstGeom prst="diamond">
            <a:avLst/>
          </a:prstGeom>
          <a:solidFill>
            <a:schemeClr val="bg1"/>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 name="组 15"/>
          <p:cNvGrpSpPr/>
          <p:nvPr/>
        </p:nvGrpSpPr>
        <p:grpSpPr>
          <a:xfrm>
            <a:off x="1555378" y="1725613"/>
            <a:ext cx="2720376" cy="828171"/>
            <a:chOff x="1453842" y="2706236"/>
            <a:chExt cx="2616960" cy="796689"/>
          </a:xfrm>
          <a:effectLst>
            <a:outerShdw blurRad="50800" dist="38100" dir="2700000" algn="tl" rotWithShape="0">
              <a:schemeClr val="accent1">
                <a:lumMod val="75000"/>
                <a:alpha val="40000"/>
              </a:schemeClr>
            </a:outerShdw>
          </a:effectLst>
        </p:grpSpPr>
        <p:grpSp>
          <p:nvGrpSpPr>
            <p:cNvPr id="17" name="组 16"/>
            <p:cNvGrpSpPr/>
            <p:nvPr/>
          </p:nvGrpSpPr>
          <p:grpSpPr>
            <a:xfrm>
              <a:off x="1453842" y="2706236"/>
              <a:ext cx="2616960" cy="796689"/>
              <a:chOff x="1316833" y="2722575"/>
              <a:chExt cx="2616960" cy="796689"/>
            </a:xfrm>
          </p:grpSpPr>
          <p:grpSp>
            <p:nvGrpSpPr>
              <p:cNvPr id="19" name="组 18"/>
              <p:cNvGrpSpPr/>
              <p:nvPr/>
            </p:nvGrpSpPr>
            <p:grpSpPr>
              <a:xfrm>
                <a:off x="1316833" y="2722575"/>
                <a:ext cx="2616960" cy="796689"/>
                <a:chOff x="221317" y="3117233"/>
                <a:chExt cx="3511465" cy="1069004"/>
              </a:xfrm>
            </p:grpSpPr>
            <p:grpSp>
              <p:nvGrpSpPr>
                <p:cNvPr id="21" name="组 20"/>
                <p:cNvGrpSpPr/>
                <p:nvPr/>
              </p:nvGrpSpPr>
              <p:grpSpPr>
                <a:xfrm>
                  <a:off x="221317" y="3117233"/>
                  <a:ext cx="3511465" cy="1069004"/>
                  <a:chOff x="221317" y="3117233"/>
                  <a:chExt cx="3511465" cy="1069004"/>
                </a:xfrm>
              </p:grpSpPr>
              <p:sp>
                <p:nvSpPr>
                  <p:cNvPr id="23" name="矩形 22"/>
                  <p:cNvSpPr/>
                  <p:nvPr/>
                </p:nvSpPr>
                <p:spPr>
                  <a:xfrm>
                    <a:off x="221317" y="3117233"/>
                    <a:ext cx="3134232" cy="10690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4" name="矩形 23"/>
                  <p:cNvSpPr/>
                  <p:nvPr/>
                </p:nvSpPr>
                <p:spPr>
                  <a:xfrm rot="18900000">
                    <a:off x="2978312" y="3275509"/>
                    <a:ext cx="754470" cy="7544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22" name="矩形 21"/>
                <p:cNvSpPr/>
                <p:nvPr/>
              </p:nvSpPr>
              <p:spPr>
                <a:xfrm rot="18900000">
                  <a:off x="2917080" y="3271175"/>
                  <a:ext cx="758451" cy="758451"/>
                </a:xfrm>
                <a:prstGeom prst="rect">
                  <a:avLst/>
                </a:prstGeom>
                <a:noFill/>
                <a:ln w="50800"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20" name="矩形 19"/>
              <p:cNvSpPr/>
              <p:nvPr/>
            </p:nvSpPr>
            <p:spPr>
              <a:xfrm>
                <a:off x="3343045" y="2889090"/>
                <a:ext cx="530916"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a:ln>
                      <a:noFill/>
                    </a:ln>
                    <a:solidFill>
                      <a:srgbClr val="FFFFFF"/>
                    </a:solidFill>
                    <a:effectLst/>
                    <a:uLnTx/>
                    <a:uFillTx/>
                    <a:cs typeface="+mn-ea"/>
                    <a:sym typeface="+mn-lt"/>
                  </a:rPr>
                  <a:t>01</a:t>
                </a:r>
                <a:endParaRPr kumimoji="0" lang="zh-CN" altLang="en-US" sz="1800" b="0" i="0" u="none" strike="noStrike" kern="0" cap="none" spc="0" normalizeH="0" baseline="0" noProof="0" dirty="0">
                  <a:ln>
                    <a:noFill/>
                  </a:ln>
                  <a:solidFill>
                    <a:sysClr val="windowText" lastClr="000000"/>
                  </a:solidFill>
                  <a:effectLst/>
                  <a:uLnTx/>
                  <a:uFillTx/>
                  <a:cs typeface="+mn-ea"/>
                  <a:sym typeface="+mn-lt"/>
                </a:endParaRPr>
              </a:p>
            </p:txBody>
          </p:sp>
        </p:grpSp>
        <p:sp>
          <p:nvSpPr>
            <p:cNvPr id="18" name="矩形 17"/>
            <p:cNvSpPr/>
            <p:nvPr/>
          </p:nvSpPr>
          <p:spPr>
            <a:xfrm>
              <a:off x="1872642" y="2870820"/>
              <a:ext cx="1065875" cy="401493"/>
            </a:xfrm>
            <a:prstGeom prst="rect">
              <a:avLst/>
            </a:prstGeom>
          </p:spPr>
          <p:txBody>
            <a:bodyPr wrap="none">
              <a:spAutoFit/>
            </a:bodyPr>
            <a:lstStyle/>
            <a:p>
              <a:pPr lvl="0" algn="r">
                <a:lnSpc>
                  <a:spcPct val="130000"/>
                </a:lnSpc>
                <a:defRPr/>
              </a:pPr>
              <a:r>
                <a:rPr lang="zh-CN" altLang="en-US" b="1" kern="0" dirty="0" smtClean="0">
                  <a:solidFill>
                    <a:schemeClr val="bg1"/>
                  </a:solidFill>
                  <a:latin typeface="Microsoft YaHei" charset="-122"/>
                  <a:ea typeface="Microsoft YaHei" charset="-122"/>
                  <a:cs typeface="Microsoft YaHei" charset="-122"/>
                  <a:sym typeface="+mn-lt"/>
                </a:rPr>
                <a:t>限价订单</a:t>
              </a:r>
              <a:endParaRPr lang="en-US" altLang="zh-CN" b="1" kern="0" dirty="0">
                <a:solidFill>
                  <a:schemeClr val="bg1"/>
                </a:solidFill>
                <a:latin typeface="Microsoft YaHei" charset="-122"/>
                <a:ea typeface="Microsoft YaHei" charset="-122"/>
                <a:cs typeface="Microsoft YaHei" charset="-122"/>
                <a:sym typeface="+mn-lt"/>
              </a:endParaRPr>
            </a:p>
          </p:txBody>
        </p:sp>
      </p:grpSp>
      <p:sp>
        <p:nvSpPr>
          <p:cNvPr id="25" name="文本框 24"/>
          <p:cNvSpPr txBox="1"/>
          <p:nvPr/>
        </p:nvSpPr>
        <p:spPr>
          <a:xfrm>
            <a:off x="4694131" y="1755507"/>
            <a:ext cx="4168041" cy="738664"/>
          </a:xfrm>
          <a:prstGeom prst="rect">
            <a:avLst/>
          </a:prstGeom>
          <a:noFill/>
          <a:effectLst>
            <a:outerShdw blurRad="50800" dist="38100" dir="2700000" algn="tl" rotWithShape="0">
              <a:schemeClr val="accent1">
                <a:lumMod val="75000"/>
                <a:alpha val="40000"/>
              </a:schemeClr>
            </a:outerShdw>
          </a:effectLst>
        </p:spPr>
        <p:txBody>
          <a:bodyPr wrap="square" rtlCol="0">
            <a:spAutoFit/>
          </a:bodyPr>
          <a:lstStyle/>
          <a:p>
            <a:pPr marL="285750" lvl="0" indent="-285750">
              <a:lnSpc>
                <a:spcPct val="150000"/>
              </a:lnSpc>
              <a:spcAft>
                <a:spcPts val="0"/>
              </a:spcAft>
              <a:buFont typeface="Arial" charset="0"/>
              <a:buChar char="•"/>
            </a:pPr>
            <a:r>
              <a:rPr lang="zh-CN" altLang="en-US" sz="1400" dirty="0" smtClean="0">
                <a:solidFill>
                  <a:srgbClr val="313E4F"/>
                </a:solidFill>
                <a:latin typeface="Times New Roman" pitchFamily="18" charset="0"/>
                <a:ea typeface="微软雅黑" pitchFamily="34" charset="-122"/>
                <a:cs typeface="Times New Roman" pitchFamily="18" charset="0"/>
              </a:rPr>
              <a:t>指定允许</a:t>
            </a:r>
            <a:r>
              <a:rPr lang="zh-CN" altLang="en-US" sz="1400" dirty="0">
                <a:solidFill>
                  <a:srgbClr val="313E4F"/>
                </a:solidFill>
                <a:latin typeface="Times New Roman" pitchFamily="18" charset="0"/>
                <a:ea typeface="微软雅黑" pitchFamily="34" charset="-122"/>
                <a:cs typeface="Times New Roman" pitchFamily="18" charset="0"/>
              </a:rPr>
              <a:t>成交的最差</a:t>
            </a:r>
            <a:r>
              <a:rPr lang="zh-CN" altLang="en-US" sz="1400" dirty="0" smtClean="0">
                <a:solidFill>
                  <a:srgbClr val="313E4F"/>
                </a:solidFill>
                <a:latin typeface="Times New Roman" pitchFamily="18" charset="0"/>
                <a:ea typeface="微软雅黑" pitchFamily="34" charset="-122"/>
                <a:cs typeface="Times New Roman" pitchFamily="18" charset="0"/>
              </a:rPr>
              <a:t>价格（基于现有订单允许成交价格范围需求完善）</a:t>
            </a:r>
            <a:endParaRPr lang="zh-CN" altLang="en-US" sz="1400" dirty="0">
              <a:solidFill>
                <a:srgbClr val="313E4F"/>
              </a:solidFill>
              <a:latin typeface="Times New Roman" pitchFamily="18" charset="0"/>
              <a:ea typeface="微软雅黑" pitchFamily="34" charset="-122"/>
              <a:cs typeface="Times New Roman" pitchFamily="18" charset="0"/>
            </a:endParaRPr>
          </a:p>
        </p:txBody>
      </p:sp>
      <p:grpSp>
        <p:nvGrpSpPr>
          <p:cNvPr id="26" name="组 25"/>
          <p:cNvGrpSpPr/>
          <p:nvPr/>
        </p:nvGrpSpPr>
        <p:grpSpPr>
          <a:xfrm>
            <a:off x="3930641" y="2807309"/>
            <a:ext cx="5219302" cy="828171"/>
            <a:chOff x="221317" y="3117233"/>
            <a:chExt cx="6737082" cy="1069004"/>
          </a:xfrm>
          <a:solidFill>
            <a:schemeClr val="accent1">
              <a:lumMod val="40000"/>
              <a:lumOff val="60000"/>
            </a:schemeClr>
          </a:solidFill>
          <a:effectLst>
            <a:outerShdw blurRad="50800" dist="38100" dir="2700000" algn="tl" rotWithShape="0">
              <a:schemeClr val="accent1">
                <a:lumMod val="75000"/>
                <a:alpha val="40000"/>
              </a:schemeClr>
            </a:outerShdw>
          </a:effectLst>
        </p:grpSpPr>
        <p:sp>
          <p:nvSpPr>
            <p:cNvPr id="27" name="矩形 26"/>
            <p:cNvSpPr/>
            <p:nvPr/>
          </p:nvSpPr>
          <p:spPr>
            <a:xfrm>
              <a:off x="221317" y="3117233"/>
              <a:ext cx="6365627"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8" name="矩形 27"/>
            <p:cNvSpPr/>
            <p:nvPr/>
          </p:nvSpPr>
          <p:spPr>
            <a:xfrm rot="18900000">
              <a:off x="6203929" y="3275510"/>
              <a:ext cx="754470" cy="754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29" name="菱形 28"/>
          <p:cNvSpPr/>
          <p:nvPr/>
        </p:nvSpPr>
        <p:spPr>
          <a:xfrm>
            <a:off x="3584712" y="2817068"/>
            <a:ext cx="851933" cy="851933"/>
          </a:xfrm>
          <a:prstGeom prst="diamond">
            <a:avLst/>
          </a:prstGeom>
          <a:solidFill>
            <a:schemeClr val="bg1"/>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 29"/>
          <p:cNvGrpSpPr/>
          <p:nvPr/>
        </p:nvGrpSpPr>
        <p:grpSpPr>
          <a:xfrm>
            <a:off x="1555376" y="2807309"/>
            <a:ext cx="2720376" cy="828171"/>
            <a:chOff x="1453842" y="2706236"/>
            <a:chExt cx="2616960" cy="796689"/>
          </a:xfrm>
          <a:effectLst>
            <a:outerShdw blurRad="50800" dist="38100" dir="2700000" algn="tl" rotWithShape="0">
              <a:schemeClr val="accent1">
                <a:lumMod val="75000"/>
                <a:alpha val="40000"/>
              </a:schemeClr>
            </a:outerShdw>
          </a:effectLst>
        </p:grpSpPr>
        <p:grpSp>
          <p:nvGrpSpPr>
            <p:cNvPr id="31" name="组 30"/>
            <p:cNvGrpSpPr/>
            <p:nvPr/>
          </p:nvGrpSpPr>
          <p:grpSpPr>
            <a:xfrm>
              <a:off x="1453842" y="2706236"/>
              <a:ext cx="2616960" cy="796689"/>
              <a:chOff x="1316833" y="2722575"/>
              <a:chExt cx="2616960" cy="796689"/>
            </a:xfrm>
          </p:grpSpPr>
          <p:grpSp>
            <p:nvGrpSpPr>
              <p:cNvPr id="33" name="组 32"/>
              <p:cNvGrpSpPr/>
              <p:nvPr/>
            </p:nvGrpSpPr>
            <p:grpSpPr>
              <a:xfrm>
                <a:off x="1316833" y="2722575"/>
                <a:ext cx="2616960" cy="796689"/>
                <a:chOff x="221317" y="3117233"/>
                <a:chExt cx="3511465" cy="1069004"/>
              </a:xfrm>
            </p:grpSpPr>
            <p:grpSp>
              <p:nvGrpSpPr>
                <p:cNvPr id="35" name="组 34"/>
                <p:cNvGrpSpPr/>
                <p:nvPr/>
              </p:nvGrpSpPr>
              <p:grpSpPr>
                <a:xfrm>
                  <a:off x="221317" y="3117233"/>
                  <a:ext cx="3511465" cy="1069004"/>
                  <a:chOff x="221317" y="3117233"/>
                  <a:chExt cx="3511465" cy="1069004"/>
                </a:xfrm>
              </p:grpSpPr>
              <p:sp>
                <p:nvSpPr>
                  <p:cNvPr id="37" name="矩形 36"/>
                  <p:cNvSpPr/>
                  <p:nvPr/>
                </p:nvSpPr>
                <p:spPr>
                  <a:xfrm>
                    <a:off x="221317" y="3117233"/>
                    <a:ext cx="3134232" cy="10690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矩形 37"/>
                  <p:cNvSpPr/>
                  <p:nvPr/>
                </p:nvSpPr>
                <p:spPr>
                  <a:xfrm rot="18900000">
                    <a:off x="2978312" y="3275509"/>
                    <a:ext cx="754470" cy="7544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36" name="矩形 35"/>
                <p:cNvSpPr/>
                <p:nvPr/>
              </p:nvSpPr>
              <p:spPr>
                <a:xfrm rot="18900000">
                  <a:off x="2917080" y="3271175"/>
                  <a:ext cx="758451" cy="758451"/>
                </a:xfrm>
                <a:prstGeom prst="rect">
                  <a:avLst/>
                </a:prstGeom>
                <a:noFill/>
                <a:ln w="50800"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34" name="矩形 33"/>
              <p:cNvSpPr/>
              <p:nvPr/>
            </p:nvSpPr>
            <p:spPr>
              <a:xfrm>
                <a:off x="3354679" y="2889090"/>
                <a:ext cx="507648" cy="44411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rgbClr val="FFFFFF"/>
                    </a:solidFill>
                    <a:effectLst/>
                    <a:uLnTx/>
                    <a:uFillTx/>
                    <a:cs typeface="+mn-ea"/>
                    <a:sym typeface="+mn-lt"/>
                  </a:rPr>
                  <a:t>02</a:t>
                </a:r>
                <a:endParaRPr kumimoji="0" lang="zh-CN" altLang="en-US" sz="1800" b="0" i="0" u="none" strike="noStrike" kern="0" cap="none" spc="0" normalizeH="0" baseline="0" noProof="0" dirty="0">
                  <a:ln>
                    <a:noFill/>
                  </a:ln>
                  <a:solidFill>
                    <a:sysClr val="windowText" lastClr="000000"/>
                  </a:solidFill>
                  <a:effectLst/>
                  <a:uLnTx/>
                  <a:uFillTx/>
                  <a:cs typeface="+mn-ea"/>
                  <a:sym typeface="+mn-lt"/>
                </a:endParaRPr>
              </a:p>
            </p:txBody>
          </p:sp>
        </p:grpSp>
        <p:sp>
          <p:nvSpPr>
            <p:cNvPr id="32" name="矩形 31"/>
            <p:cNvSpPr/>
            <p:nvPr/>
          </p:nvSpPr>
          <p:spPr>
            <a:xfrm>
              <a:off x="1854344" y="2873708"/>
              <a:ext cx="1065875" cy="401493"/>
            </a:xfrm>
            <a:prstGeom prst="rect">
              <a:avLst/>
            </a:prstGeom>
          </p:spPr>
          <p:txBody>
            <a:bodyPr wrap="none">
              <a:spAutoFit/>
            </a:bodyPr>
            <a:lstStyle/>
            <a:p>
              <a:pPr lvl="0" algn="r">
                <a:lnSpc>
                  <a:spcPct val="130000"/>
                </a:lnSpc>
                <a:defRPr/>
              </a:pPr>
              <a:r>
                <a:rPr lang="zh-CN" altLang="en-US" b="1" kern="0" dirty="0" smtClean="0">
                  <a:solidFill>
                    <a:schemeClr val="bg1"/>
                  </a:solidFill>
                  <a:latin typeface="Microsoft YaHei" charset="-122"/>
                  <a:ea typeface="Microsoft YaHei" charset="-122"/>
                  <a:cs typeface="Microsoft YaHei" charset="-122"/>
                  <a:sym typeface="+mn-lt"/>
                </a:rPr>
                <a:t>市价订单</a:t>
              </a:r>
              <a:endParaRPr lang="en-US" altLang="zh-CN" b="1" kern="0" dirty="0">
                <a:solidFill>
                  <a:schemeClr val="bg1"/>
                </a:solidFill>
                <a:latin typeface="Microsoft YaHei" charset="-122"/>
                <a:ea typeface="Microsoft YaHei" charset="-122"/>
                <a:cs typeface="Microsoft YaHei" charset="-122"/>
                <a:sym typeface="+mn-lt"/>
              </a:endParaRPr>
            </a:p>
          </p:txBody>
        </p:sp>
      </p:grpSp>
      <p:sp>
        <p:nvSpPr>
          <p:cNvPr id="39" name="文本框 38"/>
          <p:cNvSpPr txBox="1"/>
          <p:nvPr/>
        </p:nvSpPr>
        <p:spPr>
          <a:xfrm>
            <a:off x="4693533" y="3012234"/>
            <a:ext cx="3982116" cy="377283"/>
          </a:xfrm>
          <a:prstGeom prst="rect">
            <a:avLst/>
          </a:prstGeom>
          <a:noFill/>
          <a:effectLst>
            <a:outerShdw blurRad="50800" dist="38100" dir="2700000" algn="tl" rotWithShape="0">
              <a:schemeClr val="accent1">
                <a:lumMod val="75000"/>
                <a:alpha val="40000"/>
              </a:schemeClr>
            </a:outerShdw>
          </a:effectLst>
        </p:spPr>
        <p:txBody>
          <a:bodyPr wrap="none" rtlCol="0">
            <a:spAutoFit/>
          </a:bodyPr>
          <a:lstStyle/>
          <a:p>
            <a:pPr marL="285750" lvl="0" indent="-285750">
              <a:lnSpc>
                <a:spcPct val="150000"/>
              </a:lnSpc>
              <a:spcAft>
                <a:spcPts val="0"/>
              </a:spcAft>
              <a:buFont typeface="Arial" charset="0"/>
              <a:buChar char="•"/>
            </a:pPr>
            <a:r>
              <a:rPr lang="zh-CN" altLang="en-US" sz="1400" dirty="0">
                <a:solidFill>
                  <a:srgbClr val="313E4F"/>
                </a:solidFill>
                <a:latin typeface="Times New Roman" pitchFamily="18" charset="0"/>
                <a:ea typeface="微软雅黑" pitchFamily="34" charset="-122"/>
                <a:cs typeface="Times New Roman" pitchFamily="18" charset="0"/>
              </a:rPr>
              <a:t>支持</a:t>
            </a:r>
            <a:r>
              <a:rPr lang="en-US" altLang="zh-CN" sz="1400" dirty="0">
                <a:solidFill>
                  <a:srgbClr val="313E4F"/>
                </a:solidFill>
                <a:latin typeface="Times New Roman" pitchFamily="18" charset="0"/>
                <a:ea typeface="微软雅黑" pitchFamily="34" charset="-122"/>
                <a:cs typeface="Times New Roman" pitchFamily="18" charset="0"/>
              </a:rPr>
              <a:t>TOB+/-</a:t>
            </a:r>
            <a:r>
              <a:rPr lang="en-US" altLang="zh-CN" sz="1400" dirty="0" err="1">
                <a:solidFill>
                  <a:srgbClr val="313E4F"/>
                </a:solidFill>
                <a:latin typeface="Times New Roman" pitchFamily="18" charset="0"/>
                <a:ea typeface="微软雅黑" pitchFamily="34" charset="-122"/>
                <a:cs typeface="Times New Roman" pitchFamily="18" charset="0"/>
              </a:rPr>
              <a:t>Xpips</a:t>
            </a:r>
            <a:r>
              <a:rPr lang="zh-CN" altLang="en-US" sz="1400" dirty="0">
                <a:solidFill>
                  <a:srgbClr val="313E4F"/>
                </a:solidFill>
                <a:latin typeface="Times New Roman" pitchFamily="18" charset="0"/>
                <a:ea typeface="微软雅黑" pitchFamily="34" charset="-122"/>
                <a:cs typeface="Times New Roman" pitchFamily="18" charset="0"/>
              </a:rPr>
              <a:t>区间内的价格进行匹配</a:t>
            </a:r>
            <a:r>
              <a:rPr lang="zh-CN" altLang="en-US" sz="1400" dirty="0" smtClean="0">
                <a:solidFill>
                  <a:srgbClr val="313E4F"/>
                </a:solidFill>
                <a:latin typeface="Times New Roman" pitchFamily="18" charset="0"/>
                <a:ea typeface="微软雅黑" pitchFamily="34" charset="-122"/>
                <a:cs typeface="Times New Roman" pitchFamily="18" charset="0"/>
              </a:rPr>
              <a:t>成交</a:t>
            </a:r>
            <a:endParaRPr lang="zh-CN" altLang="en-US" sz="1400" dirty="0">
              <a:solidFill>
                <a:srgbClr val="313E4F"/>
              </a:solidFill>
              <a:latin typeface="Times New Roman" pitchFamily="18" charset="0"/>
              <a:ea typeface="微软雅黑" pitchFamily="34" charset="-122"/>
              <a:cs typeface="Times New Roman" pitchFamily="18" charset="0"/>
            </a:endParaRPr>
          </a:p>
        </p:txBody>
      </p:sp>
      <p:grpSp>
        <p:nvGrpSpPr>
          <p:cNvPr id="40" name="组 39"/>
          <p:cNvGrpSpPr/>
          <p:nvPr/>
        </p:nvGrpSpPr>
        <p:grpSpPr>
          <a:xfrm>
            <a:off x="3930641" y="3860692"/>
            <a:ext cx="5219300" cy="828171"/>
            <a:chOff x="221317" y="3117233"/>
            <a:chExt cx="6737080" cy="1069004"/>
          </a:xfrm>
          <a:solidFill>
            <a:schemeClr val="accent1">
              <a:lumMod val="60000"/>
              <a:lumOff val="40000"/>
            </a:schemeClr>
          </a:solidFill>
          <a:effectLst>
            <a:outerShdw blurRad="50800" dist="38100" dir="2700000" algn="tl" rotWithShape="0">
              <a:schemeClr val="accent1">
                <a:lumMod val="75000"/>
                <a:alpha val="40000"/>
              </a:schemeClr>
            </a:outerShdw>
          </a:effectLst>
        </p:grpSpPr>
        <p:sp>
          <p:nvSpPr>
            <p:cNvPr id="41" name="矩形 40"/>
            <p:cNvSpPr/>
            <p:nvPr/>
          </p:nvSpPr>
          <p:spPr>
            <a:xfrm>
              <a:off x="221317" y="3117233"/>
              <a:ext cx="6365627"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2" name="矩形 41"/>
            <p:cNvSpPr/>
            <p:nvPr/>
          </p:nvSpPr>
          <p:spPr>
            <a:xfrm rot="18900000">
              <a:off x="6203927" y="3275510"/>
              <a:ext cx="754470" cy="754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43" name="菱形 42"/>
          <p:cNvSpPr/>
          <p:nvPr/>
        </p:nvSpPr>
        <p:spPr>
          <a:xfrm>
            <a:off x="3584712" y="3870451"/>
            <a:ext cx="851933" cy="851933"/>
          </a:xfrm>
          <a:prstGeom prst="diamond">
            <a:avLst/>
          </a:prstGeom>
          <a:solidFill>
            <a:schemeClr val="bg1"/>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4" name="组 43"/>
          <p:cNvGrpSpPr/>
          <p:nvPr/>
        </p:nvGrpSpPr>
        <p:grpSpPr>
          <a:xfrm>
            <a:off x="1555375" y="3860692"/>
            <a:ext cx="2720375" cy="828171"/>
            <a:chOff x="1453842" y="2706236"/>
            <a:chExt cx="2616960" cy="796689"/>
          </a:xfrm>
          <a:effectLst>
            <a:outerShdw blurRad="50800" dist="38100" dir="2700000" algn="tl" rotWithShape="0">
              <a:schemeClr val="accent1">
                <a:lumMod val="75000"/>
                <a:alpha val="40000"/>
              </a:schemeClr>
            </a:outerShdw>
          </a:effectLst>
        </p:grpSpPr>
        <p:grpSp>
          <p:nvGrpSpPr>
            <p:cNvPr id="45" name="组 44"/>
            <p:cNvGrpSpPr/>
            <p:nvPr/>
          </p:nvGrpSpPr>
          <p:grpSpPr>
            <a:xfrm>
              <a:off x="1453842" y="2706236"/>
              <a:ext cx="2616960" cy="796689"/>
              <a:chOff x="1316833" y="2722575"/>
              <a:chExt cx="2616960" cy="796689"/>
            </a:xfrm>
          </p:grpSpPr>
          <p:grpSp>
            <p:nvGrpSpPr>
              <p:cNvPr id="47" name="组 46"/>
              <p:cNvGrpSpPr/>
              <p:nvPr/>
            </p:nvGrpSpPr>
            <p:grpSpPr>
              <a:xfrm>
                <a:off x="1316833" y="2722575"/>
                <a:ext cx="2616960" cy="796689"/>
                <a:chOff x="221317" y="3117233"/>
                <a:chExt cx="3511465" cy="1069004"/>
              </a:xfrm>
            </p:grpSpPr>
            <p:grpSp>
              <p:nvGrpSpPr>
                <p:cNvPr id="49" name="组 48"/>
                <p:cNvGrpSpPr/>
                <p:nvPr/>
              </p:nvGrpSpPr>
              <p:grpSpPr>
                <a:xfrm>
                  <a:off x="221317" y="3117233"/>
                  <a:ext cx="3511465" cy="1069004"/>
                  <a:chOff x="221317" y="3117233"/>
                  <a:chExt cx="3511465" cy="1069004"/>
                </a:xfrm>
              </p:grpSpPr>
              <p:sp>
                <p:nvSpPr>
                  <p:cNvPr id="51" name="矩形 50"/>
                  <p:cNvSpPr/>
                  <p:nvPr/>
                </p:nvSpPr>
                <p:spPr>
                  <a:xfrm>
                    <a:off x="221317" y="3117233"/>
                    <a:ext cx="3134232" cy="106900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2" name="矩形 51"/>
                  <p:cNvSpPr/>
                  <p:nvPr/>
                </p:nvSpPr>
                <p:spPr>
                  <a:xfrm rot="18900000">
                    <a:off x="2978312" y="3275509"/>
                    <a:ext cx="754470" cy="7544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50" name="矩形 49"/>
                <p:cNvSpPr/>
                <p:nvPr/>
              </p:nvSpPr>
              <p:spPr>
                <a:xfrm rot="18900000">
                  <a:off x="2917080" y="3271175"/>
                  <a:ext cx="758451" cy="758451"/>
                </a:xfrm>
                <a:prstGeom prst="rect">
                  <a:avLst/>
                </a:prstGeom>
                <a:noFill/>
                <a:ln w="50800"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48" name="矩形 47"/>
              <p:cNvSpPr/>
              <p:nvPr/>
            </p:nvSpPr>
            <p:spPr>
              <a:xfrm>
                <a:off x="3354679" y="2889090"/>
                <a:ext cx="507648" cy="44411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rgbClr val="FFFFFF"/>
                    </a:solidFill>
                    <a:effectLst/>
                    <a:uLnTx/>
                    <a:uFillTx/>
                    <a:cs typeface="+mn-ea"/>
                    <a:sym typeface="+mn-lt"/>
                  </a:rPr>
                  <a:t>03</a:t>
                </a:r>
                <a:endParaRPr kumimoji="0" lang="zh-CN" altLang="en-US" sz="1800" b="0" i="0" u="none" strike="noStrike" kern="0" cap="none" spc="0" normalizeH="0" baseline="0" noProof="0" dirty="0">
                  <a:ln>
                    <a:noFill/>
                  </a:ln>
                  <a:solidFill>
                    <a:sysClr val="windowText" lastClr="000000"/>
                  </a:solidFill>
                  <a:effectLst/>
                  <a:uLnTx/>
                  <a:uFillTx/>
                  <a:cs typeface="+mn-ea"/>
                  <a:sym typeface="+mn-lt"/>
                </a:endParaRPr>
              </a:p>
            </p:txBody>
          </p:sp>
        </p:grpSp>
        <p:sp>
          <p:nvSpPr>
            <p:cNvPr id="46" name="矩形 45"/>
            <p:cNvSpPr/>
            <p:nvPr/>
          </p:nvSpPr>
          <p:spPr>
            <a:xfrm>
              <a:off x="1875928" y="2870820"/>
              <a:ext cx="1065876" cy="401493"/>
            </a:xfrm>
            <a:prstGeom prst="rect">
              <a:avLst/>
            </a:prstGeom>
          </p:spPr>
          <p:txBody>
            <a:bodyPr wrap="none">
              <a:spAutoFit/>
            </a:bodyPr>
            <a:lstStyle/>
            <a:p>
              <a:pPr lvl="0" algn="r">
                <a:lnSpc>
                  <a:spcPct val="130000"/>
                </a:lnSpc>
                <a:defRPr/>
              </a:pPr>
              <a:r>
                <a:rPr lang="zh-CN" altLang="en-US" b="1" kern="0" dirty="0" smtClean="0">
                  <a:solidFill>
                    <a:schemeClr val="bg1"/>
                  </a:solidFill>
                  <a:latin typeface="Microsoft YaHei" charset="-122"/>
                  <a:ea typeface="Microsoft YaHei" charset="-122"/>
                  <a:cs typeface="Microsoft YaHei" charset="-122"/>
                  <a:sym typeface="+mn-lt"/>
                </a:rPr>
                <a:t>止损订单</a:t>
              </a:r>
              <a:endParaRPr lang="en-US" altLang="zh-CN" b="1" kern="0" dirty="0">
                <a:solidFill>
                  <a:schemeClr val="bg1"/>
                </a:solidFill>
                <a:latin typeface="Microsoft YaHei" charset="-122"/>
                <a:ea typeface="Microsoft YaHei" charset="-122"/>
                <a:cs typeface="Microsoft YaHei" charset="-122"/>
                <a:sym typeface="+mn-lt"/>
              </a:endParaRPr>
            </a:p>
          </p:txBody>
        </p:sp>
      </p:grpSp>
      <p:sp>
        <p:nvSpPr>
          <p:cNvPr id="53" name="文本框 52"/>
          <p:cNvSpPr txBox="1"/>
          <p:nvPr/>
        </p:nvSpPr>
        <p:spPr>
          <a:xfrm>
            <a:off x="4693533" y="3889005"/>
            <a:ext cx="4057521" cy="738664"/>
          </a:xfrm>
          <a:prstGeom prst="rect">
            <a:avLst/>
          </a:prstGeom>
          <a:noFill/>
          <a:effectLst>
            <a:outerShdw blurRad="50800" dist="38100" dir="2700000" algn="tl" rotWithShape="0">
              <a:schemeClr val="accent1">
                <a:lumMod val="75000"/>
                <a:alpha val="40000"/>
              </a:schemeClr>
            </a:outerShdw>
          </a:effectLst>
        </p:spPr>
        <p:txBody>
          <a:bodyPr wrap="none" rtlCol="0">
            <a:spAutoFit/>
          </a:bodyPr>
          <a:lstStyle/>
          <a:p>
            <a:pPr marL="285750" lvl="0" indent="-285750">
              <a:lnSpc>
                <a:spcPct val="150000"/>
              </a:lnSpc>
              <a:spcAft>
                <a:spcPts val="0"/>
              </a:spcAft>
              <a:buFont typeface="Arial" charset="0"/>
              <a:buChar char="•"/>
            </a:pPr>
            <a:r>
              <a:rPr lang="en-US" altLang="zh-CN" sz="1400" dirty="0">
                <a:solidFill>
                  <a:srgbClr val="313E4F"/>
                </a:solidFill>
                <a:latin typeface="Times New Roman" pitchFamily="18" charset="0"/>
                <a:ea typeface="微软雅黑" pitchFamily="34" charset="-122"/>
                <a:cs typeface="Times New Roman" pitchFamily="18" charset="0"/>
              </a:rPr>
              <a:t>Stop Limit Order</a:t>
            </a:r>
            <a:r>
              <a:rPr lang="zh-CN" altLang="en-US" sz="1400" dirty="0">
                <a:solidFill>
                  <a:srgbClr val="313E4F"/>
                </a:solidFill>
                <a:latin typeface="Times New Roman" pitchFamily="18" charset="0"/>
                <a:ea typeface="微软雅黑" pitchFamily="34" charset="-122"/>
                <a:cs typeface="Times New Roman" pitchFamily="18" charset="0"/>
              </a:rPr>
              <a:t>和</a:t>
            </a:r>
            <a:r>
              <a:rPr lang="en-US" altLang="zh-CN" sz="1400" dirty="0">
                <a:solidFill>
                  <a:srgbClr val="313E4F"/>
                </a:solidFill>
                <a:latin typeface="Times New Roman" pitchFamily="18" charset="0"/>
                <a:ea typeface="微软雅黑" pitchFamily="34" charset="-122"/>
                <a:cs typeface="Times New Roman" pitchFamily="18" charset="0"/>
              </a:rPr>
              <a:t>Stop Market Order</a:t>
            </a:r>
          </a:p>
          <a:p>
            <a:pPr marL="285750" lvl="0" indent="-285750">
              <a:lnSpc>
                <a:spcPct val="150000"/>
              </a:lnSpc>
              <a:spcAft>
                <a:spcPts val="0"/>
              </a:spcAft>
              <a:buFont typeface="Arial" charset="0"/>
              <a:buChar char="•"/>
            </a:pPr>
            <a:r>
              <a:rPr lang="zh-CN" altLang="en-US" sz="1400" dirty="0">
                <a:solidFill>
                  <a:srgbClr val="313E4F"/>
                </a:solidFill>
                <a:latin typeface="Times New Roman" pitchFamily="18" charset="0"/>
                <a:ea typeface="微软雅黑" pitchFamily="34" charset="-122"/>
                <a:cs typeface="Times New Roman" pitchFamily="18" charset="0"/>
              </a:rPr>
              <a:t>多种订单有效时间</a:t>
            </a:r>
            <a:r>
              <a:rPr lang="en-US" altLang="zh-CN" sz="1400" dirty="0">
                <a:solidFill>
                  <a:srgbClr val="313E4F"/>
                </a:solidFill>
                <a:latin typeface="Times New Roman" pitchFamily="18" charset="0"/>
                <a:ea typeface="微软雅黑" pitchFamily="34" charset="-122"/>
                <a:cs typeface="Times New Roman" pitchFamily="18" charset="0"/>
              </a:rPr>
              <a:t>:  GFD</a:t>
            </a:r>
            <a:r>
              <a:rPr lang="zh-CN" altLang="en-US" sz="1400" dirty="0">
                <a:solidFill>
                  <a:srgbClr val="313E4F"/>
                </a:solidFill>
                <a:latin typeface="Times New Roman" pitchFamily="18" charset="0"/>
                <a:ea typeface="微软雅黑" pitchFamily="34" charset="-122"/>
                <a:cs typeface="Times New Roman" pitchFamily="18" charset="0"/>
              </a:rPr>
              <a:t>、</a:t>
            </a:r>
            <a:r>
              <a:rPr lang="en-US" altLang="zh-CN" sz="1400" dirty="0">
                <a:solidFill>
                  <a:srgbClr val="313E4F"/>
                </a:solidFill>
                <a:latin typeface="Times New Roman" pitchFamily="18" charset="0"/>
                <a:ea typeface="微软雅黑" pitchFamily="34" charset="-122"/>
                <a:cs typeface="Times New Roman" pitchFamily="18" charset="0"/>
              </a:rPr>
              <a:t>GTC</a:t>
            </a:r>
            <a:r>
              <a:rPr lang="zh-CN" altLang="en-US" sz="1400" dirty="0">
                <a:solidFill>
                  <a:srgbClr val="313E4F"/>
                </a:solidFill>
                <a:latin typeface="Times New Roman" pitchFamily="18" charset="0"/>
                <a:ea typeface="微软雅黑" pitchFamily="34" charset="-122"/>
                <a:cs typeface="Times New Roman" pitchFamily="18" charset="0"/>
              </a:rPr>
              <a:t>、</a:t>
            </a:r>
            <a:r>
              <a:rPr lang="en-US" altLang="zh-CN" sz="1400" dirty="0">
                <a:solidFill>
                  <a:srgbClr val="313E4F"/>
                </a:solidFill>
                <a:latin typeface="Times New Roman" pitchFamily="18" charset="0"/>
                <a:ea typeface="微软雅黑" pitchFamily="34" charset="-122"/>
                <a:cs typeface="Times New Roman" pitchFamily="18" charset="0"/>
              </a:rPr>
              <a:t>GTD </a:t>
            </a:r>
            <a:r>
              <a:rPr lang="zh-CN" altLang="en-US" sz="1400" dirty="0">
                <a:solidFill>
                  <a:srgbClr val="313E4F"/>
                </a:solidFill>
                <a:latin typeface="Times New Roman" pitchFamily="18" charset="0"/>
                <a:ea typeface="微软雅黑" pitchFamily="34" charset="-122"/>
                <a:cs typeface="Times New Roman" pitchFamily="18" charset="0"/>
              </a:rPr>
              <a:t>、</a:t>
            </a:r>
            <a:r>
              <a:rPr lang="en-US" altLang="zh-CN" sz="1400" dirty="0">
                <a:solidFill>
                  <a:srgbClr val="313E4F"/>
                </a:solidFill>
                <a:latin typeface="Times New Roman" pitchFamily="18" charset="0"/>
                <a:ea typeface="微软雅黑" pitchFamily="34" charset="-122"/>
                <a:cs typeface="Times New Roman" pitchFamily="18" charset="0"/>
              </a:rPr>
              <a:t>GFT</a:t>
            </a:r>
          </a:p>
        </p:txBody>
      </p:sp>
      <p:grpSp>
        <p:nvGrpSpPr>
          <p:cNvPr id="54" name="组 53"/>
          <p:cNvGrpSpPr/>
          <p:nvPr/>
        </p:nvGrpSpPr>
        <p:grpSpPr>
          <a:xfrm>
            <a:off x="3930641" y="4911424"/>
            <a:ext cx="5219300" cy="828171"/>
            <a:chOff x="221317" y="3117233"/>
            <a:chExt cx="6737080" cy="1069004"/>
          </a:xfrm>
          <a:solidFill>
            <a:schemeClr val="accent1">
              <a:lumMod val="60000"/>
              <a:lumOff val="40000"/>
            </a:schemeClr>
          </a:solidFill>
          <a:effectLst>
            <a:outerShdw blurRad="50800" dist="38100" dir="2700000" algn="tl" rotWithShape="0">
              <a:schemeClr val="accent1">
                <a:lumMod val="75000"/>
                <a:alpha val="40000"/>
              </a:schemeClr>
            </a:outerShdw>
          </a:effectLst>
        </p:grpSpPr>
        <p:sp>
          <p:nvSpPr>
            <p:cNvPr id="55" name="矩形 54"/>
            <p:cNvSpPr/>
            <p:nvPr/>
          </p:nvSpPr>
          <p:spPr>
            <a:xfrm>
              <a:off x="221317" y="3117233"/>
              <a:ext cx="6365627"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6" name="矩形 55"/>
            <p:cNvSpPr/>
            <p:nvPr/>
          </p:nvSpPr>
          <p:spPr>
            <a:xfrm rot="18900000">
              <a:off x="6203927" y="3275510"/>
              <a:ext cx="754470" cy="754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57" name="菱形 56"/>
          <p:cNvSpPr/>
          <p:nvPr/>
        </p:nvSpPr>
        <p:spPr>
          <a:xfrm>
            <a:off x="3584712" y="4921183"/>
            <a:ext cx="851933" cy="851933"/>
          </a:xfrm>
          <a:prstGeom prst="diamond">
            <a:avLst/>
          </a:prstGeom>
          <a:solidFill>
            <a:schemeClr val="bg1"/>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8" name="组 57"/>
          <p:cNvGrpSpPr/>
          <p:nvPr/>
        </p:nvGrpSpPr>
        <p:grpSpPr>
          <a:xfrm>
            <a:off x="1555376" y="4911424"/>
            <a:ext cx="2720376" cy="828171"/>
            <a:chOff x="1453842" y="2706236"/>
            <a:chExt cx="2616960" cy="796689"/>
          </a:xfrm>
          <a:effectLst>
            <a:outerShdw blurRad="50800" dist="38100" dir="2700000" algn="tl" rotWithShape="0">
              <a:schemeClr val="accent1">
                <a:lumMod val="75000"/>
                <a:alpha val="40000"/>
              </a:schemeClr>
            </a:outerShdw>
          </a:effectLst>
        </p:grpSpPr>
        <p:grpSp>
          <p:nvGrpSpPr>
            <p:cNvPr id="59" name="组 58"/>
            <p:cNvGrpSpPr/>
            <p:nvPr/>
          </p:nvGrpSpPr>
          <p:grpSpPr>
            <a:xfrm>
              <a:off x="1453842" y="2706236"/>
              <a:ext cx="2616960" cy="796689"/>
              <a:chOff x="1316833" y="2722575"/>
              <a:chExt cx="2616960" cy="796689"/>
            </a:xfrm>
          </p:grpSpPr>
          <p:grpSp>
            <p:nvGrpSpPr>
              <p:cNvPr id="61" name="组 60"/>
              <p:cNvGrpSpPr/>
              <p:nvPr/>
            </p:nvGrpSpPr>
            <p:grpSpPr>
              <a:xfrm>
                <a:off x="1316833" y="2722575"/>
                <a:ext cx="2616960" cy="796689"/>
                <a:chOff x="221317" y="3117233"/>
                <a:chExt cx="3511465" cy="1069004"/>
              </a:xfrm>
            </p:grpSpPr>
            <p:grpSp>
              <p:nvGrpSpPr>
                <p:cNvPr id="63" name="组 62"/>
                <p:cNvGrpSpPr/>
                <p:nvPr/>
              </p:nvGrpSpPr>
              <p:grpSpPr>
                <a:xfrm>
                  <a:off x="221317" y="3117233"/>
                  <a:ext cx="3511465" cy="1069004"/>
                  <a:chOff x="221317" y="3117233"/>
                  <a:chExt cx="3511465" cy="1069004"/>
                </a:xfrm>
              </p:grpSpPr>
              <p:sp>
                <p:nvSpPr>
                  <p:cNvPr id="65" name="矩形 64"/>
                  <p:cNvSpPr/>
                  <p:nvPr/>
                </p:nvSpPr>
                <p:spPr>
                  <a:xfrm>
                    <a:off x="221317" y="3117233"/>
                    <a:ext cx="3134232" cy="106900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6" name="矩形 65"/>
                  <p:cNvSpPr/>
                  <p:nvPr/>
                </p:nvSpPr>
                <p:spPr>
                  <a:xfrm rot="18900000">
                    <a:off x="2978312" y="3275509"/>
                    <a:ext cx="754470" cy="7544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64" name="矩形 63"/>
                <p:cNvSpPr/>
                <p:nvPr/>
              </p:nvSpPr>
              <p:spPr>
                <a:xfrm rot="18900000">
                  <a:off x="2917080" y="3271175"/>
                  <a:ext cx="758451" cy="758451"/>
                </a:xfrm>
                <a:prstGeom prst="rect">
                  <a:avLst/>
                </a:prstGeom>
                <a:noFill/>
                <a:ln w="50800"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62" name="矩形 61"/>
              <p:cNvSpPr/>
              <p:nvPr/>
            </p:nvSpPr>
            <p:spPr>
              <a:xfrm>
                <a:off x="3354679" y="2889090"/>
                <a:ext cx="507648" cy="44411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rgbClr val="FFFFFF"/>
                    </a:solidFill>
                    <a:effectLst/>
                    <a:uLnTx/>
                    <a:uFillTx/>
                    <a:cs typeface="+mn-ea"/>
                    <a:sym typeface="+mn-lt"/>
                  </a:rPr>
                  <a:t>04</a:t>
                </a:r>
                <a:endParaRPr kumimoji="0" lang="zh-CN" altLang="en-US" sz="1800" b="0" i="0" u="none" strike="noStrike" kern="0" cap="none" spc="0" normalizeH="0" baseline="0" noProof="0" dirty="0">
                  <a:ln>
                    <a:noFill/>
                  </a:ln>
                  <a:solidFill>
                    <a:sysClr val="windowText" lastClr="000000"/>
                  </a:solidFill>
                  <a:effectLst/>
                  <a:uLnTx/>
                  <a:uFillTx/>
                  <a:cs typeface="+mn-ea"/>
                  <a:sym typeface="+mn-lt"/>
                </a:endParaRPr>
              </a:p>
            </p:txBody>
          </p:sp>
        </p:grpSp>
        <p:sp>
          <p:nvSpPr>
            <p:cNvPr id="60" name="矩形 59"/>
            <p:cNvSpPr/>
            <p:nvPr/>
          </p:nvSpPr>
          <p:spPr>
            <a:xfrm>
              <a:off x="1872374" y="2870820"/>
              <a:ext cx="1065875" cy="435233"/>
            </a:xfrm>
            <a:prstGeom prst="rect">
              <a:avLst/>
            </a:prstGeom>
          </p:spPr>
          <p:txBody>
            <a:bodyPr wrap="none">
              <a:spAutoFit/>
            </a:bodyPr>
            <a:lstStyle/>
            <a:p>
              <a:pPr lvl="0" algn="r">
                <a:lnSpc>
                  <a:spcPct val="130000"/>
                </a:lnSpc>
                <a:defRPr/>
              </a:pPr>
              <a:r>
                <a:rPr lang="zh-CN" altLang="en-US" b="1" kern="0">
                  <a:solidFill>
                    <a:schemeClr val="bg1"/>
                  </a:solidFill>
                  <a:latin typeface="Microsoft YaHei" charset="-122"/>
                  <a:ea typeface="Microsoft YaHei" charset="-122"/>
                  <a:cs typeface="Microsoft YaHei" charset="-122"/>
                  <a:sym typeface="+mn-lt"/>
                </a:rPr>
                <a:t>订单组合</a:t>
              </a:r>
            </a:p>
          </p:txBody>
        </p:sp>
      </p:grpSp>
      <p:sp>
        <p:nvSpPr>
          <p:cNvPr id="67" name="文本框 66"/>
          <p:cNvSpPr txBox="1"/>
          <p:nvPr/>
        </p:nvSpPr>
        <p:spPr>
          <a:xfrm>
            <a:off x="4693533" y="4926843"/>
            <a:ext cx="4057521" cy="738664"/>
          </a:xfrm>
          <a:prstGeom prst="rect">
            <a:avLst/>
          </a:prstGeom>
          <a:noFill/>
          <a:effectLst>
            <a:outerShdw blurRad="50800" dist="38100" dir="2700000" algn="tl" rotWithShape="0">
              <a:schemeClr val="accent1">
                <a:lumMod val="75000"/>
                <a:alpha val="40000"/>
              </a:schemeClr>
            </a:outerShdw>
          </a:effectLst>
        </p:spPr>
        <p:txBody>
          <a:bodyPr wrap="none" rtlCol="0">
            <a:spAutoFit/>
          </a:bodyPr>
          <a:lstStyle/>
          <a:p>
            <a:pPr marL="285750" lvl="0" indent="-285750">
              <a:lnSpc>
                <a:spcPct val="150000"/>
              </a:lnSpc>
              <a:spcAft>
                <a:spcPts val="0"/>
              </a:spcAft>
              <a:buFont typeface="Arial" charset="0"/>
              <a:buChar char="•"/>
            </a:pPr>
            <a:r>
              <a:rPr lang="en-US" altLang="zh-CN" sz="1400" dirty="0">
                <a:solidFill>
                  <a:srgbClr val="313E4F"/>
                </a:solidFill>
                <a:latin typeface="Times New Roman" pitchFamily="18" charset="0"/>
                <a:ea typeface="微软雅黑" pitchFamily="34" charset="-122"/>
                <a:cs typeface="Times New Roman" pitchFamily="18" charset="0"/>
              </a:rPr>
              <a:t>One Update the Others</a:t>
            </a:r>
            <a:r>
              <a:rPr lang="zh-CN" altLang="en-US" sz="1400" dirty="0">
                <a:solidFill>
                  <a:srgbClr val="313E4F"/>
                </a:solidFill>
                <a:latin typeface="Times New Roman" pitchFamily="18" charset="0"/>
                <a:ea typeface="微软雅黑" pitchFamily="34" charset="-122"/>
                <a:cs typeface="Times New Roman" pitchFamily="18" charset="0"/>
              </a:rPr>
              <a:t>（</a:t>
            </a:r>
            <a:r>
              <a:rPr lang="en-US" altLang="zh-CN" sz="1400" dirty="0">
                <a:solidFill>
                  <a:srgbClr val="313E4F"/>
                </a:solidFill>
                <a:latin typeface="Times New Roman" pitchFamily="18" charset="0"/>
                <a:ea typeface="微软雅黑" pitchFamily="34" charset="-122"/>
                <a:cs typeface="Times New Roman" pitchFamily="18" charset="0"/>
              </a:rPr>
              <a:t>OUO</a:t>
            </a:r>
            <a:r>
              <a:rPr lang="zh-CN" altLang="en-US" sz="1400" dirty="0">
                <a:solidFill>
                  <a:srgbClr val="313E4F"/>
                </a:solidFill>
                <a:latin typeface="Times New Roman" pitchFamily="18" charset="0"/>
                <a:ea typeface="微软雅黑" pitchFamily="34" charset="-122"/>
                <a:cs typeface="Times New Roman" pitchFamily="18" charset="0"/>
              </a:rPr>
              <a:t>）</a:t>
            </a:r>
          </a:p>
          <a:p>
            <a:pPr marL="285750" lvl="0" indent="-285750">
              <a:lnSpc>
                <a:spcPct val="150000"/>
              </a:lnSpc>
              <a:spcAft>
                <a:spcPts val="0"/>
              </a:spcAft>
              <a:buFont typeface="Arial" charset="0"/>
              <a:buChar char="•"/>
            </a:pPr>
            <a:r>
              <a:rPr lang="en-US" altLang="zh-CN" sz="1400" dirty="0">
                <a:solidFill>
                  <a:srgbClr val="313E4F"/>
                </a:solidFill>
                <a:latin typeface="Times New Roman" pitchFamily="18" charset="0"/>
                <a:ea typeface="微软雅黑" pitchFamily="34" charset="-122"/>
                <a:cs typeface="Times New Roman" pitchFamily="18" charset="0"/>
              </a:rPr>
              <a:t>One Trigger the Other</a:t>
            </a:r>
            <a:r>
              <a:rPr lang="zh-CN" altLang="en-US" sz="1400" dirty="0">
                <a:solidFill>
                  <a:srgbClr val="313E4F"/>
                </a:solidFill>
                <a:latin typeface="Times New Roman" pitchFamily="18" charset="0"/>
                <a:ea typeface="微软雅黑" pitchFamily="34" charset="-122"/>
                <a:cs typeface="Times New Roman" pitchFamily="18" charset="0"/>
              </a:rPr>
              <a:t>即</a:t>
            </a:r>
            <a:r>
              <a:rPr lang="en-US" altLang="zh-CN" sz="1400" dirty="0">
                <a:solidFill>
                  <a:srgbClr val="313E4F"/>
                </a:solidFill>
                <a:latin typeface="Times New Roman" pitchFamily="18" charset="0"/>
                <a:ea typeface="微软雅黑" pitchFamily="34" charset="-122"/>
                <a:cs typeface="Times New Roman" pitchFamily="18" charset="0"/>
              </a:rPr>
              <a:t>If-Done Order</a:t>
            </a:r>
            <a:r>
              <a:rPr lang="zh-CN" altLang="en-US" sz="1400" dirty="0">
                <a:solidFill>
                  <a:srgbClr val="313E4F"/>
                </a:solidFill>
                <a:latin typeface="Times New Roman" pitchFamily="18" charset="0"/>
                <a:ea typeface="微软雅黑" pitchFamily="34" charset="-122"/>
                <a:cs typeface="Times New Roman" pitchFamily="18" charset="0"/>
              </a:rPr>
              <a:t>（</a:t>
            </a:r>
            <a:r>
              <a:rPr lang="en-US" altLang="zh-CN" sz="1400" dirty="0">
                <a:solidFill>
                  <a:srgbClr val="313E4F"/>
                </a:solidFill>
                <a:latin typeface="Times New Roman" pitchFamily="18" charset="0"/>
                <a:ea typeface="微软雅黑" pitchFamily="34" charset="-122"/>
                <a:cs typeface="Times New Roman" pitchFamily="18" charset="0"/>
              </a:rPr>
              <a:t>OTO</a:t>
            </a:r>
            <a:r>
              <a:rPr lang="zh-CN" altLang="en-US" sz="1400" dirty="0">
                <a:solidFill>
                  <a:srgbClr val="313E4F"/>
                </a:solidFill>
                <a:latin typeface="Times New Roman" pitchFamily="18" charset="0"/>
                <a:ea typeface="微软雅黑" pitchFamily="34" charset="-122"/>
                <a:cs typeface="Times New Roman" pitchFamily="18" charset="0"/>
              </a:rPr>
              <a:t>）</a:t>
            </a:r>
          </a:p>
        </p:txBody>
      </p:sp>
      <p:grpSp>
        <p:nvGrpSpPr>
          <p:cNvPr id="71" name="组 68"/>
          <p:cNvGrpSpPr/>
          <p:nvPr/>
        </p:nvGrpSpPr>
        <p:grpSpPr>
          <a:xfrm rot="10800000">
            <a:off x="9252944" y="3569388"/>
            <a:ext cx="2406785" cy="598084"/>
            <a:chOff x="221317" y="3117233"/>
            <a:chExt cx="6978773" cy="1069004"/>
          </a:xfrm>
          <a:solidFill>
            <a:schemeClr val="accent1">
              <a:lumMod val="60000"/>
              <a:lumOff val="40000"/>
            </a:schemeClr>
          </a:solidFill>
          <a:effectLst>
            <a:outerShdw blurRad="50800" dist="38100" dir="2700000" algn="tl" rotWithShape="0">
              <a:schemeClr val="accent1">
                <a:lumMod val="75000"/>
                <a:alpha val="40000"/>
              </a:schemeClr>
            </a:outerShdw>
          </a:effectLst>
        </p:grpSpPr>
        <p:sp>
          <p:nvSpPr>
            <p:cNvPr id="72" name="矩形 71"/>
            <p:cNvSpPr/>
            <p:nvPr/>
          </p:nvSpPr>
          <p:spPr>
            <a:xfrm>
              <a:off x="221317" y="3117233"/>
              <a:ext cx="6365627" cy="10690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3" name="矩形 72"/>
            <p:cNvSpPr/>
            <p:nvPr/>
          </p:nvSpPr>
          <p:spPr>
            <a:xfrm rot="18900000">
              <a:off x="5973810" y="3273786"/>
              <a:ext cx="1226280" cy="7559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74" name="文本框 67"/>
          <p:cNvSpPr txBox="1"/>
          <p:nvPr/>
        </p:nvSpPr>
        <p:spPr>
          <a:xfrm>
            <a:off x="9374494" y="3705564"/>
            <a:ext cx="2236510"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600" dirty="0" smtClean="0">
                <a:solidFill>
                  <a:schemeClr val="bg1">
                    <a:lumMod val="95000"/>
                  </a:schemeClr>
                </a:solidFill>
                <a:latin typeface="Microsoft YaHei" charset="-122"/>
                <a:ea typeface="Microsoft YaHei" charset="-122"/>
                <a:cs typeface="Microsoft YaHei" charset="-122"/>
              </a:rPr>
              <a:t>报价驱动模型同样适用</a:t>
            </a:r>
            <a:endParaRPr kumimoji="1" lang="zh-CN" altLang="en-US" sz="1600" dirty="0">
              <a:solidFill>
                <a:schemeClr val="bg1">
                  <a:lumMod val="9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7304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rot="2700000">
            <a:off x="4882848" y="2858834"/>
            <a:ext cx="1280544" cy="1280544"/>
          </a:xfrm>
          <a:prstGeom prst="rect">
            <a:avLst/>
          </a:prstGeom>
          <a:solidFill>
            <a:schemeClr val="tx1">
              <a:lumMod val="50000"/>
              <a:lumOff val="50000"/>
            </a:schemeClr>
          </a:solidFill>
          <a:ln>
            <a:noFill/>
          </a:ln>
          <a:effectLst>
            <a:outerShdw blurRad="50800" dist="381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smtClean="0">
                  <a:solidFill>
                    <a:schemeClr val="bg1">
                      <a:lumMod val="95000"/>
                    </a:schemeClr>
                  </a:solidFill>
                  <a:latin typeface="Microsoft YaHei" charset="-122"/>
                  <a:ea typeface="Microsoft YaHei" charset="-122"/>
                  <a:cs typeface="Microsoft YaHei" charset="-122"/>
                </a:rPr>
                <a:t>灵活配置活跃债券池</a:t>
              </a:r>
              <a:endParaRPr kumimoji="1" lang="zh-CN" altLang="en-US" sz="2400" b="1" dirty="0" smtClean="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 2"/>
          <p:cNvGrpSpPr/>
          <p:nvPr/>
        </p:nvGrpSpPr>
        <p:grpSpPr>
          <a:xfrm>
            <a:off x="10024605" y="0"/>
            <a:ext cx="1635125" cy="1420813"/>
            <a:chOff x="7922428" y="1362599"/>
            <a:chExt cx="1635125" cy="1420813"/>
          </a:xfrm>
        </p:grpSpPr>
        <p:sp>
          <p:nvSpPr>
            <p:cNvPr id="17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4" name="文本框 3"/>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订单</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驱动</a:t>
              </a:r>
              <a:endParaRPr kumimoji="1" lang="en-US" altLang="zh-CN" sz="2400" b="1" dirty="0" smtClean="0">
                <a:solidFill>
                  <a:schemeClr val="bg1"/>
                </a:solidFill>
                <a:latin typeface="Microsoft YaHei" charset="-122"/>
                <a:ea typeface="Microsoft YaHei" charset="-122"/>
                <a:cs typeface="Microsoft YaHei" charset="-122"/>
              </a:endParaRPr>
            </a:p>
          </p:txBody>
        </p:sp>
      </p:grpSp>
      <p:sp>
        <p:nvSpPr>
          <p:cNvPr id="7" name="矩形 6"/>
          <p:cNvSpPr/>
          <p:nvPr/>
        </p:nvSpPr>
        <p:spPr>
          <a:xfrm rot="2700000">
            <a:off x="1578672" y="2858833"/>
            <a:ext cx="1280544" cy="1280544"/>
          </a:xfrm>
          <a:prstGeom prst="rect">
            <a:avLst/>
          </a:prstGeom>
          <a:solidFill>
            <a:srgbClr val="FFC000"/>
          </a:solidFill>
          <a:ln>
            <a:noFill/>
          </a:ln>
          <a:effectLst>
            <a:outerShdw blurRad="50800" dist="381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p:cNvSpPr/>
          <p:nvPr/>
        </p:nvSpPr>
        <p:spPr>
          <a:xfrm rot="2700000">
            <a:off x="1408566" y="2688726"/>
            <a:ext cx="1620756" cy="1620756"/>
          </a:xfrm>
          <a:prstGeom prst="rect">
            <a:avLst/>
          </a:prstGeom>
          <a:noFill/>
          <a:ln w="63500">
            <a:solidFill>
              <a:srgbClr val="FFC000"/>
            </a:solidFill>
          </a:ln>
          <a:effectLst>
            <a:outerShdw blurRad="50800" dist="381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598003" y="3318433"/>
            <a:ext cx="1335251" cy="400110"/>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zh-CN" altLang="en-US" sz="2000" b="1" smtClean="0">
                <a:solidFill>
                  <a:schemeClr val="bg1"/>
                </a:solidFill>
                <a:latin typeface="Microsoft YaHei" charset="-122"/>
                <a:ea typeface="Microsoft YaHei" charset="-122"/>
                <a:cs typeface="Microsoft YaHei" charset="-122"/>
              </a:rPr>
              <a:t>撮合队列</a:t>
            </a:r>
            <a:endParaRPr kumimoji="1" lang="zh-CN" altLang="en-US" sz="2000" b="1">
              <a:solidFill>
                <a:schemeClr val="bg1"/>
              </a:solidFill>
              <a:latin typeface="Microsoft YaHei" charset="-122"/>
              <a:ea typeface="Microsoft YaHei" charset="-122"/>
              <a:cs typeface="Microsoft YaHei" charset="-122"/>
            </a:endParaRPr>
          </a:p>
        </p:txBody>
      </p:sp>
      <p:sp>
        <p:nvSpPr>
          <p:cNvPr id="12" name="矩形 11"/>
          <p:cNvSpPr/>
          <p:nvPr/>
        </p:nvSpPr>
        <p:spPr>
          <a:xfrm rot="2700000">
            <a:off x="4685012" y="2677736"/>
            <a:ext cx="1642738" cy="1642738"/>
          </a:xfrm>
          <a:prstGeom prst="rect">
            <a:avLst/>
          </a:prstGeom>
          <a:noFill/>
          <a:ln w="50800">
            <a:solidFill>
              <a:schemeClr val="bg2">
                <a:lumMod val="50000"/>
              </a:schemeClr>
            </a:solidFill>
            <a:prstDash val="sysDot"/>
          </a:ln>
          <a:effectLst>
            <a:outerShdw blurRad="50800" dist="381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2">
                  <a:lumMod val="50000"/>
                </a:schemeClr>
              </a:solidFill>
            </a:endParaRPr>
          </a:p>
        </p:txBody>
      </p:sp>
      <p:sp>
        <p:nvSpPr>
          <p:cNvPr id="14" name="文本框 13"/>
          <p:cNvSpPr txBox="1"/>
          <p:nvPr/>
        </p:nvSpPr>
        <p:spPr>
          <a:xfrm>
            <a:off x="5054466" y="3286262"/>
            <a:ext cx="954107"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2000" b="1" dirty="0" smtClean="0">
                <a:solidFill>
                  <a:schemeClr val="bg1"/>
                </a:solidFill>
                <a:latin typeface="Microsoft YaHei" charset="-122"/>
                <a:ea typeface="Microsoft YaHei" charset="-122"/>
                <a:cs typeface="Microsoft YaHei" charset="-122"/>
              </a:rPr>
              <a:t>债券池</a:t>
            </a:r>
            <a:endParaRPr kumimoji="1" lang="zh-CN" altLang="en-US" sz="2000" b="1" dirty="0">
              <a:solidFill>
                <a:schemeClr val="bg1"/>
              </a:solidFill>
              <a:latin typeface="Microsoft YaHei" charset="-122"/>
              <a:ea typeface="Microsoft YaHei" charset="-122"/>
              <a:cs typeface="Microsoft YaHei" charset="-122"/>
            </a:endParaRPr>
          </a:p>
        </p:txBody>
      </p:sp>
      <p:sp>
        <p:nvSpPr>
          <p:cNvPr id="15" name="矩形 14"/>
          <p:cNvSpPr/>
          <p:nvPr/>
        </p:nvSpPr>
        <p:spPr>
          <a:xfrm rot="2700000">
            <a:off x="8036627" y="2865134"/>
            <a:ext cx="1267942" cy="1267942"/>
          </a:xfrm>
          <a:prstGeom prst="rect">
            <a:avLst/>
          </a:prstGeom>
          <a:solidFill>
            <a:schemeClr val="accent1">
              <a:lumMod val="75000"/>
            </a:schemeClr>
          </a:solidFill>
          <a:ln>
            <a:noFill/>
          </a:ln>
          <a:effectLst>
            <a:outerShdw blurRad="50800" dist="381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矩形 15"/>
          <p:cNvSpPr/>
          <p:nvPr/>
        </p:nvSpPr>
        <p:spPr>
          <a:xfrm rot="2700000">
            <a:off x="7868195" y="2696701"/>
            <a:ext cx="1604806" cy="1604806"/>
          </a:xfrm>
          <a:prstGeom prst="rect">
            <a:avLst/>
          </a:prstGeom>
          <a:noFill/>
          <a:ln w="63500">
            <a:solidFill>
              <a:schemeClr val="accent1">
                <a:lumMod val="75000"/>
              </a:schemeClr>
            </a:solidFill>
          </a:ln>
          <a:effectLst>
            <a:outerShdw blurRad="50800" dist="381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8071104" y="3310646"/>
            <a:ext cx="1210588"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2000" b="1" dirty="0" smtClean="0">
                <a:solidFill>
                  <a:schemeClr val="bg1"/>
                </a:solidFill>
                <a:latin typeface="Microsoft YaHei" charset="-122"/>
                <a:ea typeface="Microsoft YaHei" charset="-122"/>
                <a:cs typeface="Microsoft YaHei" charset="-122"/>
              </a:rPr>
              <a:t>选券模型</a:t>
            </a:r>
            <a:endParaRPr kumimoji="1" lang="zh-CN" altLang="en-US" sz="2000" b="1" dirty="0">
              <a:solidFill>
                <a:schemeClr val="bg1"/>
              </a:solidFill>
              <a:latin typeface="Microsoft YaHei" charset="-122"/>
              <a:ea typeface="Microsoft YaHei" charset="-122"/>
              <a:cs typeface="Microsoft YaHei" charset="-122"/>
            </a:endParaRPr>
          </a:p>
        </p:txBody>
      </p:sp>
      <p:sp>
        <p:nvSpPr>
          <p:cNvPr id="9" name="文本框 8"/>
          <p:cNvSpPr txBox="1"/>
          <p:nvPr/>
        </p:nvSpPr>
        <p:spPr>
          <a:xfrm>
            <a:off x="9805368" y="3753757"/>
            <a:ext cx="1800493" cy="369332"/>
          </a:xfrm>
          <a:prstGeom prst="rect">
            <a:avLst/>
          </a:prstGeom>
          <a:noFill/>
        </p:spPr>
        <p:txBody>
          <a:bodyPr wrap="none" rtlCol="0">
            <a:spAutoFit/>
          </a:bodyPr>
          <a:lstStyle/>
          <a:p>
            <a:r>
              <a:rPr kumimoji="1" lang="zh-CN" altLang="en-US" b="1" dirty="0" smtClean="0">
                <a:solidFill>
                  <a:schemeClr val="accent1">
                    <a:lumMod val="50000"/>
                  </a:schemeClr>
                </a:solidFill>
                <a:latin typeface="Microsoft YaHei" charset="-122"/>
                <a:ea typeface="Microsoft YaHei" charset="-122"/>
                <a:cs typeface="Microsoft YaHei" charset="-122"/>
              </a:rPr>
              <a:t>近期成交活跃券</a:t>
            </a:r>
            <a:endParaRPr kumimoji="1" lang="en-US" altLang="zh-CN" b="1" dirty="0">
              <a:solidFill>
                <a:schemeClr val="accent1">
                  <a:lumMod val="50000"/>
                </a:schemeClr>
              </a:solidFill>
              <a:latin typeface="Microsoft YaHei" charset="-122"/>
              <a:ea typeface="Microsoft YaHei" charset="-122"/>
              <a:cs typeface="Microsoft YaHei" charset="-122"/>
            </a:endParaRPr>
          </a:p>
        </p:txBody>
      </p:sp>
      <p:sp>
        <p:nvSpPr>
          <p:cNvPr id="24" name="文本框 23"/>
          <p:cNvSpPr txBox="1"/>
          <p:nvPr/>
        </p:nvSpPr>
        <p:spPr>
          <a:xfrm>
            <a:off x="9805368" y="2941851"/>
            <a:ext cx="1569660" cy="369332"/>
          </a:xfrm>
          <a:prstGeom prst="rect">
            <a:avLst/>
          </a:prstGeom>
          <a:noFill/>
        </p:spPr>
        <p:txBody>
          <a:bodyPr wrap="none" rtlCol="0">
            <a:spAutoFit/>
          </a:bodyPr>
          <a:lstStyle/>
          <a:p>
            <a:r>
              <a:rPr kumimoji="1" lang="zh-CN" altLang="en-US" b="1" dirty="0">
                <a:solidFill>
                  <a:schemeClr val="accent1">
                    <a:lumMod val="50000"/>
                  </a:schemeClr>
                </a:solidFill>
                <a:latin typeface="Microsoft YaHei" charset="-122"/>
                <a:ea typeface="Microsoft YaHei" charset="-122"/>
                <a:cs typeface="Microsoft YaHei" charset="-122"/>
              </a:rPr>
              <a:t>最新发布</a:t>
            </a:r>
            <a:r>
              <a:rPr kumimoji="1" lang="zh-CN" altLang="en-US" b="1" dirty="0" smtClean="0">
                <a:solidFill>
                  <a:schemeClr val="accent1">
                    <a:lumMod val="50000"/>
                  </a:schemeClr>
                </a:solidFill>
                <a:latin typeface="Microsoft YaHei" charset="-122"/>
                <a:ea typeface="Microsoft YaHei" charset="-122"/>
                <a:cs typeface="Microsoft YaHei" charset="-122"/>
              </a:rPr>
              <a:t>券种</a:t>
            </a:r>
            <a:endParaRPr kumimoji="1" lang="en-US" altLang="zh-CN" b="1" dirty="0">
              <a:solidFill>
                <a:schemeClr val="accent1">
                  <a:lumMod val="50000"/>
                </a:schemeClr>
              </a:solidFill>
              <a:latin typeface="Microsoft YaHei" charset="-122"/>
              <a:ea typeface="Microsoft YaHei" charset="-122"/>
              <a:cs typeface="Microsoft YaHei" charset="-122"/>
            </a:endParaRPr>
          </a:p>
        </p:txBody>
      </p:sp>
      <p:cxnSp>
        <p:nvCxnSpPr>
          <p:cNvPr id="160" name="肘形连接符 159"/>
          <p:cNvCxnSpPr>
            <a:endCxn id="16" idx="0"/>
          </p:cNvCxnSpPr>
          <p:nvPr/>
        </p:nvCxnSpPr>
        <p:spPr>
          <a:xfrm rot="10800000">
            <a:off x="9237984" y="2931720"/>
            <a:ext cx="2015233" cy="371339"/>
          </a:xfrm>
          <a:prstGeom prst="bentConnector3">
            <a:avLst>
              <a:gd name="adj1" fmla="val 71175"/>
            </a:avLst>
          </a:prstGeom>
          <a:ln w="3810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7" name="肘形连接符 166"/>
          <p:cNvCxnSpPr/>
          <p:nvPr/>
        </p:nvCxnSpPr>
        <p:spPr>
          <a:xfrm rot="10800000" flipV="1">
            <a:off x="9281692" y="3746505"/>
            <a:ext cx="2158582" cy="374390"/>
          </a:xfrm>
          <a:prstGeom prst="bentConnector3">
            <a:avLst>
              <a:gd name="adj1" fmla="val 74287"/>
            </a:avLst>
          </a:prstGeom>
          <a:ln w="3810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5" name="文本框 174"/>
          <p:cNvSpPr txBox="1"/>
          <p:nvPr/>
        </p:nvSpPr>
        <p:spPr>
          <a:xfrm>
            <a:off x="10382100" y="3205949"/>
            <a:ext cx="481222" cy="461665"/>
          </a:xfrm>
          <a:prstGeom prst="rect">
            <a:avLst/>
          </a:prstGeom>
          <a:noFill/>
        </p:spPr>
        <p:txBody>
          <a:bodyPr wrap="none" rtlCol="0">
            <a:spAutoFit/>
          </a:bodyPr>
          <a:lstStyle/>
          <a:p>
            <a:r>
              <a:rPr kumimoji="1" lang="is-IS" altLang="zh-CN" sz="2400" b="1" dirty="0" smtClean="0">
                <a:solidFill>
                  <a:schemeClr val="accent1">
                    <a:lumMod val="50000"/>
                  </a:schemeClr>
                </a:solidFill>
                <a:latin typeface="Microsoft YaHei" charset="-122"/>
                <a:ea typeface="Microsoft YaHei" charset="-122"/>
                <a:cs typeface="Microsoft YaHei" charset="-122"/>
              </a:rPr>
              <a:t>…</a:t>
            </a:r>
            <a:endParaRPr kumimoji="1" lang="zh-CN" altLang="en-US" sz="2400" b="1" dirty="0">
              <a:solidFill>
                <a:schemeClr val="accent1">
                  <a:lumMod val="50000"/>
                </a:schemeClr>
              </a:solidFill>
              <a:latin typeface="Microsoft YaHei" charset="-122"/>
              <a:ea typeface="Microsoft YaHei" charset="-122"/>
              <a:cs typeface="Microsoft YaHei" charset="-122"/>
            </a:endParaRPr>
          </a:p>
        </p:txBody>
      </p:sp>
      <p:cxnSp>
        <p:nvCxnSpPr>
          <p:cNvPr id="177" name="直线箭头连接符 176"/>
          <p:cNvCxnSpPr/>
          <p:nvPr/>
        </p:nvCxnSpPr>
        <p:spPr>
          <a:xfrm flipH="1">
            <a:off x="6667973" y="3492710"/>
            <a:ext cx="867855" cy="0"/>
          </a:xfrm>
          <a:prstGeom prst="straightConnector1">
            <a:avLst/>
          </a:prstGeom>
          <a:ln w="444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flipH="1">
            <a:off x="3428166" y="3492710"/>
            <a:ext cx="867855" cy="0"/>
          </a:xfrm>
          <a:prstGeom prst="straightConnector1">
            <a:avLst/>
          </a:prstGeom>
          <a:ln w="444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0" name="组 19"/>
          <p:cNvGrpSpPr/>
          <p:nvPr/>
        </p:nvGrpSpPr>
        <p:grpSpPr>
          <a:xfrm>
            <a:off x="6373849" y="1871535"/>
            <a:ext cx="1400178" cy="1334414"/>
            <a:chOff x="6524890" y="1620456"/>
            <a:chExt cx="1400178" cy="1334414"/>
          </a:xfrm>
        </p:grpSpPr>
        <p:sp>
          <p:nvSpPr>
            <p:cNvPr id="11" name="文本框 10"/>
            <p:cNvSpPr txBox="1"/>
            <p:nvPr/>
          </p:nvSpPr>
          <p:spPr>
            <a:xfrm>
              <a:off x="6829896" y="1715765"/>
              <a:ext cx="1095172" cy="1107996"/>
            </a:xfrm>
            <a:prstGeom prst="rect">
              <a:avLst/>
            </a:prstGeom>
            <a:noFill/>
          </p:spPr>
          <p:txBody>
            <a:bodyPr wrap="none" rtlCol="0">
              <a:spAutoFit/>
            </a:bodyPr>
            <a:lstStyle/>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16</a:t>
              </a:r>
              <a:r>
                <a:rPr kumimoji="1" lang="zh-CN" altLang="en-US" sz="1100" b="1" dirty="0" smtClean="0">
                  <a:solidFill>
                    <a:srgbClr val="4A80B0"/>
                  </a:solidFill>
                  <a:latin typeface="Microsoft YaHei" charset="-122"/>
                  <a:ea typeface="Microsoft YaHei" charset="-122"/>
                  <a:cs typeface="Microsoft YaHei" charset="-122"/>
                </a:rPr>
                <a:t>国开</a:t>
              </a:r>
              <a:r>
                <a:rPr kumimoji="1" lang="en-US" altLang="zh-CN" sz="1100" b="1" dirty="0" smtClean="0">
                  <a:solidFill>
                    <a:srgbClr val="4A80B0"/>
                  </a:solidFill>
                  <a:latin typeface="Microsoft YaHei" charset="-122"/>
                  <a:ea typeface="Microsoft YaHei" charset="-122"/>
                  <a:cs typeface="Microsoft YaHei" charset="-122"/>
                </a:rPr>
                <a:t>06</a:t>
              </a:r>
            </a:p>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16</a:t>
              </a:r>
              <a:r>
                <a:rPr kumimoji="1" lang="zh-CN" altLang="en-US" sz="1100" b="1" dirty="0" smtClean="0">
                  <a:solidFill>
                    <a:srgbClr val="4A80B0"/>
                  </a:solidFill>
                  <a:latin typeface="Microsoft YaHei" charset="-122"/>
                  <a:ea typeface="Microsoft YaHei" charset="-122"/>
                  <a:cs typeface="Microsoft YaHei" charset="-122"/>
                </a:rPr>
                <a:t>国开</a:t>
              </a:r>
              <a:r>
                <a:rPr kumimoji="1" lang="en-US" altLang="zh-CN" sz="1100" b="1" dirty="0" smtClean="0">
                  <a:solidFill>
                    <a:srgbClr val="4A80B0"/>
                  </a:solidFill>
                  <a:latin typeface="Microsoft YaHei" charset="-122"/>
                  <a:ea typeface="Microsoft YaHei" charset="-122"/>
                  <a:cs typeface="Microsoft YaHei" charset="-122"/>
                </a:rPr>
                <a:t>13</a:t>
              </a:r>
            </a:p>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16</a:t>
              </a:r>
              <a:r>
                <a:rPr kumimoji="1" lang="zh-CN" altLang="en-US" sz="1100" b="1" dirty="0" smtClean="0">
                  <a:solidFill>
                    <a:srgbClr val="4A80B0"/>
                  </a:solidFill>
                  <a:latin typeface="Microsoft YaHei" charset="-122"/>
                  <a:ea typeface="Microsoft YaHei" charset="-122"/>
                  <a:cs typeface="Microsoft YaHei" charset="-122"/>
                </a:rPr>
                <a:t>付息国债</a:t>
              </a:r>
              <a:r>
                <a:rPr kumimoji="1" lang="en-US" altLang="zh-CN" sz="1100" b="1" dirty="0" smtClean="0">
                  <a:solidFill>
                    <a:srgbClr val="4A80B0"/>
                  </a:solidFill>
                  <a:latin typeface="Microsoft YaHei" charset="-122"/>
                  <a:ea typeface="Microsoft YaHei" charset="-122"/>
                  <a:cs typeface="Microsoft YaHei" charset="-122"/>
                </a:rPr>
                <a:t>17</a:t>
              </a:r>
            </a:p>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15</a:t>
              </a:r>
              <a:r>
                <a:rPr kumimoji="1" lang="zh-CN" altLang="en-US" sz="1100" b="1" dirty="0" smtClean="0">
                  <a:solidFill>
                    <a:srgbClr val="4A80B0"/>
                  </a:solidFill>
                  <a:latin typeface="Microsoft YaHei" charset="-122"/>
                  <a:ea typeface="Microsoft YaHei" charset="-122"/>
                  <a:cs typeface="Microsoft YaHei" charset="-122"/>
                </a:rPr>
                <a:t>付息国债</a:t>
              </a:r>
              <a:r>
                <a:rPr kumimoji="1" lang="en-US" altLang="zh-CN" sz="1100" b="1" dirty="0" smtClean="0">
                  <a:solidFill>
                    <a:srgbClr val="4A80B0"/>
                  </a:solidFill>
                  <a:latin typeface="Microsoft YaHei" charset="-122"/>
                  <a:ea typeface="Microsoft YaHei" charset="-122"/>
                  <a:cs typeface="Microsoft YaHei" charset="-122"/>
                </a:rPr>
                <a:t>12</a:t>
              </a:r>
              <a:endParaRPr kumimoji="1" lang="zh-CN" altLang="en-US" sz="1100" b="1" dirty="0">
                <a:solidFill>
                  <a:srgbClr val="4A80B0"/>
                </a:solidFill>
                <a:latin typeface="Microsoft YaHei" charset="-122"/>
                <a:ea typeface="Microsoft YaHei" charset="-122"/>
                <a:cs typeface="Microsoft YaHei" charset="-122"/>
              </a:endParaRPr>
            </a:p>
          </p:txBody>
        </p:sp>
        <p:sp>
          <p:nvSpPr>
            <p:cNvPr id="18" name="圆角矩形 17"/>
            <p:cNvSpPr/>
            <p:nvPr/>
          </p:nvSpPr>
          <p:spPr>
            <a:xfrm>
              <a:off x="6604940" y="1620456"/>
              <a:ext cx="1300570" cy="1334414"/>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6524890" y="2058539"/>
              <a:ext cx="492443" cy="461665"/>
            </a:xfrm>
            <a:prstGeom prst="rect">
              <a:avLst/>
            </a:prstGeom>
            <a:noFill/>
          </p:spPr>
          <p:txBody>
            <a:bodyPr wrap="none" rtlCol="0">
              <a:spAutoFit/>
            </a:bodyPr>
            <a:lstStyle/>
            <a:p>
              <a:r>
                <a:rPr kumimoji="1" lang="zh-CN" altLang="en-US" sz="2400" b="1" dirty="0" smtClean="0">
                  <a:solidFill>
                    <a:srgbClr val="4A80B0"/>
                  </a:solidFill>
                </a:rPr>
                <a:t>＋</a:t>
              </a:r>
              <a:endParaRPr kumimoji="1" lang="zh-CN" altLang="en-US" sz="2400" b="1" dirty="0">
                <a:solidFill>
                  <a:srgbClr val="4A80B0"/>
                </a:solidFill>
              </a:endParaRPr>
            </a:p>
          </p:txBody>
        </p:sp>
      </p:grpSp>
      <p:grpSp>
        <p:nvGrpSpPr>
          <p:cNvPr id="31" name="组 30"/>
          <p:cNvGrpSpPr/>
          <p:nvPr/>
        </p:nvGrpSpPr>
        <p:grpSpPr>
          <a:xfrm>
            <a:off x="3205371" y="1284325"/>
            <a:ext cx="1300570" cy="1965052"/>
            <a:chOff x="6582000" y="1444853"/>
            <a:chExt cx="1300570" cy="1965052"/>
          </a:xfrm>
        </p:grpSpPr>
        <p:sp>
          <p:nvSpPr>
            <p:cNvPr id="32" name="文本框 31"/>
            <p:cNvSpPr txBox="1"/>
            <p:nvPr/>
          </p:nvSpPr>
          <p:spPr>
            <a:xfrm>
              <a:off x="6714146" y="1475177"/>
              <a:ext cx="1095172" cy="1869743"/>
            </a:xfrm>
            <a:prstGeom prst="rect">
              <a:avLst/>
            </a:prstGeom>
            <a:noFill/>
          </p:spPr>
          <p:txBody>
            <a:bodyPr wrap="none" rtlCol="0">
              <a:spAutoFit/>
            </a:bodyPr>
            <a:lstStyle/>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16</a:t>
              </a:r>
              <a:r>
                <a:rPr kumimoji="1" lang="zh-CN" altLang="en-US" sz="1100" b="1" dirty="0" smtClean="0">
                  <a:solidFill>
                    <a:srgbClr val="4A80B0"/>
                  </a:solidFill>
                  <a:latin typeface="Microsoft YaHei" charset="-122"/>
                  <a:ea typeface="Microsoft YaHei" charset="-122"/>
                  <a:cs typeface="Microsoft YaHei" charset="-122"/>
                </a:rPr>
                <a:t>国开</a:t>
              </a:r>
              <a:r>
                <a:rPr kumimoji="1" lang="en-US" altLang="zh-CN" sz="1100" b="1" dirty="0" smtClean="0">
                  <a:solidFill>
                    <a:srgbClr val="4A80B0"/>
                  </a:solidFill>
                  <a:latin typeface="Microsoft YaHei" charset="-122"/>
                  <a:ea typeface="Microsoft YaHei" charset="-122"/>
                  <a:cs typeface="Microsoft YaHei" charset="-122"/>
                </a:rPr>
                <a:t>06</a:t>
              </a:r>
            </a:p>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16</a:t>
              </a:r>
              <a:r>
                <a:rPr kumimoji="1" lang="zh-CN" altLang="en-US" sz="1100" b="1" dirty="0" smtClean="0">
                  <a:solidFill>
                    <a:srgbClr val="4A80B0"/>
                  </a:solidFill>
                  <a:latin typeface="Microsoft YaHei" charset="-122"/>
                  <a:ea typeface="Microsoft YaHei" charset="-122"/>
                  <a:cs typeface="Microsoft YaHei" charset="-122"/>
                </a:rPr>
                <a:t>国开</a:t>
              </a:r>
              <a:r>
                <a:rPr kumimoji="1" lang="en-US" altLang="zh-CN" sz="1100" b="1" dirty="0" smtClean="0">
                  <a:solidFill>
                    <a:srgbClr val="4A80B0"/>
                  </a:solidFill>
                  <a:latin typeface="Microsoft YaHei" charset="-122"/>
                  <a:ea typeface="Microsoft YaHei" charset="-122"/>
                  <a:cs typeface="Microsoft YaHei" charset="-122"/>
                </a:rPr>
                <a:t>13</a:t>
              </a:r>
            </a:p>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16</a:t>
              </a:r>
              <a:r>
                <a:rPr kumimoji="1" lang="zh-CN" altLang="en-US" sz="1100" b="1" dirty="0" smtClean="0">
                  <a:solidFill>
                    <a:srgbClr val="4A80B0"/>
                  </a:solidFill>
                  <a:latin typeface="Microsoft YaHei" charset="-122"/>
                  <a:ea typeface="Microsoft YaHei" charset="-122"/>
                  <a:cs typeface="Microsoft YaHei" charset="-122"/>
                </a:rPr>
                <a:t>付息国债</a:t>
              </a:r>
              <a:r>
                <a:rPr kumimoji="1" lang="en-US" altLang="zh-CN" sz="1100" b="1" dirty="0" smtClean="0">
                  <a:solidFill>
                    <a:srgbClr val="4A80B0"/>
                  </a:solidFill>
                  <a:latin typeface="Microsoft YaHei" charset="-122"/>
                  <a:ea typeface="Microsoft YaHei" charset="-122"/>
                  <a:cs typeface="Microsoft YaHei" charset="-122"/>
                </a:rPr>
                <a:t>17</a:t>
              </a:r>
            </a:p>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15</a:t>
              </a:r>
              <a:r>
                <a:rPr kumimoji="1" lang="zh-CN" altLang="en-US" sz="1100" b="1" dirty="0" smtClean="0">
                  <a:solidFill>
                    <a:srgbClr val="4A80B0"/>
                  </a:solidFill>
                  <a:latin typeface="Microsoft YaHei" charset="-122"/>
                  <a:ea typeface="Microsoft YaHei" charset="-122"/>
                  <a:cs typeface="Microsoft YaHei" charset="-122"/>
                </a:rPr>
                <a:t>付息国债</a:t>
              </a:r>
              <a:r>
                <a:rPr kumimoji="1" lang="en-US" altLang="zh-CN" sz="1100" b="1" dirty="0" smtClean="0">
                  <a:solidFill>
                    <a:srgbClr val="4A80B0"/>
                  </a:solidFill>
                  <a:latin typeface="Microsoft YaHei" charset="-122"/>
                  <a:ea typeface="Microsoft YaHei" charset="-122"/>
                  <a:cs typeface="Microsoft YaHei" charset="-122"/>
                </a:rPr>
                <a:t>12</a:t>
              </a:r>
            </a:p>
            <a:p>
              <a:pPr>
                <a:lnSpc>
                  <a:spcPct val="150000"/>
                </a:lnSpc>
              </a:pPr>
              <a:r>
                <a:rPr kumimoji="1" lang="is-IS" altLang="zh-CN" sz="1100" b="1" dirty="0" smtClean="0">
                  <a:solidFill>
                    <a:srgbClr val="4A80B0"/>
                  </a:solidFill>
                  <a:latin typeface="Microsoft YaHei" charset="-122"/>
                  <a:ea typeface="Microsoft YaHei" charset="-122"/>
                  <a:cs typeface="Microsoft YaHei" charset="-122"/>
                </a:rPr>
                <a:t>…</a:t>
              </a:r>
            </a:p>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14</a:t>
              </a:r>
              <a:r>
                <a:rPr kumimoji="1" lang="zh-CN" altLang="en-US" sz="1100" b="1" dirty="0" smtClean="0">
                  <a:solidFill>
                    <a:srgbClr val="4A80B0"/>
                  </a:solidFill>
                  <a:latin typeface="Microsoft YaHei" charset="-122"/>
                  <a:ea typeface="Microsoft YaHei" charset="-122"/>
                  <a:cs typeface="Microsoft YaHei" charset="-122"/>
                </a:rPr>
                <a:t>国开</a:t>
              </a:r>
              <a:r>
                <a:rPr kumimoji="1" lang="en-US" altLang="zh-CN" sz="1100" b="1" dirty="0" smtClean="0">
                  <a:solidFill>
                    <a:srgbClr val="4A80B0"/>
                  </a:solidFill>
                  <a:latin typeface="Microsoft YaHei" charset="-122"/>
                  <a:ea typeface="Microsoft YaHei" charset="-122"/>
                  <a:cs typeface="Microsoft YaHei" charset="-122"/>
                </a:rPr>
                <a:t>22</a:t>
              </a:r>
            </a:p>
            <a:p>
              <a:pPr>
                <a:lnSpc>
                  <a:spcPct val="150000"/>
                </a:lnSpc>
              </a:pPr>
              <a:r>
                <a:rPr kumimoji="1" lang="en-US" altLang="zh-CN" sz="1100" b="1" dirty="0" smtClean="0">
                  <a:solidFill>
                    <a:srgbClr val="4A80B0"/>
                  </a:solidFill>
                  <a:latin typeface="Microsoft YaHei" charset="-122"/>
                  <a:ea typeface="Microsoft YaHei" charset="-122"/>
                  <a:cs typeface="Microsoft YaHei" charset="-122"/>
                </a:rPr>
                <a:t>15</a:t>
              </a:r>
              <a:r>
                <a:rPr kumimoji="1" lang="zh-CN" altLang="en-US" sz="1100" b="1" dirty="0" smtClean="0">
                  <a:solidFill>
                    <a:srgbClr val="4A80B0"/>
                  </a:solidFill>
                  <a:latin typeface="Microsoft YaHei" charset="-122"/>
                  <a:ea typeface="Microsoft YaHei" charset="-122"/>
                  <a:cs typeface="Microsoft YaHei" charset="-122"/>
                </a:rPr>
                <a:t>付息国债</a:t>
              </a:r>
              <a:r>
                <a:rPr kumimoji="1" lang="en-US" altLang="zh-CN" sz="1100" b="1" dirty="0" smtClean="0">
                  <a:solidFill>
                    <a:srgbClr val="4A80B0"/>
                  </a:solidFill>
                  <a:latin typeface="Microsoft YaHei" charset="-122"/>
                  <a:ea typeface="Microsoft YaHei" charset="-122"/>
                  <a:cs typeface="Microsoft YaHei" charset="-122"/>
                </a:rPr>
                <a:t>22</a:t>
              </a:r>
              <a:endParaRPr kumimoji="1" lang="zh-CN" altLang="en-US" sz="1100" b="1" dirty="0">
                <a:solidFill>
                  <a:srgbClr val="4A80B0"/>
                </a:solidFill>
                <a:latin typeface="Microsoft YaHei" charset="-122"/>
                <a:ea typeface="Microsoft YaHei" charset="-122"/>
                <a:cs typeface="Microsoft YaHei" charset="-122"/>
              </a:endParaRPr>
            </a:p>
          </p:txBody>
        </p:sp>
        <p:sp>
          <p:nvSpPr>
            <p:cNvPr id="33" name="圆角矩形 32"/>
            <p:cNvSpPr/>
            <p:nvPr/>
          </p:nvSpPr>
          <p:spPr>
            <a:xfrm>
              <a:off x="6582000" y="1444853"/>
              <a:ext cx="1300570" cy="1965052"/>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7304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 25"/>
          <p:cNvGrpSpPr/>
          <p:nvPr/>
        </p:nvGrpSpPr>
        <p:grpSpPr>
          <a:xfrm>
            <a:off x="3157023" y="2429144"/>
            <a:ext cx="1725637" cy="1832146"/>
            <a:chOff x="9104923" y="3079369"/>
            <a:chExt cx="1725637" cy="1832146"/>
          </a:xfrm>
        </p:grpSpPr>
        <p:cxnSp>
          <p:nvCxnSpPr>
            <p:cNvPr id="27" name="直线箭头连接符 26"/>
            <p:cNvCxnSpPr/>
            <p:nvPr/>
          </p:nvCxnSpPr>
          <p:spPr>
            <a:xfrm flipH="1">
              <a:off x="9104923" y="3079369"/>
              <a:ext cx="566615" cy="566615"/>
            </a:xfrm>
            <a:prstGeom prst="straightConnector1">
              <a:avLst/>
            </a:prstGeom>
            <a:ln w="69850">
              <a:solidFill>
                <a:srgbClr val="FFC000">
                  <a:alpha val="93000"/>
                </a:srgb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8" name="直线箭头连接符 27"/>
            <p:cNvCxnSpPr/>
            <p:nvPr/>
          </p:nvCxnSpPr>
          <p:spPr>
            <a:xfrm>
              <a:off x="9104923" y="4419600"/>
              <a:ext cx="556455" cy="491915"/>
            </a:xfrm>
            <a:prstGeom prst="straightConnector1">
              <a:avLst/>
            </a:prstGeom>
            <a:ln w="69850">
              <a:solidFill>
                <a:srgbClr val="FFC000">
                  <a:alpha val="93000"/>
                </a:srgb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9" name="直线箭头连接符 28"/>
            <p:cNvCxnSpPr/>
            <p:nvPr/>
          </p:nvCxnSpPr>
          <p:spPr>
            <a:xfrm flipV="1">
              <a:off x="10376778" y="4419600"/>
              <a:ext cx="453782" cy="461436"/>
            </a:xfrm>
            <a:prstGeom prst="straightConnector1">
              <a:avLst/>
            </a:prstGeom>
            <a:ln w="69850">
              <a:solidFill>
                <a:srgbClr val="FFC000">
                  <a:alpha val="93000"/>
                </a:srgb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30" name="直线箭头连接符 29"/>
            <p:cNvCxnSpPr/>
            <p:nvPr/>
          </p:nvCxnSpPr>
          <p:spPr>
            <a:xfrm>
              <a:off x="10376778" y="3137971"/>
              <a:ext cx="453782" cy="508013"/>
            </a:xfrm>
            <a:prstGeom prst="straightConnector1">
              <a:avLst/>
            </a:prstGeom>
            <a:ln w="69850">
              <a:solidFill>
                <a:srgbClr val="FFC000">
                  <a:alpha val="93000"/>
                </a:srgb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31" name="直线箭头连接符 30"/>
            <p:cNvCxnSpPr/>
            <p:nvPr/>
          </p:nvCxnSpPr>
          <p:spPr>
            <a:xfrm>
              <a:off x="9503714" y="4018619"/>
              <a:ext cx="1001356" cy="2251"/>
            </a:xfrm>
            <a:prstGeom prst="straightConnector1">
              <a:avLst/>
            </a:prstGeom>
            <a:ln w="69850">
              <a:solidFill>
                <a:srgbClr val="FFC000">
                  <a:alpha val="93000"/>
                </a:srgb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32" name="直线箭头连接符 31"/>
            <p:cNvCxnSpPr/>
            <p:nvPr/>
          </p:nvCxnSpPr>
          <p:spPr>
            <a:xfrm>
              <a:off x="9993000" y="3463094"/>
              <a:ext cx="0" cy="1088433"/>
            </a:xfrm>
            <a:prstGeom prst="straightConnector1">
              <a:avLst/>
            </a:prstGeom>
            <a:ln w="69850">
              <a:solidFill>
                <a:srgbClr val="FFC000">
                  <a:alpha val="93000"/>
                </a:srgbClr>
              </a:solidFill>
              <a:headEnd type="stealth"/>
              <a:tailEnd type="stealth"/>
            </a:ln>
          </p:spPr>
          <p:style>
            <a:lnRef idx="2">
              <a:schemeClr val="accent1"/>
            </a:lnRef>
            <a:fillRef idx="0">
              <a:schemeClr val="accent1"/>
            </a:fillRef>
            <a:effectRef idx="1">
              <a:schemeClr val="accent1"/>
            </a:effectRef>
            <a:fontRef idx="minor">
              <a:schemeClr val="tx1"/>
            </a:fontRef>
          </p:style>
        </p:cxnSp>
      </p:grpSp>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主经纪模式</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 2"/>
          <p:cNvGrpSpPr/>
          <p:nvPr/>
        </p:nvGrpSpPr>
        <p:grpSpPr>
          <a:xfrm>
            <a:off x="10024605" y="0"/>
            <a:ext cx="1635125" cy="1420813"/>
            <a:chOff x="7922428" y="1362599"/>
            <a:chExt cx="1635125" cy="1420813"/>
          </a:xfrm>
        </p:grpSpPr>
        <p:sp>
          <p:nvSpPr>
            <p:cNvPr id="17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4" name="文本框 3"/>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订单</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驱动</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9" name="组 8"/>
          <p:cNvGrpSpPr/>
          <p:nvPr/>
        </p:nvGrpSpPr>
        <p:grpSpPr>
          <a:xfrm>
            <a:off x="2080903" y="1353098"/>
            <a:ext cx="3902288" cy="3989365"/>
            <a:chOff x="8024503" y="2012628"/>
            <a:chExt cx="3902288" cy="3989365"/>
          </a:xfrm>
        </p:grpSpPr>
        <p:sp>
          <p:nvSpPr>
            <p:cNvPr id="10" name="菱形 9"/>
            <p:cNvSpPr/>
            <p:nvPr/>
          </p:nvSpPr>
          <p:spPr>
            <a:xfrm>
              <a:off x="8024503" y="3299113"/>
              <a:ext cx="1450466" cy="1450466"/>
            </a:xfrm>
            <a:prstGeom prst="diamon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bg1"/>
                </a:solidFill>
                <a:latin typeface="微软雅黑"/>
                <a:ea typeface="微软雅黑"/>
                <a:cs typeface="微软雅黑"/>
              </a:endParaRPr>
            </a:p>
          </p:txBody>
        </p:sp>
        <p:sp>
          <p:nvSpPr>
            <p:cNvPr id="11" name="菱形 10"/>
            <p:cNvSpPr/>
            <p:nvPr/>
          </p:nvSpPr>
          <p:spPr>
            <a:xfrm>
              <a:off x="9294503" y="2012628"/>
              <a:ext cx="1450466" cy="1450466"/>
            </a:xfrm>
            <a:prstGeom prst="diamon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bg1"/>
                </a:solidFill>
                <a:latin typeface="微软雅黑"/>
                <a:ea typeface="微软雅黑"/>
                <a:cs typeface="微软雅黑"/>
              </a:endParaRPr>
            </a:p>
          </p:txBody>
        </p:sp>
        <p:sp>
          <p:nvSpPr>
            <p:cNvPr id="12" name="菱形 11"/>
            <p:cNvSpPr/>
            <p:nvPr/>
          </p:nvSpPr>
          <p:spPr>
            <a:xfrm>
              <a:off x="9267767" y="4551527"/>
              <a:ext cx="1450466" cy="1450466"/>
            </a:xfrm>
            <a:prstGeom prst="diamon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bg1"/>
                </a:solidFill>
                <a:latin typeface="微软雅黑"/>
                <a:ea typeface="微软雅黑"/>
                <a:cs typeface="微软雅黑"/>
              </a:endParaRPr>
            </a:p>
          </p:txBody>
        </p:sp>
        <p:sp>
          <p:nvSpPr>
            <p:cNvPr id="14" name="菱形 13"/>
            <p:cNvSpPr/>
            <p:nvPr/>
          </p:nvSpPr>
          <p:spPr>
            <a:xfrm>
              <a:off x="10476325" y="3301364"/>
              <a:ext cx="1450466" cy="1450466"/>
            </a:xfrm>
            <a:prstGeom prst="diamon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bg1"/>
                </a:solidFill>
                <a:latin typeface="微软雅黑"/>
                <a:ea typeface="微软雅黑"/>
                <a:cs typeface="微软雅黑"/>
              </a:endParaRPr>
            </a:p>
          </p:txBody>
        </p:sp>
      </p:grpSp>
      <p:sp>
        <p:nvSpPr>
          <p:cNvPr id="24" name="文本框 23"/>
          <p:cNvSpPr txBox="1"/>
          <p:nvPr/>
        </p:nvSpPr>
        <p:spPr>
          <a:xfrm>
            <a:off x="3334301" y="5528092"/>
            <a:ext cx="1467068" cy="400110"/>
          </a:xfrm>
          <a:prstGeom prst="rect">
            <a:avLst/>
          </a:prstGeom>
          <a:noFill/>
        </p:spPr>
        <p:txBody>
          <a:bodyPr wrap="none" rtlCol="0">
            <a:spAutoFit/>
          </a:bodyPr>
          <a:lstStyle/>
          <a:p>
            <a:r>
              <a:rPr kumimoji="1" lang="zh-CN" altLang="en-US" sz="2000" b="1" dirty="0" smtClean="0">
                <a:solidFill>
                  <a:schemeClr val="tx1">
                    <a:lumMod val="75000"/>
                    <a:lumOff val="25000"/>
                  </a:schemeClr>
                </a:solidFill>
                <a:latin typeface="微软雅黑"/>
                <a:ea typeface="微软雅黑"/>
                <a:cs typeface="微软雅黑"/>
              </a:rPr>
              <a:t>主经纪银行</a:t>
            </a:r>
            <a:endParaRPr kumimoji="1" lang="zh-CN" altLang="en-US" sz="2000" b="1" dirty="0">
              <a:solidFill>
                <a:schemeClr val="tx1">
                  <a:lumMod val="75000"/>
                  <a:lumOff val="25000"/>
                </a:schemeClr>
              </a:solidFill>
              <a:latin typeface="微软雅黑"/>
              <a:ea typeface="微软雅黑"/>
              <a:cs typeface="微软雅黑"/>
            </a:endParaRPr>
          </a:p>
        </p:txBody>
      </p:sp>
      <p:grpSp>
        <p:nvGrpSpPr>
          <p:cNvPr id="7" name="组 6"/>
          <p:cNvGrpSpPr/>
          <p:nvPr/>
        </p:nvGrpSpPr>
        <p:grpSpPr>
          <a:xfrm>
            <a:off x="3558105" y="2478441"/>
            <a:ext cx="6443287" cy="2210230"/>
            <a:chOff x="3558105" y="2332137"/>
            <a:chExt cx="6443287" cy="2210230"/>
          </a:xfrm>
        </p:grpSpPr>
        <p:grpSp>
          <p:nvGrpSpPr>
            <p:cNvPr id="15" name="组 14"/>
            <p:cNvGrpSpPr/>
            <p:nvPr/>
          </p:nvGrpSpPr>
          <p:grpSpPr>
            <a:xfrm>
              <a:off x="3558105" y="2332137"/>
              <a:ext cx="6205095" cy="1743065"/>
              <a:chOff x="3558105" y="2776644"/>
              <a:chExt cx="6205095" cy="1743065"/>
            </a:xfrm>
          </p:grpSpPr>
          <p:grpSp>
            <p:nvGrpSpPr>
              <p:cNvPr id="16" name="组 15"/>
              <p:cNvGrpSpPr/>
              <p:nvPr/>
            </p:nvGrpSpPr>
            <p:grpSpPr>
              <a:xfrm>
                <a:off x="3558105" y="2776644"/>
                <a:ext cx="6205095" cy="1743065"/>
                <a:chOff x="3558105" y="2776644"/>
                <a:chExt cx="6205095" cy="1743065"/>
              </a:xfrm>
            </p:grpSpPr>
            <p:sp>
              <p:nvSpPr>
                <p:cNvPr id="18" name="菱形 17"/>
                <p:cNvSpPr/>
                <p:nvPr/>
              </p:nvSpPr>
              <p:spPr>
                <a:xfrm>
                  <a:off x="8261684" y="2886736"/>
                  <a:ext cx="1501516" cy="1501516"/>
                </a:xfrm>
                <a:prstGeom prst="diamond">
                  <a:avLst/>
                </a:prstGeom>
                <a:solidFill>
                  <a:schemeClr val="accent1">
                    <a:lumMod val="75000"/>
                    <a:alpha val="9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lumMod val="75000"/>
                        <a:lumOff val="25000"/>
                      </a:schemeClr>
                    </a:solidFill>
                    <a:latin typeface="微软雅黑"/>
                    <a:ea typeface="微软雅黑"/>
                    <a:cs typeface="微软雅黑"/>
                  </a:endParaRPr>
                </a:p>
              </p:txBody>
            </p:sp>
            <p:grpSp>
              <p:nvGrpSpPr>
                <p:cNvPr id="19" name="组 18"/>
                <p:cNvGrpSpPr/>
                <p:nvPr/>
              </p:nvGrpSpPr>
              <p:grpSpPr>
                <a:xfrm>
                  <a:off x="3558105" y="2776644"/>
                  <a:ext cx="1326846" cy="1743065"/>
                  <a:chOff x="9503714" y="3137971"/>
                  <a:chExt cx="1326846" cy="1743065"/>
                </a:xfrm>
              </p:grpSpPr>
              <p:cxnSp>
                <p:nvCxnSpPr>
                  <p:cNvPr id="21" name="直线箭头连接符 20"/>
                  <p:cNvCxnSpPr/>
                  <p:nvPr/>
                </p:nvCxnSpPr>
                <p:spPr>
                  <a:xfrm flipV="1">
                    <a:off x="10376778" y="4419600"/>
                    <a:ext cx="453782" cy="461436"/>
                  </a:xfrm>
                  <a:prstGeom prst="straightConnector1">
                    <a:avLst/>
                  </a:prstGeom>
                  <a:ln w="69850">
                    <a:solidFill>
                      <a:schemeClr val="accent1">
                        <a:lumMod val="75000"/>
                        <a:alpha val="93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2" name="直线箭头连接符 21"/>
                  <p:cNvCxnSpPr/>
                  <p:nvPr/>
                </p:nvCxnSpPr>
                <p:spPr>
                  <a:xfrm>
                    <a:off x="10376778" y="3137971"/>
                    <a:ext cx="453782" cy="508013"/>
                  </a:xfrm>
                  <a:prstGeom prst="straightConnector1">
                    <a:avLst/>
                  </a:prstGeom>
                  <a:ln w="69850">
                    <a:solidFill>
                      <a:schemeClr val="accent1">
                        <a:lumMod val="75000"/>
                        <a:alpha val="93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3" name="直线箭头连接符 22"/>
                  <p:cNvCxnSpPr/>
                  <p:nvPr/>
                </p:nvCxnSpPr>
                <p:spPr>
                  <a:xfrm>
                    <a:off x="9503714" y="4018619"/>
                    <a:ext cx="1001356" cy="2251"/>
                  </a:xfrm>
                  <a:prstGeom prst="straightConnector1">
                    <a:avLst/>
                  </a:prstGeom>
                  <a:ln w="69850">
                    <a:solidFill>
                      <a:schemeClr val="accent1">
                        <a:lumMod val="75000"/>
                        <a:alpha val="93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grpSp>
            <p:cxnSp>
              <p:nvCxnSpPr>
                <p:cNvPr id="20" name="直线箭头连接符 19"/>
                <p:cNvCxnSpPr/>
                <p:nvPr/>
              </p:nvCxnSpPr>
              <p:spPr>
                <a:xfrm flipV="1">
                  <a:off x="5983191" y="3637494"/>
                  <a:ext cx="2278493" cy="6609"/>
                </a:xfrm>
                <a:prstGeom prst="straightConnector1">
                  <a:avLst/>
                </a:prstGeom>
                <a:ln w="69850">
                  <a:solidFill>
                    <a:schemeClr val="accent1">
                      <a:lumMod val="75000"/>
                      <a:alpha val="93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grpSp>
          <p:sp>
            <p:nvSpPr>
              <p:cNvPr id="17" name="文本框 16"/>
              <p:cNvSpPr txBox="1"/>
              <p:nvPr/>
            </p:nvSpPr>
            <p:spPr>
              <a:xfrm>
                <a:off x="8846108" y="3465215"/>
                <a:ext cx="330540" cy="400110"/>
              </a:xfrm>
              <a:prstGeom prst="rect">
                <a:avLst/>
              </a:prstGeom>
              <a:noFill/>
            </p:spPr>
            <p:txBody>
              <a:bodyPr wrap="none" rtlCol="0">
                <a:spAutoFit/>
              </a:bodyPr>
              <a:lstStyle/>
              <a:p>
                <a:r>
                  <a:rPr kumimoji="1" lang="en-US" altLang="zh-CN" sz="2000" b="1" dirty="0">
                    <a:solidFill>
                      <a:schemeClr val="bg1"/>
                    </a:solidFill>
                    <a:latin typeface="微软雅黑"/>
                    <a:ea typeface="微软雅黑"/>
                    <a:cs typeface="微软雅黑"/>
                  </a:rPr>
                  <a:t>E</a:t>
                </a:r>
                <a:endParaRPr kumimoji="1" lang="zh-CN" altLang="en-US" sz="2000" b="1" dirty="0">
                  <a:solidFill>
                    <a:schemeClr val="bg1"/>
                  </a:solidFill>
                  <a:latin typeface="微软雅黑"/>
                  <a:ea typeface="微软雅黑"/>
                  <a:cs typeface="微软雅黑"/>
                </a:endParaRPr>
              </a:p>
            </p:txBody>
          </p:sp>
        </p:grpSp>
        <p:sp>
          <p:nvSpPr>
            <p:cNvPr id="25" name="文本框 24"/>
            <p:cNvSpPr txBox="1"/>
            <p:nvPr/>
          </p:nvSpPr>
          <p:spPr>
            <a:xfrm>
              <a:off x="8021363" y="4142257"/>
              <a:ext cx="1980029" cy="400110"/>
            </a:xfrm>
            <a:prstGeom prst="rect">
              <a:avLst/>
            </a:prstGeom>
            <a:noFill/>
          </p:spPr>
          <p:txBody>
            <a:bodyPr wrap="none" rtlCol="0">
              <a:spAutoFit/>
            </a:bodyPr>
            <a:lstStyle/>
            <a:p>
              <a:r>
                <a:rPr kumimoji="1" lang="zh-CN" altLang="en-US" sz="2000" b="1" smtClean="0">
                  <a:solidFill>
                    <a:schemeClr val="tx1">
                      <a:lumMod val="75000"/>
                      <a:lumOff val="25000"/>
                    </a:schemeClr>
                  </a:solidFill>
                  <a:latin typeface="微软雅黑"/>
                  <a:ea typeface="微软雅黑"/>
                  <a:cs typeface="微软雅黑"/>
                </a:rPr>
                <a:t>主经纪银行客户</a:t>
              </a:r>
              <a:endParaRPr kumimoji="1" lang="zh-CN" altLang="en-US" sz="2000" b="1" dirty="0">
                <a:solidFill>
                  <a:schemeClr val="tx1">
                    <a:lumMod val="75000"/>
                    <a:lumOff val="25000"/>
                  </a:schemeClr>
                </a:solidFill>
                <a:latin typeface="微软雅黑"/>
                <a:ea typeface="微软雅黑"/>
                <a:cs typeface="微软雅黑"/>
              </a:endParaRPr>
            </a:p>
          </p:txBody>
        </p:sp>
      </p:grpSp>
      <p:sp>
        <p:nvSpPr>
          <p:cNvPr id="33" name="文本框 32"/>
          <p:cNvSpPr txBox="1"/>
          <p:nvPr/>
        </p:nvSpPr>
        <p:spPr>
          <a:xfrm>
            <a:off x="3900447" y="1867482"/>
            <a:ext cx="377026" cy="400110"/>
          </a:xfrm>
          <a:prstGeom prst="rect">
            <a:avLst/>
          </a:prstGeom>
          <a:noFill/>
        </p:spPr>
        <p:txBody>
          <a:bodyPr wrap="none" rtlCol="0">
            <a:spAutoFit/>
          </a:bodyPr>
          <a:lstStyle/>
          <a:p>
            <a:r>
              <a:rPr kumimoji="1" lang="en-US" altLang="zh-CN" sz="2000" b="1" dirty="0">
                <a:solidFill>
                  <a:schemeClr val="accent1">
                    <a:lumMod val="75000"/>
                  </a:schemeClr>
                </a:solidFill>
                <a:latin typeface="微软雅黑"/>
                <a:ea typeface="微软雅黑"/>
                <a:cs typeface="微软雅黑"/>
              </a:rPr>
              <a:t>A</a:t>
            </a:r>
            <a:endParaRPr kumimoji="1" lang="zh-CN" altLang="en-US" sz="2000" b="1" dirty="0">
              <a:solidFill>
                <a:schemeClr val="accent1">
                  <a:lumMod val="75000"/>
                </a:schemeClr>
              </a:solidFill>
              <a:latin typeface="微软雅黑"/>
              <a:ea typeface="微软雅黑"/>
              <a:cs typeface="微软雅黑"/>
            </a:endParaRPr>
          </a:p>
        </p:txBody>
      </p:sp>
      <p:sp>
        <p:nvSpPr>
          <p:cNvPr id="34" name="文本框 33"/>
          <p:cNvSpPr txBox="1"/>
          <p:nvPr/>
        </p:nvSpPr>
        <p:spPr>
          <a:xfrm>
            <a:off x="2599905" y="3167012"/>
            <a:ext cx="359394" cy="400110"/>
          </a:xfrm>
          <a:prstGeom prst="rect">
            <a:avLst/>
          </a:prstGeom>
          <a:noFill/>
        </p:spPr>
        <p:txBody>
          <a:bodyPr wrap="none" rtlCol="0">
            <a:spAutoFit/>
          </a:bodyPr>
          <a:lstStyle/>
          <a:p>
            <a:r>
              <a:rPr kumimoji="1" lang="en-US" altLang="zh-CN" sz="2000" b="1" dirty="0">
                <a:solidFill>
                  <a:schemeClr val="accent1">
                    <a:lumMod val="75000"/>
                  </a:schemeClr>
                </a:solidFill>
                <a:latin typeface="微软雅黑"/>
                <a:ea typeface="微软雅黑"/>
                <a:cs typeface="微软雅黑"/>
              </a:rPr>
              <a:t>B</a:t>
            </a:r>
            <a:endParaRPr kumimoji="1" lang="zh-CN" altLang="en-US" sz="2000" b="1" dirty="0">
              <a:solidFill>
                <a:schemeClr val="accent1">
                  <a:lumMod val="75000"/>
                </a:schemeClr>
              </a:solidFill>
              <a:latin typeface="微软雅黑"/>
              <a:ea typeface="微软雅黑"/>
              <a:cs typeface="微软雅黑"/>
            </a:endParaRPr>
          </a:p>
        </p:txBody>
      </p:sp>
      <p:sp>
        <p:nvSpPr>
          <p:cNvPr id="35" name="文本框 34"/>
          <p:cNvSpPr txBox="1"/>
          <p:nvPr/>
        </p:nvSpPr>
        <p:spPr>
          <a:xfrm>
            <a:off x="3873711" y="4437013"/>
            <a:ext cx="356237" cy="400110"/>
          </a:xfrm>
          <a:prstGeom prst="rect">
            <a:avLst/>
          </a:prstGeom>
          <a:noFill/>
        </p:spPr>
        <p:txBody>
          <a:bodyPr wrap="none" rtlCol="0">
            <a:spAutoFit/>
          </a:bodyPr>
          <a:lstStyle/>
          <a:p>
            <a:r>
              <a:rPr kumimoji="1" lang="en-US" altLang="zh-CN" sz="2000" b="1" dirty="0">
                <a:solidFill>
                  <a:schemeClr val="accent1">
                    <a:lumMod val="75000"/>
                  </a:schemeClr>
                </a:solidFill>
                <a:latin typeface="微软雅黑"/>
                <a:ea typeface="微软雅黑"/>
                <a:cs typeface="微软雅黑"/>
              </a:rPr>
              <a:t>C</a:t>
            </a:r>
            <a:endParaRPr kumimoji="1" lang="zh-CN" altLang="en-US" sz="2000" b="1" dirty="0">
              <a:solidFill>
                <a:schemeClr val="accent1">
                  <a:lumMod val="75000"/>
                </a:schemeClr>
              </a:solidFill>
              <a:latin typeface="微软雅黑"/>
              <a:ea typeface="微软雅黑"/>
              <a:cs typeface="微软雅黑"/>
            </a:endParaRPr>
          </a:p>
        </p:txBody>
      </p:sp>
      <p:sp>
        <p:nvSpPr>
          <p:cNvPr id="36" name="文本框 35"/>
          <p:cNvSpPr txBox="1"/>
          <p:nvPr/>
        </p:nvSpPr>
        <p:spPr>
          <a:xfrm>
            <a:off x="5116319" y="3180380"/>
            <a:ext cx="367408" cy="369332"/>
          </a:xfrm>
          <a:prstGeom prst="rect">
            <a:avLst/>
          </a:prstGeom>
          <a:noFill/>
        </p:spPr>
        <p:txBody>
          <a:bodyPr wrap="none" rtlCol="0">
            <a:spAutoFit/>
          </a:bodyPr>
          <a:lstStyle/>
          <a:p>
            <a:r>
              <a:rPr kumimoji="1" lang="en-US" altLang="zh-CN" b="1" dirty="0">
                <a:solidFill>
                  <a:schemeClr val="accent1">
                    <a:lumMod val="75000"/>
                  </a:schemeClr>
                </a:solidFill>
                <a:latin typeface="微软雅黑"/>
                <a:ea typeface="微软雅黑"/>
                <a:cs typeface="微软雅黑"/>
              </a:rPr>
              <a:t>D</a:t>
            </a:r>
            <a:endParaRPr kumimoji="1" lang="zh-CN" altLang="en-US" b="1" dirty="0">
              <a:solidFill>
                <a:schemeClr val="accent1">
                  <a:lumMod val="75000"/>
                </a:schemeClr>
              </a:solidFill>
              <a:latin typeface="微软雅黑"/>
              <a:ea typeface="微软雅黑"/>
              <a:cs typeface="微软雅黑"/>
            </a:endParaRPr>
          </a:p>
        </p:txBody>
      </p:sp>
      <p:grpSp>
        <p:nvGrpSpPr>
          <p:cNvPr id="37" name="组 39"/>
          <p:cNvGrpSpPr/>
          <p:nvPr/>
        </p:nvGrpSpPr>
        <p:grpSpPr>
          <a:xfrm>
            <a:off x="7452296" y="5087955"/>
            <a:ext cx="3164462" cy="880274"/>
            <a:chOff x="7326774" y="5185459"/>
            <a:chExt cx="3164462" cy="880274"/>
          </a:xfrm>
        </p:grpSpPr>
        <p:sp>
          <p:nvSpPr>
            <p:cNvPr id="38" name="文本框 7"/>
            <p:cNvSpPr txBox="1"/>
            <p:nvPr/>
          </p:nvSpPr>
          <p:spPr>
            <a:xfrm>
              <a:off x="7486887" y="5292778"/>
              <a:ext cx="3004349" cy="338554"/>
            </a:xfrm>
            <a:prstGeom prst="rect">
              <a:avLst/>
            </a:prstGeom>
            <a:noFill/>
          </p:spPr>
          <p:txBody>
            <a:bodyPr wrap="none" rtlCol="0">
              <a:spAutoFit/>
            </a:bodyPr>
            <a:lstStyle/>
            <a:p>
              <a:r>
                <a:rPr kumimoji="1" lang="en-US" altLang="zh-CN" sz="1600" b="1" u="sng" dirty="0" smtClean="0">
                  <a:solidFill>
                    <a:schemeClr val="tx2">
                      <a:lumMod val="75000"/>
                    </a:schemeClr>
                  </a:solidFill>
                  <a:latin typeface="Microsoft YaHei" charset="-122"/>
                  <a:ea typeface="Microsoft YaHei" charset="-122"/>
                  <a:cs typeface="Microsoft YaHei" charset="-122"/>
                </a:rPr>
                <a:t>100.500</a:t>
              </a:r>
              <a:r>
                <a:rPr kumimoji="1" lang="zh-CN" altLang="en-US" sz="1600" b="1" dirty="0" smtClean="0">
                  <a:latin typeface="Microsoft YaHei" charset="-122"/>
                  <a:ea typeface="Microsoft YaHei" charset="-122"/>
                  <a:cs typeface="Microsoft YaHei" charset="-122"/>
                </a:rPr>
                <a:t> </a:t>
              </a:r>
              <a:r>
                <a:rPr kumimoji="1" lang="en-US" altLang="zh-CN" sz="1600" b="1" dirty="0" smtClean="0">
                  <a:latin typeface="Microsoft YaHei" charset="-122"/>
                  <a:ea typeface="Microsoft YaHei" charset="-122"/>
                  <a:cs typeface="Microsoft YaHei" charset="-122"/>
                </a:rPr>
                <a:t>+</a:t>
              </a:r>
              <a:r>
                <a:rPr kumimoji="1" lang="zh-CN" altLang="en-US" sz="1600" b="1" dirty="0" smtClean="0">
                  <a:latin typeface="Microsoft YaHei" charset="-122"/>
                  <a:ea typeface="Microsoft YaHei" charset="-122"/>
                  <a:cs typeface="Microsoft YaHei" charset="-122"/>
                </a:rPr>
                <a:t> </a:t>
              </a:r>
              <a:r>
                <a:rPr kumimoji="1" lang="en-US" altLang="zh-CN" sz="1600" b="1" u="sng" dirty="0" smtClean="0">
                  <a:solidFill>
                    <a:schemeClr val="tx2">
                      <a:lumMod val="75000"/>
                    </a:schemeClr>
                  </a:solidFill>
                  <a:latin typeface="Microsoft YaHei" charset="-122"/>
                  <a:ea typeface="Microsoft YaHei" charset="-122"/>
                  <a:cs typeface="Microsoft YaHei" charset="-122"/>
                </a:rPr>
                <a:t>0.200</a:t>
              </a:r>
              <a:r>
                <a:rPr kumimoji="1" lang="zh-CN" altLang="en-US" sz="1600" b="1" dirty="0" smtClean="0">
                  <a:latin typeface="Microsoft YaHei" charset="-122"/>
                  <a:ea typeface="Microsoft YaHei" charset="-122"/>
                  <a:cs typeface="Microsoft YaHei" charset="-122"/>
                </a:rPr>
                <a:t> </a:t>
              </a:r>
              <a:r>
                <a:rPr kumimoji="1" lang="en-US" altLang="zh-CN" sz="1600" b="1" dirty="0" smtClean="0">
                  <a:latin typeface="Microsoft YaHei" charset="-122"/>
                  <a:ea typeface="Microsoft YaHei" charset="-122"/>
                  <a:cs typeface="Microsoft YaHei" charset="-122"/>
                </a:rPr>
                <a:t>=</a:t>
              </a:r>
              <a:r>
                <a:rPr kumimoji="1" lang="zh-CN" altLang="en-US" sz="1600" b="1" dirty="0" smtClean="0">
                  <a:latin typeface="Microsoft YaHei" charset="-122"/>
                  <a:ea typeface="Microsoft YaHei" charset="-122"/>
                  <a:cs typeface="Microsoft YaHei" charset="-122"/>
                </a:rPr>
                <a:t> </a:t>
              </a:r>
              <a:r>
                <a:rPr kumimoji="1" lang="en-US" altLang="zh-CN" sz="1600" b="1" dirty="0" smtClean="0">
                  <a:solidFill>
                    <a:schemeClr val="accent1">
                      <a:lumMod val="50000"/>
                    </a:schemeClr>
                  </a:solidFill>
                  <a:latin typeface="Microsoft YaHei" charset="-122"/>
                  <a:ea typeface="Microsoft YaHei" charset="-122"/>
                  <a:cs typeface="Microsoft YaHei" charset="-122"/>
                </a:rPr>
                <a:t>100.700</a:t>
              </a:r>
              <a:r>
                <a:rPr kumimoji="1" lang="zh-CN" altLang="en-US" sz="1600" b="1" dirty="0" smtClean="0">
                  <a:latin typeface="Microsoft YaHei" charset="-122"/>
                  <a:ea typeface="Microsoft YaHei" charset="-122"/>
                  <a:cs typeface="Microsoft YaHei" charset="-122"/>
                </a:rPr>
                <a:t> </a:t>
              </a:r>
              <a:endParaRPr kumimoji="1" lang="zh-CN" altLang="en-US" sz="1600" b="1" dirty="0">
                <a:latin typeface="Microsoft YaHei" charset="-122"/>
                <a:ea typeface="Microsoft YaHei" charset="-122"/>
                <a:cs typeface="Microsoft YaHei" charset="-122"/>
              </a:endParaRPr>
            </a:p>
          </p:txBody>
        </p:sp>
        <p:sp>
          <p:nvSpPr>
            <p:cNvPr id="39" name="文本框 36"/>
            <p:cNvSpPr txBox="1"/>
            <p:nvPr/>
          </p:nvSpPr>
          <p:spPr>
            <a:xfrm>
              <a:off x="7544762" y="5700081"/>
              <a:ext cx="902811" cy="307777"/>
            </a:xfrm>
            <a:prstGeom prst="rect">
              <a:avLst/>
            </a:prstGeom>
            <a:noFill/>
          </p:spPr>
          <p:txBody>
            <a:bodyPr wrap="none" rtlCol="0">
              <a:spAutoFit/>
            </a:bodyPr>
            <a:lstStyle/>
            <a:p>
              <a:r>
                <a:rPr kumimoji="1" lang="zh-CN" altLang="en-US" sz="1400" b="1" dirty="0" smtClean="0">
                  <a:solidFill>
                    <a:schemeClr val="accent1">
                      <a:lumMod val="50000"/>
                    </a:schemeClr>
                  </a:solidFill>
                  <a:latin typeface="Microsoft YaHei" charset="-122"/>
                  <a:ea typeface="Microsoft YaHei" charset="-122"/>
                  <a:cs typeface="Microsoft YaHei" charset="-122"/>
                </a:rPr>
                <a:t>真实价格</a:t>
              </a:r>
              <a:endParaRPr kumimoji="1" lang="zh-CN" altLang="en-US" sz="1400" b="1" dirty="0">
                <a:solidFill>
                  <a:schemeClr val="accent1">
                    <a:lumMod val="50000"/>
                  </a:schemeClr>
                </a:solidFill>
                <a:latin typeface="Microsoft YaHei" charset="-122"/>
                <a:ea typeface="Microsoft YaHei" charset="-122"/>
                <a:cs typeface="Microsoft YaHei" charset="-122"/>
              </a:endParaRPr>
            </a:p>
          </p:txBody>
        </p:sp>
        <p:sp>
          <p:nvSpPr>
            <p:cNvPr id="40" name="文本框 38"/>
            <p:cNvSpPr txBox="1"/>
            <p:nvPr/>
          </p:nvSpPr>
          <p:spPr>
            <a:xfrm>
              <a:off x="8594247" y="5700081"/>
              <a:ext cx="723275" cy="307777"/>
            </a:xfrm>
            <a:prstGeom prst="rect">
              <a:avLst/>
            </a:prstGeom>
            <a:noFill/>
          </p:spPr>
          <p:txBody>
            <a:bodyPr wrap="none" rtlCol="0">
              <a:spAutoFit/>
            </a:bodyPr>
            <a:lstStyle/>
            <a:p>
              <a:r>
                <a:rPr kumimoji="1" lang="zh-CN" altLang="en-US" sz="1400" b="1" smtClean="0">
                  <a:solidFill>
                    <a:schemeClr val="accent1">
                      <a:lumMod val="50000"/>
                    </a:schemeClr>
                  </a:solidFill>
                  <a:latin typeface="Microsoft YaHei" charset="-122"/>
                  <a:ea typeface="Microsoft YaHei" charset="-122"/>
                  <a:cs typeface="Microsoft YaHei" charset="-122"/>
                </a:rPr>
                <a:t>经纪费</a:t>
              </a:r>
              <a:endParaRPr kumimoji="1" lang="zh-CN" altLang="en-US" sz="1400" b="1" dirty="0">
                <a:solidFill>
                  <a:schemeClr val="accent1">
                    <a:lumMod val="50000"/>
                  </a:schemeClr>
                </a:solidFill>
                <a:latin typeface="Microsoft YaHei" charset="-122"/>
                <a:ea typeface="Microsoft YaHei" charset="-122"/>
                <a:cs typeface="Microsoft YaHei" charset="-122"/>
              </a:endParaRPr>
            </a:p>
          </p:txBody>
        </p:sp>
        <p:sp>
          <p:nvSpPr>
            <p:cNvPr id="41" name="圆角矩形 40"/>
            <p:cNvSpPr/>
            <p:nvPr/>
          </p:nvSpPr>
          <p:spPr>
            <a:xfrm>
              <a:off x="7326774" y="5185459"/>
              <a:ext cx="3113590" cy="880274"/>
            </a:xfrm>
            <a:prstGeom prst="round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7304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跨系统限额动态平衡</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 2"/>
          <p:cNvGrpSpPr/>
          <p:nvPr/>
        </p:nvGrpSpPr>
        <p:grpSpPr>
          <a:xfrm>
            <a:off x="10024605" y="0"/>
            <a:ext cx="1635125" cy="1420813"/>
            <a:chOff x="7922428" y="1362599"/>
            <a:chExt cx="1635125" cy="1420813"/>
          </a:xfrm>
        </p:grpSpPr>
        <p:sp>
          <p:nvSpPr>
            <p:cNvPr id="17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4" name="文本框 3"/>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订单</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驱动</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 name="平行四边形 4"/>
          <p:cNvSpPr/>
          <p:nvPr/>
        </p:nvSpPr>
        <p:spPr>
          <a:xfrm>
            <a:off x="3518564" y="1945909"/>
            <a:ext cx="5153616" cy="522057"/>
          </a:xfrm>
          <a:prstGeom prst="parallelogram">
            <a:avLst/>
          </a:prstGeom>
          <a:solidFill>
            <a:schemeClr val="accent1">
              <a:lumMod val="75000"/>
            </a:schemeClr>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7" name="文本框 6"/>
          <p:cNvSpPr txBox="1"/>
          <p:nvPr/>
        </p:nvSpPr>
        <p:spPr>
          <a:xfrm>
            <a:off x="4962522" y="2022271"/>
            <a:ext cx="2315057"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辅助交易系统（</a:t>
            </a:r>
            <a:r>
              <a:rPr kumimoji="1" lang="en-US" altLang="zh-CN" b="1" dirty="0" smtClean="0">
                <a:solidFill>
                  <a:schemeClr val="bg1"/>
                </a:solidFill>
                <a:latin typeface="Microsoft YaHei" charset="-122"/>
                <a:ea typeface="Microsoft YaHei" charset="-122"/>
                <a:cs typeface="Microsoft YaHei" charset="-122"/>
              </a:rPr>
              <a:t>TS</a:t>
            </a:r>
            <a:r>
              <a:rPr kumimoji="1" lang="zh-CN" altLang="en-US" b="1" dirty="0" smtClean="0">
                <a:solidFill>
                  <a:schemeClr val="bg1"/>
                </a:solidFill>
                <a:latin typeface="Microsoft YaHei" charset="-122"/>
                <a:ea typeface="Microsoft YaHei" charset="-122"/>
                <a:cs typeface="Microsoft YaHei" charset="-122"/>
              </a:rPr>
              <a:t>）</a:t>
            </a:r>
            <a:endParaRPr kumimoji="1" lang="zh-CN" altLang="en-US" b="1" dirty="0">
              <a:solidFill>
                <a:schemeClr val="bg1"/>
              </a:solidFill>
              <a:latin typeface="Microsoft YaHei" charset="-122"/>
              <a:ea typeface="Microsoft YaHei" charset="-122"/>
              <a:cs typeface="Microsoft YaHei" charset="-122"/>
            </a:endParaRPr>
          </a:p>
        </p:txBody>
      </p:sp>
      <p:sp>
        <p:nvSpPr>
          <p:cNvPr id="11" name="下弧形箭头 10"/>
          <p:cNvSpPr/>
          <p:nvPr/>
        </p:nvSpPr>
        <p:spPr>
          <a:xfrm>
            <a:off x="5218627" y="1510854"/>
            <a:ext cx="1781282" cy="386499"/>
          </a:xfrm>
          <a:prstGeom prst="curvedDownArrow">
            <a:avLst>
              <a:gd name="adj1" fmla="val 25000"/>
              <a:gd name="adj2" fmla="val 59769"/>
              <a:gd name="adj3" fmla="val 103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椭圆 13"/>
          <p:cNvSpPr/>
          <p:nvPr/>
        </p:nvSpPr>
        <p:spPr>
          <a:xfrm>
            <a:off x="5943397" y="1400069"/>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latin typeface="Microsoft YaHei Light" charset="-122"/>
                <a:ea typeface="Microsoft YaHei Light" charset="-122"/>
                <a:cs typeface="Microsoft YaHei Light" charset="-122"/>
              </a:rPr>
              <a:t>2</a:t>
            </a:r>
            <a:endParaRPr kumimoji="1" lang="zh-CN" altLang="en-US" sz="1200" dirty="0">
              <a:latin typeface="Microsoft YaHei Light" charset="-122"/>
              <a:ea typeface="Microsoft YaHei Light" charset="-122"/>
              <a:cs typeface="Microsoft YaHei Light" charset="-122"/>
            </a:endParaRPr>
          </a:p>
        </p:txBody>
      </p:sp>
      <p:sp>
        <p:nvSpPr>
          <p:cNvPr id="66" name="平行四边形 65"/>
          <p:cNvSpPr/>
          <p:nvPr/>
        </p:nvSpPr>
        <p:spPr>
          <a:xfrm>
            <a:off x="2692873" y="4122537"/>
            <a:ext cx="1958611" cy="522057"/>
          </a:xfrm>
          <a:prstGeom prst="parallelogram">
            <a:avLst/>
          </a:prstGeom>
          <a:solidFill>
            <a:schemeClr val="accent1">
              <a:lumMod val="75000"/>
            </a:schemeClr>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67" name="文本框 66"/>
          <p:cNvSpPr txBox="1"/>
          <p:nvPr/>
        </p:nvSpPr>
        <p:spPr>
          <a:xfrm>
            <a:off x="3260847" y="4198899"/>
            <a:ext cx="822661" cy="369332"/>
          </a:xfrm>
          <a:prstGeom prst="rect">
            <a:avLst/>
          </a:prstGeom>
          <a:noFill/>
        </p:spPr>
        <p:txBody>
          <a:bodyPr wrap="none" rtlCol="0">
            <a:spAutoFit/>
          </a:bodyPr>
          <a:lstStyle/>
          <a:p>
            <a:r>
              <a:rPr kumimoji="1" lang="en-US" altLang="zh-CN" b="1" smtClean="0">
                <a:solidFill>
                  <a:schemeClr val="bg1"/>
                </a:solidFill>
                <a:latin typeface="Microsoft YaHei" charset="-122"/>
                <a:ea typeface="Microsoft YaHei" charset="-122"/>
                <a:cs typeface="Microsoft YaHei" charset="-122"/>
              </a:rPr>
              <a:t>NTP I</a:t>
            </a:r>
            <a:endParaRPr kumimoji="1" lang="zh-CN" altLang="en-US" b="1" dirty="0">
              <a:solidFill>
                <a:schemeClr val="bg1"/>
              </a:solidFill>
              <a:latin typeface="Microsoft YaHei" charset="-122"/>
              <a:ea typeface="Microsoft YaHei" charset="-122"/>
              <a:cs typeface="Microsoft YaHei" charset="-122"/>
            </a:endParaRPr>
          </a:p>
        </p:txBody>
      </p:sp>
      <p:cxnSp>
        <p:nvCxnSpPr>
          <p:cNvPr id="60" name="直线箭头连接符 59"/>
          <p:cNvCxnSpPr/>
          <p:nvPr/>
        </p:nvCxnSpPr>
        <p:spPr>
          <a:xfrm flipH="1">
            <a:off x="3790733" y="2493576"/>
            <a:ext cx="481927" cy="1564849"/>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4010554" y="2887084"/>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smtClean="0">
                <a:latin typeface="Microsoft YaHei Light" charset="-122"/>
                <a:ea typeface="Microsoft YaHei Light" charset="-122"/>
                <a:cs typeface="Microsoft YaHei Light" charset="-122"/>
              </a:rPr>
              <a:t>6</a:t>
            </a:r>
            <a:endParaRPr kumimoji="1" lang="zh-CN" altLang="en-US" sz="1200" dirty="0">
              <a:latin typeface="Microsoft YaHei Light" charset="-122"/>
              <a:ea typeface="Microsoft YaHei Light" charset="-122"/>
              <a:cs typeface="Microsoft YaHei Light" charset="-122"/>
            </a:endParaRPr>
          </a:p>
        </p:txBody>
      </p:sp>
      <p:cxnSp>
        <p:nvCxnSpPr>
          <p:cNvPr id="62" name="直线箭头连接符 61"/>
          <p:cNvCxnSpPr/>
          <p:nvPr/>
        </p:nvCxnSpPr>
        <p:spPr>
          <a:xfrm flipV="1">
            <a:off x="4185011" y="2493576"/>
            <a:ext cx="455491" cy="1564849"/>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p:nvPr/>
        </p:nvCxnSpPr>
        <p:spPr>
          <a:xfrm flipV="1">
            <a:off x="3443793" y="2493576"/>
            <a:ext cx="455491" cy="1564849"/>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3518563" y="3400732"/>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latin typeface="Microsoft YaHei Light" charset="-122"/>
                <a:ea typeface="Microsoft YaHei Light" charset="-122"/>
                <a:cs typeface="Microsoft YaHei Light" charset="-122"/>
              </a:rPr>
              <a:t>8</a:t>
            </a:r>
            <a:endParaRPr kumimoji="1" lang="zh-CN" altLang="en-US" sz="1200" dirty="0">
              <a:latin typeface="Microsoft YaHei Light" charset="-122"/>
              <a:ea typeface="Microsoft YaHei Light" charset="-122"/>
              <a:cs typeface="Microsoft YaHei Light" charset="-122"/>
            </a:endParaRPr>
          </a:p>
        </p:txBody>
      </p:sp>
      <p:sp>
        <p:nvSpPr>
          <p:cNvPr id="75" name="椭圆 74"/>
          <p:cNvSpPr/>
          <p:nvPr/>
        </p:nvSpPr>
        <p:spPr>
          <a:xfrm>
            <a:off x="4236797" y="3428477"/>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latin typeface="Microsoft YaHei Light" charset="-122"/>
                <a:ea typeface="Microsoft YaHei Light" charset="-122"/>
                <a:cs typeface="Microsoft YaHei Light" charset="-122"/>
              </a:rPr>
              <a:t>1</a:t>
            </a:r>
            <a:endParaRPr kumimoji="1" lang="zh-CN" altLang="en-US" sz="1200" dirty="0">
              <a:latin typeface="Microsoft YaHei Light" charset="-122"/>
              <a:ea typeface="Microsoft YaHei Light" charset="-122"/>
              <a:cs typeface="Microsoft YaHei Light" charset="-122"/>
            </a:endParaRPr>
          </a:p>
        </p:txBody>
      </p:sp>
      <p:sp>
        <p:nvSpPr>
          <p:cNvPr id="76" name="椭圆 75"/>
          <p:cNvSpPr/>
          <p:nvPr/>
        </p:nvSpPr>
        <p:spPr>
          <a:xfrm>
            <a:off x="4651484" y="2887084"/>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smtClean="0">
                <a:latin typeface="Microsoft YaHei Light" charset="-122"/>
                <a:ea typeface="Microsoft YaHei Light" charset="-122"/>
                <a:cs typeface="Microsoft YaHei Light" charset="-122"/>
              </a:rPr>
              <a:t>6</a:t>
            </a:r>
            <a:endParaRPr kumimoji="1" lang="zh-CN" altLang="en-US" sz="1200" dirty="0">
              <a:latin typeface="Microsoft YaHei Light" charset="-122"/>
              <a:ea typeface="Microsoft YaHei Light" charset="-122"/>
              <a:cs typeface="Microsoft YaHei Light" charset="-122"/>
            </a:endParaRPr>
          </a:p>
        </p:txBody>
      </p:sp>
      <p:sp>
        <p:nvSpPr>
          <p:cNvPr id="63" name="文本框 62"/>
          <p:cNvSpPr txBox="1"/>
          <p:nvPr/>
        </p:nvSpPr>
        <p:spPr>
          <a:xfrm>
            <a:off x="2337840" y="3374212"/>
            <a:ext cx="1107996" cy="276999"/>
          </a:xfrm>
          <a:prstGeom prst="rect">
            <a:avLst/>
          </a:prstGeom>
          <a:noFill/>
        </p:spPr>
        <p:txBody>
          <a:bodyPr wrap="none" rtlCol="0">
            <a:spAutoFit/>
          </a:bodyPr>
          <a:lstStyle/>
          <a:p>
            <a:r>
              <a:rPr kumimoji="1" lang="zh-CN" altLang="en-US" sz="1200" smtClean="0">
                <a:solidFill>
                  <a:srgbClr val="313E4F"/>
                </a:solidFill>
                <a:latin typeface="Microsoft YaHei" charset="-122"/>
                <a:ea typeface="Microsoft YaHei" charset="-122"/>
                <a:cs typeface="Microsoft YaHei" charset="-122"/>
              </a:rPr>
              <a:t>重设额度失败</a:t>
            </a:r>
            <a:endParaRPr kumimoji="1" lang="zh-CN" altLang="en-US" sz="1200">
              <a:solidFill>
                <a:srgbClr val="313E4F"/>
              </a:solidFill>
              <a:latin typeface="Microsoft YaHei" charset="-122"/>
              <a:ea typeface="Microsoft YaHei" charset="-122"/>
              <a:cs typeface="Microsoft YaHei" charset="-122"/>
            </a:endParaRPr>
          </a:p>
        </p:txBody>
      </p:sp>
      <p:sp>
        <p:nvSpPr>
          <p:cNvPr id="78" name="文本框 77"/>
          <p:cNvSpPr txBox="1"/>
          <p:nvPr/>
        </p:nvSpPr>
        <p:spPr>
          <a:xfrm>
            <a:off x="4885634" y="2621069"/>
            <a:ext cx="1359668" cy="461665"/>
          </a:xfrm>
          <a:prstGeom prst="rect">
            <a:avLst/>
          </a:prstGeom>
          <a:noFill/>
        </p:spPr>
        <p:txBody>
          <a:bodyPr wrap="none" rtlCol="0">
            <a:spAutoFit/>
          </a:bodyPr>
          <a:lstStyle/>
          <a:p>
            <a:r>
              <a:rPr kumimoji="1" lang="zh-CN" altLang="en-US" sz="1200" dirty="0" smtClean="0">
                <a:solidFill>
                  <a:srgbClr val="313E4F"/>
                </a:solidFill>
                <a:latin typeface="Microsoft YaHei" charset="-122"/>
                <a:ea typeface="Microsoft YaHei" charset="-122"/>
                <a:cs typeface="Microsoft YaHei" charset="-122"/>
              </a:rPr>
              <a:t>请求将</a:t>
            </a:r>
            <a:r>
              <a:rPr kumimoji="1" lang="en-US" altLang="zh-CN" sz="1200" dirty="0" smtClean="0">
                <a:solidFill>
                  <a:srgbClr val="313E4F"/>
                </a:solidFill>
                <a:latin typeface="Microsoft YaHei" charset="-122"/>
                <a:ea typeface="Microsoft YaHei" charset="-122"/>
                <a:cs typeface="Microsoft YaHei" charset="-122"/>
              </a:rPr>
              <a:t>K</a:t>
            </a:r>
            <a:r>
              <a:rPr kumimoji="1" lang="zh-CN" altLang="en-US" sz="1200" dirty="0" smtClean="0">
                <a:solidFill>
                  <a:srgbClr val="313E4F"/>
                </a:solidFill>
                <a:latin typeface="Microsoft YaHei" charset="-122"/>
                <a:ea typeface="Microsoft YaHei" charset="-122"/>
                <a:cs typeface="Microsoft YaHei" charset="-122"/>
              </a:rPr>
              <a:t>的总额度</a:t>
            </a:r>
            <a:endParaRPr kumimoji="1" lang="en-US" altLang="zh-CN" sz="1200" dirty="0" smtClean="0">
              <a:solidFill>
                <a:srgbClr val="313E4F"/>
              </a:solidFill>
              <a:latin typeface="Microsoft YaHei" charset="-122"/>
              <a:ea typeface="Microsoft YaHei" charset="-122"/>
              <a:cs typeface="Microsoft YaHei" charset="-122"/>
            </a:endParaRPr>
          </a:p>
          <a:p>
            <a:r>
              <a:rPr kumimoji="1" lang="zh-CN" altLang="en-US" sz="1200" dirty="0" smtClean="0">
                <a:solidFill>
                  <a:srgbClr val="313E4F"/>
                </a:solidFill>
                <a:latin typeface="Microsoft YaHei" charset="-122"/>
                <a:ea typeface="Microsoft YaHei" charset="-122"/>
                <a:cs typeface="Microsoft YaHei" charset="-122"/>
              </a:rPr>
              <a:t>重设为</a:t>
            </a:r>
            <a:r>
              <a:rPr kumimoji="1" lang="en-US" altLang="zh-CN" sz="1200" b="1" dirty="0" smtClean="0">
                <a:solidFill>
                  <a:srgbClr val="313E4F"/>
                </a:solidFill>
                <a:latin typeface="Microsoft YaHei" charset="-122"/>
                <a:ea typeface="Microsoft YaHei" charset="-122"/>
                <a:cs typeface="Microsoft YaHei" charset="-122"/>
              </a:rPr>
              <a:t>115</a:t>
            </a:r>
          </a:p>
        </p:txBody>
      </p:sp>
      <p:sp>
        <p:nvSpPr>
          <p:cNvPr id="68" name="文本框 67"/>
          <p:cNvSpPr txBox="1"/>
          <p:nvPr/>
        </p:nvSpPr>
        <p:spPr>
          <a:xfrm>
            <a:off x="4549472" y="3417168"/>
            <a:ext cx="1223412" cy="461665"/>
          </a:xfrm>
          <a:prstGeom prst="rect">
            <a:avLst/>
          </a:prstGeom>
          <a:noFill/>
        </p:spPr>
        <p:txBody>
          <a:bodyPr wrap="none" rtlCol="0">
            <a:spAutoFit/>
          </a:bodyPr>
          <a:lstStyle/>
          <a:p>
            <a:r>
              <a:rPr kumimoji="1" lang="zh-CN" altLang="en-US" sz="1200" dirty="0" smtClean="0">
                <a:solidFill>
                  <a:srgbClr val="313E4F"/>
                </a:solidFill>
                <a:latin typeface="Microsoft YaHei" charset="-122"/>
                <a:ea typeface="Microsoft YaHei" charset="-122"/>
                <a:cs typeface="Microsoft YaHei" charset="-122"/>
              </a:rPr>
              <a:t>总额度 </a:t>
            </a:r>
            <a:r>
              <a:rPr kumimoji="1" lang="en-US" altLang="zh-CN" sz="1200" b="1" dirty="0" smtClean="0">
                <a:solidFill>
                  <a:srgbClr val="313E4F"/>
                </a:solidFill>
                <a:latin typeface="Microsoft YaHei" charset="-122"/>
                <a:ea typeface="Microsoft YaHei" charset="-122"/>
                <a:cs typeface="Microsoft YaHei" charset="-122"/>
              </a:rPr>
              <a:t>100</a:t>
            </a:r>
          </a:p>
          <a:p>
            <a:r>
              <a:rPr kumimoji="1" lang="zh-CN" altLang="en-US" sz="1200" dirty="0" smtClean="0">
                <a:solidFill>
                  <a:srgbClr val="313E4F"/>
                </a:solidFill>
                <a:latin typeface="Microsoft YaHei" charset="-122"/>
                <a:ea typeface="Microsoft YaHei" charset="-122"/>
                <a:cs typeface="Microsoft YaHei" charset="-122"/>
              </a:rPr>
              <a:t>已使用额度 </a:t>
            </a:r>
            <a:r>
              <a:rPr kumimoji="1" lang="en-US" altLang="zh-CN" sz="1200" b="1" dirty="0" smtClean="0">
                <a:solidFill>
                  <a:srgbClr val="313E4F"/>
                </a:solidFill>
                <a:latin typeface="Microsoft YaHei" charset="-122"/>
                <a:ea typeface="Microsoft YaHei" charset="-122"/>
                <a:cs typeface="Microsoft YaHei" charset="-122"/>
              </a:rPr>
              <a:t>85</a:t>
            </a:r>
          </a:p>
        </p:txBody>
      </p:sp>
      <p:cxnSp>
        <p:nvCxnSpPr>
          <p:cNvPr id="69" name="直线箭头连接符 68"/>
          <p:cNvCxnSpPr/>
          <p:nvPr/>
        </p:nvCxnSpPr>
        <p:spPr>
          <a:xfrm>
            <a:off x="7416186" y="2521270"/>
            <a:ext cx="538342" cy="1685523"/>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p:nvPr/>
        </p:nvCxnSpPr>
        <p:spPr>
          <a:xfrm flipH="1" flipV="1">
            <a:off x="7785039" y="2515332"/>
            <a:ext cx="531155" cy="1621561"/>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p:nvPr/>
        </p:nvCxnSpPr>
        <p:spPr>
          <a:xfrm>
            <a:off x="8200112" y="2545969"/>
            <a:ext cx="549175" cy="1633130"/>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7" name="椭圆 76"/>
          <p:cNvSpPr/>
          <p:nvPr/>
        </p:nvSpPr>
        <p:spPr>
          <a:xfrm>
            <a:off x="7450700" y="2887084"/>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Light" charset="-122"/>
                <a:ea typeface="Microsoft YaHei Light" charset="-122"/>
                <a:cs typeface="Microsoft YaHei Light" charset="-122"/>
              </a:rPr>
              <a:t>3</a:t>
            </a:r>
            <a:endParaRPr kumimoji="1" lang="zh-CN" altLang="en-US" sz="1200" dirty="0">
              <a:latin typeface="Microsoft YaHei Light" charset="-122"/>
              <a:ea typeface="Microsoft YaHei Light" charset="-122"/>
              <a:cs typeface="Microsoft YaHei Light" charset="-122"/>
            </a:endParaRPr>
          </a:p>
        </p:txBody>
      </p:sp>
      <p:sp>
        <p:nvSpPr>
          <p:cNvPr id="79" name="椭圆 78"/>
          <p:cNvSpPr/>
          <p:nvPr/>
        </p:nvSpPr>
        <p:spPr>
          <a:xfrm>
            <a:off x="8044015" y="3530165"/>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Light" charset="-122"/>
                <a:ea typeface="Microsoft YaHei Light" charset="-122"/>
                <a:cs typeface="Microsoft YaHei Light" charset="-122"/>
              </a:rPr>
              <a:t>5</a:t>
            </a:r>
            <a:endParaRPr kumimoji="1" lang="zh-CN" altLang="en-US" sz="1200" dirty="0">
              <a:latin typeface="Microsoft YaHei Light" charset="-122"/>
              <a:ea typeface="Microsoft YaHei Light" charset="-122"/>
              <a:cs typeface="Microsoft YaHei Light" charset="-122"/>
            </a:endParaRPr>
          </a:p>
        </p:txBody>
      </p:sp>
      <p:sp>
        <p:nvSpPr>
          <p:cNvPr id="80" name="椭圆 79"/>
          <p:cNvSpPr/>
          <p:nvPr/>
        </p:nvSpPr>
        <p:spPr>
          <a:xfrm>
            <a:off x="8216709" y="2870664"/>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Light" charset="-122"/>
                <a:ea typeface="Microsoft YaHei Light" charset="-122"/>
                <a:cs typeface="Microsoft YaHei Light" charset="-122"/>
              </a:rPr>
              <a:t>9</a:t>
            </a:r>
            <a:endParaRPr kumimoji="1" lang="zh-CN" altLang="en-US" sz="1200" dirty="0">
              <a:latin typeface="Microsoft YaHei Light" charset="-122"/>
              <a:ea typeface="Microsoft YaHei Light" charset="-122"/>
              <a:cs typeface="Microsoft YaHei Light" charset="-122"/>
            </a:endParaRPr>
          </a:p>
        </p:txBody>
      </p:sp>
      <p:sp>
        <p:nvSpPr>
          <p:cNvPr id="81" name="文本框 80"/>
          <p:cNvSpPr txBox="1"/>
          <p:nvPr/>
        </p:nvSpPr>
        <p:spPr>
          <a:xfrm>
            <a:off x="6058497" y="2854396"/>
            <a:ext cx="1340432" cy="461665"/>
          </a:xfrm>
          <a:prstGeom prst="rect">
            <a:avLst/>
          </a:prstGeom>
          <a:noFill/>
        </p:spPr>
        <p:txBody>
          <a:bodyPr wrap="none" rtlCol="0">
            <a:spAutoFit/>
          </a:bodyPr>
          <a:lstStyle/>
          <a:p>
            <a:pPr algn="r"/>
            <a:r>
              <a:rPr kumimoji="1" lang="zh-CN" altLang="en-US" sz="1200" dirty="0" smtClean="0">
                <a:solidFill>
                  <a:srgbClr val="313E4F"/>
                </a:solidFill>
                <a:latin typeface="Microsoft YaHei" charset="-122"/>
                <a:ea typeface="Microsoft YaHei" charset="-122"/>
                <a:cs typeface="Microsoft YaHei" charset="-122"/>
              </a:rPr>
              <a:t>请求将</a:t>
            </a:r>
            <a:r>
              <a:rPr kumimoji="1" lang="en-US" altLang="zh-CN" sz="1200" dirty="0">
                <a:solidFill>
                  <a:srgbClr val="313E4F"/>
                </a:solidFill>
                <a:latin typeface="Microsoft YaHei" charset="-122"/>
                <a:ea typeface="Microsoft YaHei" charset="-122"/>
                <a:cs typeface="Microsoft YaHei" charset="-122"/>
              </a:rPr>
              <a:t>L</a:t>
            </a:r>
            <a:r>
              <a:rPr kumimoji="1" lang="zh-CN" altLang="en-US" sz="1200" dirty="0" smtClean="0">
                <a:solidFill>
                  <a:srgbClr val="313E4F"/>
                </a:solidFill>
                <a:latin typeface="Microsoft YaHei" charset="-122"/>
                <a:ea typeface="Microsoft YaHei" charset="-122"/>
                <a:cs typeface="Microsoft YaHei" charset="-122"/>
              </a:rPr>
              <a:t>的总额度</a:t>
            </a:r>
            <a:endParaRPr kumimoji="1" lang="en-US" altLang="zh-CN" sz="1200" dirty="0" smtClean="0">
              <a:solidFill>
                <a:srgbClr val="313E4F"/>
              </a:solidFill>
              <a:latin typeface="Microsoft YaHei" charset="-122"/>
              <a:ea typeface="Microsoft YaHei" charset="-122"/>
              <a:cs typeface="Microsoft YaHei" charset="-122"/>
            </a:endParaRPr>
          </a:p>
          <a:p>
            <a:pPr algn="r"/>
            <a:r>
              <a:rPr kumimoji="1" lang="zh-CN" altLang="en-US" sz="1200" dirty="0" smtClean="0">
                <a:solidFill>
                  <a:srgbClr val="313E4F"/>
                </a:solidFill>
                <a:latin typeface="Microsoft YaHei" charset="-122"/>
                <a:ea typeface="Microsoft YaHei" charset="-122"/>
                <a:cs typeface="Microsoft YaHei" charset="-122"/>
              </a:rPr>
              <a:t>重设为</a:t>
            </a:r>
            <a:r>
              <a:rPr kumimoji="1" lang="en-US" altLang="zh-CN" sz="1200" b="1" dirty="0" smtClean="0">
                <a:solidFill>
                  <a:srgbClr val="313E4F"/>
                </a:solidFill>
                <a:latin typeface="Microsoft YaHei" charset="-122"/>
                <a:ea typeface="Microsoft YaHei" charset="-122"/>
                <a:cs typeface="Microsoft YaHei" charset="-122"/>
              </a:rPr>
              <a:t>85</a:t>
            </a:r>
          </a:p>
        </p:txBody>
      </p:sp>
      <p:sp>
        <p:nvSpPr>
          <p:cNvPr id="82" name="文本框 81"/>
          <p:cNvSpPr txBox="1"/>
          <p:nvPr/>
        </p:nvSpPr>
        <p:spPr>
          <a:xfrm>
            <a:off x="6396877" y="3486970"/>
            <a:ext cx="1338828" cy="461665"/>
          </a:xfrm>
          <a:prstGeom prst="rect">
            <a:avLst/>
          </a:prstGeom>
          <a:noFill/>
        </p:spPr>
        <p:txBody>
          <a:bodyPr wrap="none" rtlCol="0">
            <a:spAutoFit/>
          </a:bodyPr>
          <a:lstStyle/>
          <a:p>
            <a:pPr marL="228600" indent="-228600" algn="r">
              <a:buAutoNum type="alphaLcPeriod"/>
            </a:pPr>
            <a:r>
              <a:rPr kumimoji="1" lang="zh-CN" altLang="en-US" sz="1200" dirty="0" smtClean="0">
                <a:solidFill>
                  <a:srgbClr val="313E4F"/>
                </a:solidFill>
                <a:latin typeface="Microsoft YaHei" charset="-122"/>
                <a:ea typeface="Microsoft YaHei" charset="-122"/>
                <a:cs typeface="Microsoft YaHei" charset="-122"/>
              </a:rPr>
              <a:t>重设额度成功</a:t>
            </a:r>
            <a:endParaRPr kumimoji="1" lang="en-US" altLang="zh-CN" sz="1200" dirty="0" smtClean="0">
              <a:solidFill>
                <a:srgbClr val="313E4F"/>
              </a:solidFill>
              <a:latin typeface="Microsoft YaHei" charset="-122"/>
              <a:ea typeface="Microsoft YaHei" charset="-122"/>
              <a:cs typeface="Microsoft YaHei" charset="-122"/>
            </a:endParaRPr>
          </a:p>
          <a:p>
            <a:pPr marL="228600" indent="-228600" algn="r">
              <a:buAutoNum type="alphaLcPeriod"/>
            </a:pPr>
            <a:r>
              <a:rPr kumimoji="1" lang="zh-CN" altLang="en-US" sz="1200" dirty="0" smtClean="0">
                <a:solidFill>
                  <a:srgbClr val="313E4F"/>
                </a:solidFill>
                <a:latin typeface="Microsoft YaHei" charset="-122"/>
                <a:ea typeface="Microsoft YaHei" charset="-122"/>
                <a:cs typeface="Microsoft YaHei" charset="-122"/>
              </a:rPr>
              <a:t>重设额度失败</a:t>
            </a:r>
            <a:endParaRPr kumimoji="1" lang="en-US" altLang="zh-CN" sz="1200" dirty="0" smtClean="0">
              <a:solidFill>
                <a:srgbClr val="313E4F"/>
              </a:solidFill>
              <a:latin typeface="Microsoft YaHei" charset="-122"/>
              <a:ea typeface="Microsoft YaHei" charset="-122"/>
              <a:cs typeface="Microsoft YaHei" charset="-122"/>
            </a:endParaRPr>
          </a:p>
        </p:txBody>
      </p:sp>
      <p:sp>
        <p:nvSpPr>
          <p:cNvPr id="83" name="文本框 82"/>
          <p:cNvSpPr txBox="1"/>
          <p:nvPr/>
        </p:nvSpPr>
        <p:spPr>
          <a:xfrm>
            <a:off x="8452379" y="2766025"/>
            <a:ext cx="1340432" cy="461665"/>
          </a:xfrm>
          <a:prstGeom prst="rect">
            <a:avLst/>
          </a:prstGeom>
          <a:noFill/>
        </p:spPr>
        <p:txBody>
          <a:bodyPr wrap="none" rtlCol="0">
            <a:spAutoFit/>
          </a:bodyPr>
          <a:lstStyle/>
          <a:p>
            <a:r>
              <a:rPr kumimoji="1" lang="zh-CN" altLang="en-US" sz="1200" dirty="0" smtClean="0">
                <a:solidFill>
                  <a:srgbClr val="313E4F"/>
                </a:solidFill>
                <a:latin typeface="Microsoft YaHei" charset="-122"/>
                <a:ea typeface="Microsoft YaHei" charset="-122"/>
                <a:cs typeface="Microsoft YaHei" charset="-122"/>
              </a:rPr>
              <a:t>请求将</a:t>
            </a:r>
            <a:r>
              <a:rPr kumimoji="1" lang="en-US" altLang="zh-CN" sz="1200" dirty="0" smtClean="0">
                <a:solidFill>
                  <a:srgbClr val="313E4F"/>
                </a:solidFill>
                <a:latin typeface="Microsoft YaHei" charset="-122"/>
                <a:ea typeface="Microsoft YaHei" charset="-122"/>
                <a:cs typeface="Microsoft YaHei" charset="-122"/>
              </a:rPr>
              <a:t>L</a:t>
            </a:r>
            <a:r>
              <a:rPr kumimoji="1" lang="zh-CN" altLang="en-US" sz="1200" dirty="0" smtClean="0">
                <a:solidFill>
                  <a:srgbClr val="313E4F"/>
                </a:solidFill>
                <a:latin typeface="Microsoft YaHei" charset="-122"/>
                <a:ea typeface="Microsoft YaHei" charset="-122"/>
                <a:cs typeface="Microsoft YaHei" charset="-122"/>
              </a:rPr>
              <a:t>的总额度</a:t>
            </a:r>
            <a:endParaRPr kumimoji="1" lang="en-US" altLang="zh-CN" sz="1200" dirty="0" smtClean="0">
              <a:solidFill>
                <a:srgbClr val="313E4F"/>
              </a:solidFill>
              <a:latin typeface="Microsoft YaHei" charset="-122"/>
              <a:ea typeface="Microsoft YaHei" charset="-122"/>
              <a:cs typeface="Microsoft YaHei" charset="-122"/>
            </a:endParaRPr>
          </a:p>
          <a:p>
            <a:r>
              <a:rPr kumimoji="1" lang="zh-CN" altLang="en-US" sz="1200" dirty="0" smtClean="0">
                <a:solidFill>
                  <a:srgbClr val="313E4F"/>
                </a:solidFill>
                <a:latin typeface="Microsoft YaHei" charset="-122"/>
                <a:ea typeface="Microsoft YaHei" charset="-122"/>
                <a:cs typeface="Microsoft YaHei" charset="-122"/>
              </a:rPr>
              <a:t>重设为</a:t>
            </a:r>
            <a:r>
              <a:rPr kumimoji="1" lang="en-US" altLang="zh-CN" sz="1200" b="1" dirty="0" smtClean="0">
                <a:solidFill>
                  <a:srgbClr val="313E4F"/>
                </a:solidFill>
                <a:latin typeface="Microsoft YaHei" charset="-122"/>
                <a:ea typeface="Microsoft YaHei" charset="-122"/>
                <a:cs typeface="Microsoft YaHei" charset="-122"/>
              </a:rPr>
              <a:t>100</a:t>
            </a:r>
          </a:p>
        </p:txBody>
      </p:sp>
      <p:sp>
        <p:nvSpPr>
          <p:cNvPr id="84" name="平行四边形 83"/>
          <p:cNvSpPr/>
          <p:nvPr/>
        </p:nvSpPr>
        <p:spPr>
          <a:xfrm>
            <a:off x="7496985" y="4179099"/>
            <a:ext cx="1958611" cy="522057"/>
          </a:xfrm>
          <a:prstGeom prst="parallelogram">
            <a:avLst/>
          </a:prstGeom>
          <a:solidFill>
            <a:schemeClr val="accent1">
              <a:lumMod val="75000"/>
            </a:schemeClr>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85" name="文本框 84"/>
          <p:cNvSpPr txBox="1"/>
          <p:nvPr/>
        </p:nvSpPr>
        <p:spPr>
          <a:xfrm>
            <a:off x="7923464" y="4255461"/>
            <a:ext cx="1092287" cy="369332"/>
          </a:xfrm>
          <a:prstGeom prst="rect">
            <a:avLst/>
          </a:prstGeom>
          <a:noFill/>
        </p:spPr>
        <p:txBody>
          <a:bodyPr wrap="none" rtlCol="0">
            <a:spAutoFit/>
          </a:bodyPr>
          <a:lstStyle/>
          <a:p>
            <a:r>
              <a:rPr kumimoji="1" lang="en-US" altLang="zh-CN" b="1" smtClean="0">
                <a:solidFill>
                  <a:schemeClr val="bg1"/>
                </a:solidFill>
                <a:latin typeface="Microsoft YaHei" charset="-122"/>
                <a:ea typeface="Microsoft YaHei" charset="-122"/>
                <a:cs typeface="Microsoft YaHei" charset="-122"/>
              </a:rPr>
              <a:t>X-Trade</a:t>
            </a:r>
            <a:endParaRPr kumimoji="1" lang="zh-CN" altLang="en-US" b="1" dirty="0">
              <a:solidFill>
                <a:schemeClr val="bg1"/>
              </a:solidFill>
              <a:latin typeface="Microsoft YaHei" charset="-122"/>
              <a:ea typeface="Microsoft YaHei" charset="-122"/>
              <a:cs typeface="Microsoft YaHei" charset="-122"/>
            </a:endParaRPr>
          </a:p>
        </p:txBody>
      </p:sp>
      <p:sp>
        <p:nvSpPr>
          <p:cNvPr id="86" name="文本框 85"/>
          <p:cNvSpPr txBox="1"/>
          <p:nvPr/>
        </p:nvSpPr>
        <p:spPr>
          <a:xfrm>
            <a:off x="2441514" y="5155799"/>
            <a:ext cx="2597186" cy="646331"/>
          </a:xfrm>
          <a:prstGeom prst="rect">
            <a:avLst/>
          </a:prstGeom>
          <a:noFill/>
        </p:spPr>
        <p:txBody>
          <a:bodyPr wrap="none" rtlCol="0">
            <a:spAutoFit/>
          </a:bodyPr>
          <a:lstStyle/>
          <a:p>
            <a:r>
              <a:rPr kumimoji="1" lang="en-US" altLang="zh-CN" sz="1200" dirty="0">
                <a:solidFill>
                  <a:srgbClr val="313E4F"/>
                </a:solidFill>
                <a:latin typeface="Microsoft YaHei" charset="-122"/>
                <a:ea typeface="Microsoft YaHei" charset="-122"/>
                <a:cs typeface="Microsoft YaHei" charset="-122"/>
              </a:rPr>
              <a:t>NTPI</a:t>
            </a:r>
            <a:r>
              <a:rPr kumimoji="1" lang="zh-CN" altLang="en-US" sz="1200" dirty="0">
                <a:solidFill>
                  <a:srgbClr val="313E4F"/>
                </a:solidFill>
                <a:latin typeface="Microsoft YaHei" charset="-122"/>
                <a:ea typeface="Microsoft YaHei" charset="-122"/>
                <a:cs typeface="Microsoft YaHei" charset="-122"/>
              </a:rPr>
              <a:t>将</a:t>
            </a:r>
            <a:r>
              <a:rPr kumimoji="1" lang="en-US" altLang="zh-CN" sz="1200" dirty="0">
                <a:solidFill>
                  <a:srgbClr val="313E4F"/>
                </a:solidFill>
                <a:latin typeface="Microsoft YaHei" charset="-122"/>
                <a:ea typeface="Microsoft YaHei" charset="-122"/>
                <a:cs typeface="Microsoft YaHei" charset="-122"/>
              </a:rPr>
              <a:t>K</a:t>
            </a:r>
            <a:r>
              <a:rPr kumimoji="1" lang="zh-CN" altLang="en-US" sz="1200" dirty="0">
                <a:solidFill>
                  <a:srgbClr val="313E4F"/>
                </a:solidFill>
                <a:latin typeface="Microsoft YaHei" charset="-122"/>
                <a:ea typeface="Microsoft YaHei" charset="-122"/>
                <a:cs typeface="Microsoft YaHei" charset="-122"/>
              </a:rPr>
              <a:t>的总额度重新设置为</a:t>
            </a:r>
            <a:r>
              <a:rPr kumimoji="1" lang="en-US" altLang="zh-CN" sz="1200" b="1" dirty="0">
                <a:solidFill>
                  <a:srgbClr val="313E4F"/>
                </a:solidFill>
                <a:latin typeface="Microsoft YaHei" charset="-122"/>
                <a:ea typeface="Microsoft YaHei" charset="-122"/>
                <a:cs typeface="Microsoft YaHei" charset="-122"/>
              </a:rPr>
              <a:t>115</a:t>
            </a:r>
            <a:r>
              <a:rPr kumimoji="1" lang="zh-CN" altLang="en-US" sz="1200" dirty="0">
                <a:solidFill>
                  <a:srgbClr val="313E4F"/>
                </a:solidFill>
                <a:latin typeface="Microsoft YaHei" charset="-122"/>
                <a:ea typeface="Microsoft YaHei" charset="-122"/>
                <a:cs typeface="Microsoft YaHei" charset="-122"/>
              </a:rPr>
              <a:t>：</a:t>
            </a:r>
          </a:p>
          <a:p>
            <a:r>
              <a:rPr kumimoji="1" lang="zh-CN" altLang="en-US" sz="1200" dirty="0">
                <a:solidFill>
                  <a:srgbClr val="313E4F"/>
                </a:solidFill>
                <a:latin typeface="Microsoft YaHei" charset="-122"/>
                <a:ea typeface="Microsoft YaHei" charset="-122"/>
                <a:cs typeface="Microsoft YaHei" charset="-122"/>
              </a:rPr>
              <a:t>重设额度成功→</a:t>
            </a:r>
            <a:r>
              <a:rPr kumimoji="1" lang="en-US" altLang="zh-CN" sz="1200" dirty="0">
                <a:solidFill>
                  <a:srgbClr val="313E4F"/>
                </a:solidFill>
                <a:latin typeface="Microsoft YaHei" charset="-122"/>
                <a:ea typeface="Microsoft YaHei" charset="-122"/>
                <a:cs typeface="Microsoft YaHei" charset="-122"/>
              </a:rPr>
              <a:t>END</a:t>
            </a:r>
          </a:p>
          <a:p>
            <a:r>
              <a:rPr kumimoji="1" lang="zh-CN" altLang="en-US" sz="1200" dirty="0">
                <a:solidFill>
                  <a:srgbClr val="313E4F"/>
                </a:solidFill>
                <a:latin typeface="Microsoft YaHei" charset="-122"/>
                <a:ea typeface="Microsoft YaHei" charset="-122"/>
                <a:cs typeface="Microsoft YaHei" charset="-122"/>
              </a:rPr>
              <a:t>重设额度失败→</a:t>
            </a:r>
            <a:r>
              <a:rPr kumimoji="1" lang="en-US" altLang="zh-CN" sz="1200" dirty="0">
                <a:solidFill>
                  <a:srgbClr val="313E4F"/>
                </a:solidFill>
                <a:latin typeface="Microsoft YaHei" charset="-122"/>
                <a:ea typeface="Microsoft YaHei" charset="-122"/>
                <a:cs typeface="Microsoft YaHei" charset="-122"/>
              </a:rPr>
              <a:t>8</a:t>
            </a:r>
          </a:p>
        </p:txBody>
      </p:sp>
      <p:sp>
        <p:nvSpPr>
          <p:cNvPr id="87" name="文本框 86"/>
          <p:cNvSpPr txBox="1"/>
          <p:nvPr/>
        </p:nvSpPr>
        <p:spPr>
          <a:xfrm>
            <a:off x="7272727" y="5250738"/>
            <a:ext cx="2704715" cy="461665"/>
          </a:xfrm>
          <a:prstGeom prst="rect">
            <a:avLst/>
          </a:prstGeom>
          <a:noFill/>
        </p:spPr>
        <p:txBody>
          <a:bodyPr wrap="none" rtlCol="0">
            <a:spAutoFit/>
          </a:bodyPr>
          <a:lstStyle/>
          <a:p>
            <a:r>
              <a:rPr kumimoji="1" lang="en-US" altLang="zh-CN" sz="1200" dirty="0">
                <a:solidFill>
                  <a:srgbClr val="313E4F"/>
                </a:solidFill>
                <a:latin typeface="Microsoft YaHei" charset="-122"/>
                <a:ea typeface="Microsoft YaHei" charset="-122"/>
                <a:cs typeface="Microsoft YaHei" charset="-122"/>
              </a:rPr>
              <a:t>X-Trade</a:t>
            </a:r>
            <a:r>
              <a:rPr kumimoji="1" lang="zh-CN" altLang="en-US" sz="1200" dirty="0">
                <a:solidFill>
                  <a:srgbClr val="313E4F"/>
                </a:solidFill>
                <a:latin typeface="Microsoft YaHei" charset="-122"/>
                <a:ea typeface="Microsoft YaHei" charset="-122"/>
                <a:cs typeface="Microsoft YaHei" charset="-122"/>
              </a:rPr>
              <a:t>将</a:t>
            </a:r>
            <a:r>
              <a:rPr kumimoji="1" lang="en-US" altLang="zh-CN" sz="1200" dirty="0">
                <a:solidFill>
                  <a:srgbClr val="313E4F"/>
                </a:solidFill>
                <a:latin typeface="Microsoft YaHei" charset="-122"/>
                <a:ea typeface="Microsoft YaHei" charset="-122"/>
                <a:cs typeface="Microsoft YaHei" charset="-122"/>
              </a:rPr>
              <a:t>L</a:t>
            </a:r>
            <a:r>
              <a:rPr kumimoji="1" lang="zh-CN" altLang="en-US" sz="1200" dirty="0">
                <a:solidFill>
                  <a:srgbClr val="313E4F"/>
                </a:solidFill>
                <a:latin typeface="Microsoft YaHei" charset="-122"/>
                <a:ea typeface="Microsoft YaHei" charset="-122"/>
                <a:cs typeface="Microsoft YaHei" charset="-122"/>
              </a:rPr>
              <a:t>的总额度重新设置为</a:t>
            </a:r>
            <a:r>
              <a:rPr kumimoji="1" lang="en-US" altLang="zh-CN" sz="1200" b="1" dirty="0">
                <a:solidFill>
                  <a:srgbClr val="313E4F"/>
                </a:solidFill>
                <a:latin typeface="Microsoft YaHei" charset="-122"/>
                <a:ea typeface="Microsoft YaHei" charset="-122"/>
                <a:cs typeface="Microsoft YaHei" charset="-122"/>
              </a:rPr>
              <a:t>85</a:t>
            </a:r>
            <a:r>
              <a:rPr kumimoji="1" lang="zh-CN" altLang="en-US" sz="1200" dirty="0">
                <a:solidFill>
                  <a:srgbClr val="313E4F"/>
                </a:solidFill>
                <a:latin typeface="Microsoft YaHei" charset="-122"/>
                <a:ea typeface="Microsoft YaHei" charset="-122"/>
                <a:cs typeface="Microsoft YaHei" charset="-122"/>
              </a:rPr>
              <a:t>：</a:t>
            </a:r>
          </a:p>
          <a:p>
            <a:r>
              <a:rPr kumimoji="1" lang="zh-CN" altLang="en-US" sz="1200" dirty="0">
                <a:solidFill>
                  <a:srgbClr val="313E4F"/>
                </a:solidFill>
                <a:latin typeface="Microsoft YaHei" charset="-122"/>
                <a:ea typeface="Microsoft YaHei" charset="-122"/>
                <a:cs typeface="Microsoft YaHei" charset="-122"/>
              </a:rPr>
              <a:t>重设额度成功或者失败→</a:t>
            </a:r>
            <a:r>
              <a:rPr kumimoji="1" lang="en-US" altLang="zh-CN" sz="1200" dirty="0">
                <a:solidFill>
                  <a:srgbClr val="313E4F"/>
                </a:solidFill>
                <a:latin typeface="Microsoft YaHei" charset="-122"/>
                <a:ea typeface="Microsoft YaHei" charset="-122"/>
                <a:cs typeface="Microsoft YaHei" charset="-122"/>
              </a:rPr>
              <a:t>5</a:t>
            </a:r>
          </a:p>
        </p:txBody>
      </p:sp>
      <p:sp>
        <p:nvSpPr>
          <p:cNvPr id="61" name="上弧形箭头 60"/>
          <p:cNvSpPr/>
          <p:nvPr/>
        </p:nvSpPr>
        <p:spPr>
          <a:xfrm rot="21434990">
            <a:off x="3136351" y="4644594"/>
            <a:ext cx="901560" cy="298199"/>
          </a:xfrm>
          <a:prstGeom prst="curved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9" name="椭圆 88"/>
          <p:cNvSpPr/>
          <p:nvPr/>
        </p:nvSpPr>
        <p:spPr>
          <a:xfrm>
            <a:off x="3433526" y="4819441"/>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Light" charset="-122"/>
                <a:ea typeface="Microsoft YaHei Light" charset="-122"/>
                <a:cs typeface="Microsoft YaHei Light" charset="-122"/>
              </a:rPr>
              <a:t>7</a:t>
            </a:r>
            <a:endParaRPr kumimoji="1" lang="zh-CN" altLang="en-US" sz="1200" dirty="0">
              <a:latin typeface="Microsoft YaHei Light" charset="-122"/>
              <a:ea typeface="Microsoft YaHei Light" charset="-122"/>
              <a:cs typeface="Microsoft YaHei Light" charset="-122"/>
            </a:endParaRPr>
          </a:p>
        </p:txBody>
      </p:sp>
      <p:sp>
        <p:nvSpPr>
          <p:cNvPr id="90" name="上弧形箭头 89"/>
          <p:cNvSpPr/>
          <p:nvPr/>
        </p:nvSpPr>
        <p:spPr>
          <a:xfrm rot="21434990">
            <a:off x="7961533" y="4701157"/>
            <a:ext cx="901560" cy="298199"/>
          </a:xfrm>
          <a:prstGeom prst="curved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1" name="椭圆 90"/>
          <p:cNvSpPr/>
          <p:nvPr/>
        </p:nvSpPr>
        <p:spPr>
          <a:xfrm>
            <a:off x="8258708" y="4876004"/>
            <a:ext cx="235670" cy="235670"/>
          </a:xfrm>
          <a:prstGeom prst="ellipse">
            <a:avLst/>
          </a:prstGeom>
          <a:solidFill>
            <a:srgbClr val="4DD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latin typeface="Microsoft YaHei Light" charset="-122"/>
                <a:ea typeface="Microsoft YaHei Light" charset="-122"/>
                <a:cs typeface="Microsoft YaHei Light" charset="-122"/>
              </a:rPr>
              <a:t>4</a:t>
            </a:r>
            <a:endParaRPr kumimoji="1" lang="zh-CN" altLang="en-US" sz="12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77304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6493933" y="385765"/>
            <a:ext cx="59393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4"/>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rotWithShape="1">
          <a:blip r:embed="rId3" cstate="print">
            <a:alphaModFix amt="46000"/>
            <a:extLst>
              <a:ext uri="{28A0092B-C50C-407E-A947-70E740481C1C}">
                <a14:useLocalDpi xmlns:a14="http://schemas.microsoft.com/office/drawing/2010/main" val="0"/>
              </a:ext>
            </a:extLst>
          </a:blip>
          <a:srcRect/>
          <a:stretch/>
        </p:blipFill>
        <p:spPr>
          <a:xfrm>
            <a:off x="0" y="4744277"/>
            <a:ext cx="12192000" cy="1378081"/>
          </a:xfrm>
          <a:prstGeom prst="rect">
            <a:avLst/>
          </a:prstGeom>
        </p:spPr>
      </p:pic>
      <p:pic>
        <p:nvPicPr>
          <p:cNvPr id="15" name="图片 14"/>
          <p:cNvPicPr>
            <a:picLocks noChangeAspect="1"/>
          </p:cNvPicPr>
          <p:nvPr/>
        </p:nvPicPr>
        <p:blipFill rotWithShape="1">
          <a:blip r:embed="rId4"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1788528129"/>
              </p:ext>
            </p:extLst>
          </p:nvPr>
        </p:nvGraphicFramePr>
        <p:xfrm>
          <a:off x="1052208" y="1592469"/>
          <a:ext cx="10593692" cy="3403958"/>
        </p:xfrm>
        <a:graphic>
          <a:graphicData uri="http://schemas.openxmlformats.org/drawingml/2006/table">
            <a:tbl>
              <a:tblPr firstRow="1" bandRow="1">
                <a:tableStyleId>{EB9631B5-78F2-41C9-869B-9F39066F8104}</a:tableStyleId>
              </a:tblPr>
              <a:tblGrid>
                <a:gridCol w="1259588"/>
                <a:gridCol w="3293308"/>
                <a:gridCol w="3020398"/>
                <a:gridCol w="3020398"/>
              </a:tblGrid>
              <a:tr h="460706">
                <a:tc>
                  <a:txBody>
                    <a:bodyPr/>
                    <a:lstStyle/>
                    <a:p>
                      <a:pPr algn="ctr"/>
                      <a:endParaRPr lang="zh-CN" altLang="en-US" b="1" i="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现 状</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提 升</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好 处</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前台展示</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本币交易系统提供前台展示界面</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将整合至统一终端</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交易员不再需要登录多个终端，用户体验提升</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交易接口</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zh-CN" sz="1600" b="0" i="0" kern="1200" dirty="0" smtClean="0">
                          <a:solidFill>
                            <a:srgbClr val="313E4F"/>
                          </a:solidFill>
                          <a:latin typeface="Microsoft YaHei Light" charset="-122"/>
                          <a:ea typeface="Microsoft YaHei Light" charset="-122"/>
                          <a:cs typeface="Microsoft YaHei Light" charset="-122"/>
                        </a:rPr>
                        <a:t>业务规则复杂，校验逻辑离散</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dirty="0" smtClean="0">
                          <a:solidFill>
                            <a:srgbClr val="313E4F"/>
                          </a:solidFill>
                          <a:latin typeface="Microsoft YaHei Light" charset="-122"/>
                          <a:ea typeface="Microsoft YaHei Light" charset="-122"/>
                          <a:cs typeface="Microsoft YaHei Light" charset="-122"/>
                        </a:rPr>
                        <a:t>性能指标无法达到机构要求</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规范简化交易接口业务规则判断，由系统后台统一校验</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调整基础架构以支持更高的接口处理能力</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提供符合国际规范的交易接口服务</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满足用户接口接入的性能指标，用户体验提升</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12794">
                <a:tc>
                  <a:txBody>
                    <a:bodyPr/>
                    <a:lstStyle/>
                    <a:p>
                      <a:pPr algn="ctr"/>
                      <a:r>
                        <a:rPr lang="zh-CN" altLang="en-US" b="1" i="0" dirty="0" smtClean="0">
                          <a:latin typeface="Microsoft YaHei Light" charset="-122"/>
                          <a:ea typeface="Microsoft YaHei Light" charset="-122"/>
                          <a:cs typeface="Microsoft YaHei Light" charset="-122"/>
                        </a:rPr>
                        <a:t>交易模型</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dirty="0" smtClean="0">
                          <a:solidFill>
                            <a:srgbClr val="313E4F"/>
                          </a:solidFill>
                          <a:latin typeface="Microsoft YaHei Light" charset="-122"/>
                          <a:ea typeface="Microsoft YaHei Light" charset="-122"/>
                          <a:cs typeface="Microsoft YaHei Light" charset="-122"/>
                        </a:rPr>
                        <a:t>做市报价面向全市场会员</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dirty="0" smtClean="0">
                          <a:solidFill>
                            <a:srgbClr val="313E4F"/>
                          </a:solidFill>
                          <a:latin typeface="Microsoft YaHei Light" charset="-122"/>
                          <a:ea typeface="Microsoft YaHei Light" charset="-122"/>
                          <a:cs typeface="Microsoft YaHei Light" charset="-122"/>
                        </a:rPr>
                        <a:t>逐券展示档位行情</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en-US" altLang="zh-CN" sz="1600" b="0" i="0" dirty="0" err="1" smtClean="0">
                          <a:solidFill>
                            <a:srgbClr val="313E4F"/>
                          </a:solidFill>
                          <a:latin typeface="Microsoft YaHei Light" charset="-122"/>
                          <a:ea typeface="Microsoft YaHei Light" charset="-122"/>
                          <a:cs typeface="Microsoft YaHei Light" charset="-122"/>
                        </a:rPr>
                        <a:t>RFQ</a:t>
                      </a:r>
                      <a:r>
                        <a:rPr lang="zh-CN" altLang="en-US" sz="1600" b="0" i="0" dirty="0" smtClean="0">
                          <a:solidFill>
                            <a:srgbClr val="313E4F"/>
                          </a:solidFill>
                          <a:latin typeface="Microsoft YaHei Light" charset="-122"/>
                          <a:ea typeface="Microsoft YaHei Light" charset="-122"/>
                          <a:cs typeface="Microsoft YaHei Light" charset="-122"/>
                        </a:rPr>
                        <a:t>回复方仅限于做市机构</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引入分层带量和分组报价</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引入多种行情聚合模式</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增加订单及其组合类型</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提供标准的</a:t>
                      </a:r>
                      <a:r>
                        <a:rPr lang="en-US" altLang="zh-CN" sz="1600" b="0" i="0" kern="1200" dirty="0" err="1" smtClean="0">
                          <a:solidFill>
                            <a:srgbClr val="313E4F"/>
                          </a:solidFill>
                          <a:latin typeface="Microsoft YaHei Light" charset="-122"/>
                          <a:ea typeface="Microsoft YaHei Light" charset="-122"/>
                          <a:cs typeface="Microsoft YaHei Light" charset="-122"/>
                        </a:rPr>
                        <a:t>RFQ</a:t>
                      </a:r>
                      <a:r>
                        <a:rPr lang="zh-CN" altLang="en-US" sz="1600" b="0" i="0" kern="1200" dirty="0" smtClean="0">
                          <a:solidFill>
                            <a:srgbClr val="313E4F"/>
                          </a:solidFill>
                          <a:latin typeface="Microsoft YaHei Light" charset="-122"/>
                          <a:ea typeface="Microsoft YaHei Light" charset="-122"/>
                          <a:cs typeface="Microsoft YaHei Light" charset="-122"/>
                        </a:rPr>
                        <a:t>模型</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引导市场形成分层的价格发现机制</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引导机构形成与国际接轨的交易习惯</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bl>
          </a:graphicData>
        </a:graphic>
      </p:graphicFrame>
      <p:sp>
        <p:nvSpPr>
          <p:cNvPr id="7" name="文本框 1"/>
          <p:cNvSpPr txBox="1"/>
          <p:nvPr/>
        </p:nvSpPr>
        <p:spPr>
          <a:xfrm>
            <a:off x="6986920" y="441377"/>
            <a:ext cx="4881377"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报价驱动</a:t>
            </a:r>
            <a:r>
              <a:rPr kumimoji="1" lang="en-US" altLang="zh-CN" sz="2400" b="1" dirty="0" smtClean="0">
                <a:solidFill>
                  <a:schemeClr val="bg1">
                    <a:lumMod val="95000"/>
                  </a:schemeClr>
                </a:solidFill>
                <a:latin typeface="Microsoft YaHei" charset="-122"/>
                <a:ea typeface="Microsoft YaHei" charset="-122"/>
                <a:cs typeface="Microsoft YaHei" charset="-122"/>
              </a:rPr>
              <a:t>-</a:t>
            </a:r>
            <a:r>
              <a:rPr kumimoji="1" lang="zh-CN" altLang="en-US" sz="2400" b="1" dirty="0" smtClean="0">
                <a:solidFill>
                  <a:schemeClr val="bg1">
                    <a:lumMod val="95000"/>
                  </a:schemeClr>
                </a:solidFill>
                <a:latin typeface="Microsoft YaHei" charset="-122"/>
                <a:ea typeface="Microsoft YaHei" charset="-122"/>
                <a:cs typeface="Microsoft YaHei" charset="-122"/>
              </a:rPr>
              <a:t>核心交易</a:t>
            </a:r>
          </a:p>
        </p:txBody>
      </p:sp>
    </p:spTree>
    <p:extLst>
      <p:ext uri="{BB962C8B-B14F-4D97-AF65-F5344CB8AC3E}">
        <p14:creationId xmlns:p14="http://schemas.microsoft.com/office/powerpoint/2010/main" val="1883045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分层带量及分组报价</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2"/>
          <p:cNvGrpSpPr/>
          <p:nvPr/>
        </p:nvGrpSpPr>
        <p:grpSpPr>
          <a:xfrm>
            <a:off x="10024605" y="0"/>
            <a:ext cx="1635125" cy="1420813"/>
            <a:chOff x="7922428" y="1362599"/>
            <a:chExt cx="1635125" cy="1420813"/>
          </a:xfrm>
        </p:grpSpPr>
        <p:sp>
          <p:nvSpPr>
            <p:cNvPr id="10"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EE48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11" name="文本框 3"/>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报价</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驱动</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8" name="文本框 7"/>
          <p:cNvSpPr txBox="1"/>
          <p:nvPr/>
        </p:nvSpPr>
        <p:spPr>
          <a:xfrm>
            <a:off x="3031085" y="5531750"/>
            <a:ext cx="1569660" cy="369332"/>
          </a:xfrm>
          <a:prstGeom prst="rect">
            <a:avLst/>
          </a:prstGeom>
          <a:noFill/>
        </p:spPr>
        <p:txBody>
          <a:bodyPr wrap="none" rtlCol="0">
            <a:spAutoFit/>
          </a:bodyPr>
          <a:lstStyle/>
          <a:p>
            <a:r>
              <a:rPr kumimoji="1" lang="zh-CN" altLang="en-US" b="1" dirty="0" smtClean="0">
                <a:solidFill>
                  <a:schemeClr val="bg2">
                    <a:lumMod val="25000"/>
                  </a:schemeClr>
                </a:solidFill>
                <a:latin typeface="Microsoft YaHei" charset="-122"/>
                <a:ea typeface="Microsoft YaHei" charset="-122"/>
                <a:cs typeface="Microsoft YaHei" charset="-122"/>
              </a:rPr>
              <a:t>分层带量报价</a:t>
            </a:r>
            <a:endParaRPr kumimoji="1" lang="zh-CN" altLang="en-US" b="1" dirty="0">
              <a:solidFill>
                <a:schemeClr val="bg2">
                  <a:lumMod val="25000"/>
                </a:schemeClr>
              </a:solidFill>
              <a:latin typeface="Microsoft YaHei" charset="-122"/>
              <a:ea typeface="Microsoft YaHei" charset="-122"/>
              <a:cs typeface="Microsoft YaHei" charset="-122"/>
            </a:endParaRPr>
          </a:p>
        </p:txBody>
      </p:sp>
      <p:cxnSp>
        <p:nvCxnSpPr>
          <p:cNvPr id="17" name="直线连接符 16"/>
          <p:cNvCxnSpPr/>
          <p:nvPr/>
        </p:nvCxnSpPr>
        <p:spPr>
          <a:xfrm>
            <a:off x="3084247" y="5901082"/>
            <a:ext cx="1463333"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002214" y="5531750"/>
            <a:ext cx="1144865" cy="369332"/>
          </a:xfrm>
          <a:prstGeom prst="rect">
            <a:avLst/>
          </a:prstGeom>
          <a:noFill/>
        </p:spPr>
        <p:txBody>
          <a:bodyPr wrap="none" rtlCol="0">
            <a:spAutoFit/>
          </a:bodyPr>
          <a:lstStyle/>
          <a:p>
            <a:r>
              <a:rPr kumimoji="1" lang="zh-CN" altLang="en-US" b="1" dirty="0" smtClean="0">
                <a:solidFill>
                  <a:schemeClr val="bg2">
                    <a:lumMod val="25000"/>
                  </a:schemeClr>
                </a:solidFill>
                <a:latin typeface="Microsoft YaHei" charset="-122"/>
                <a:ea typeface="Microsoft YaHei" charset="-122"/>
                <a:cs typeface="Microsoft YaHei" charset="-122"/>
              </a:rPr>
              <a:t>分组报价</a:t>
            </a:r>
            <a:endParaRPr kumimoji="1" lang="zh-CN" altLang="en-US" b="1" dirty="0">
              <a:solidFill>
                <a:schemeClr val="bg2">
                  <a:lumMod val="25000"/>
                </a:schemeClr>
              </a:solidFill>
              <a:latin typeface="Microsoft YaHei" charset="-122"/>
              <a:ea typeface="Microsoft YaHei" charset="-122"/>
              <a:cs typeface="Microsoft YaHei" charset="-122"/>
            </a:endParaRPr>
          </a:p>
        </p:txBody>
      </p:sp>
      <p:cxnSp>
        <p:nvCxnSpPr>
          <p:cNvPr id="19" name="直线连接符 18"/>
          <p:cNvCxnSpPr/>
          <p:nvPr/>
        </p:nvCxnSpPr>
        <p:spPr>
          <a:xfrm>
            <a:off x="8055376" y="5901082"/>
            <a:ext cx="999463"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26531" y="1716532"/>
            <a:ext cx="2654791" cy="3694560"/>
          </a:xfrm>
          <a:prstGeom prst="rect">
            <a:avLst/>
          </a:prstGeom>
        </p:spPr>
      </p:pic>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33209" y="1619101"/>
            <a:ext cx="4593272" cy="3751840"/>
          </a:xfrm>
          <a:prstGeom prst="rect">
            <a:avLst/>
          </a:prstGeom>
        </p:spPr>
      </p:pic>
    </p:spTree>
    <p:extLst>
      <p:ext uri="{BB962C8B-B14F-4D97-AF65-F5344CB8AC3E}">
        <p14:creationId xmlns:p14="http://schemas.microsoft.com/office/powerpoint/2010/main" val="77304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59000"/>
          </a:schemeClr>
        </a:solidFill>
        <a:effectLst/>
      </p:bgPr>
    </p:bg>
    <p:spTree>
      <p:nvGrpSpPr>
        <p:cNvPr id="1" name=""/>
        <p:cNvGrpSpPr/>
        <p:nvPr/>
      </p:nvGrpSpPr>
      <p:grpSpPr>
        <a:xfrm>
          <a:off x="0" y="0"/>
          <a:ext cx="0" cy="0"/>
          <a:chOff x="0" y="0"/>
          <a:chExt cx="0" cy="0"/>
        </a:xfrm>
      </p:grpSpPr>
      <p:pic>
        <p:nvPicPr>
          <p:cNvPr id="46" name="图片 4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411077" y="1691358"/>
            <a:ext cx="1956198" cy="3903631"/>
          </a:xfrm>
          <a:prstGeom prst="rect">
            <a:avLst/>
          </a:prstGeom>
        </p:spPr>
      </p:pic>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多种行情聚合模型</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2"/>
          <p:cNvGrpSpPr/>
          <p:nvPr/>
        </p:nvGrpSpPr>
        <p:grpSpPr>
          <a:xfrm>
            <a:off x="10024605" y="0"/>
            <a:ext cx="1635125" cy="1420813"/>
            <a:chOff x="7922428" y="1362599"/>
            <a:chExt cx="1635125" cy="1420813"/>
          </a:xfrm>
        </p:grpSpPr>
        <p:sp>
          <p:nvSpPr>
            <p:cNvPr id="10"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EE48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11" name="文本框 3"/>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报价</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驱动</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89" name="组 88"/>
          <p:cNvGrpSpPr/>
          <p:nvPr/>
        </p:nvGrpSpPr>
        <p:grpSpPr>
          <a:xfrm>
            <a:off x="700908" y="1796618"/>
            <a:ext cx="10958822" cy="4512546"/>
            <a:chOff x="700908" y="1670006"/>
            <a:chExt cx="10958822" cy="4512546"/>
          </a:xfrm>
        </p:grpSpPr>
        <p:pic>
          <p:nvPicPr>
            <p:cNvPr id="44" name="图片 4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597298" y="1670006"/>
              <a:ext cx="1643073" cy="3715015"/>
            </a:xfrm>
            <a:prstGeom prst="rect">
              <a:avLst/>
            </a:prstGeom>
          </p:spPr>
        </p:pic>
        <p:grpSp>
          <p:nvGrpSpPr>
            <p:cNvPr id="43" name="组 42"/>
            <p:cNvGrpSpPr/>
            <p:nvPr/>
          </p:nvGrpSpPr>
          <p:grpSpPr>
            <a:xfrm>
              <a:off x="700908" y="1670007"/>
              <a:ext cx="10958822" cy="4512545"/>
              <a:chOff x="700908" y="1670007"/>
              <a:chExt cx="10958822" cy="4512545"/>
            </a:xfrm>
          </p:grpSpPr>
          <p:sp>
            <p:nvSpPr>
              <p:cNvPr id="12" name="Rectangle 15"/>
              <p:cNvSpPr>
                <a:spLocks noChangeArrowheads="1"/>
              </p:cNvSpPr>
              <p:nvPr/>
            </p:nvSpPr>
            <p:spPr bwMode="auto">
              <a:xfrm>
                <a:off x="4433077" y="2157803"/>
                <a:ext cx="13486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eaLnBrk="1" hangingPunct="1"/>
                <a:r>
                  <a:rPr lang="zh-CN" altLang="en-US" sz="1200">
                    <a:latin typeface="微软雅黑" panose="020B0503020204020204" pitchFamily="34" charset="-122"/>
                    <a:ea typeface="微软雅黑" panose="020B0503020204020204" pitchFamily="34" charset="-122"/>
                  </a:rPr>
                  <a:t>经过额度筛选的</a:t>
                </a:r>
                <a:r>
                  <a:rPr lang="en-US" altLang="zh-CN" sz="1200" dirty="0">
                    <a:latin typeface="微软雅黑" panose="020B0503020204020204" pitchFamily="34" charset="-122"/>
                    <a:ea typeface="微软雅黑" panose="020B0503020204020204" pitchFamily="34" charset="-122"/>
                  </a:rPr>
                  <a:t>TOB</a:t>
                </a:r>
                <a:r>
                  <a:rPr lang="zh-CN" altLang="en-US" sz="1200" dirty="0">
                    <a:latin typeface="微软雅黑" panose="020B0503020204020204" pitchFamily="34" charset="-122"/>
                    <a:ea typeface="微软雅黑" panose="020B0503020204020204" pitchFamily="34" charset="-122"/>
                  </a:rPr>
                  <a:t>价格</a:t>
                </a:r>
                <a:endParaRPr lang="en-US" altLang="zh-CN" sz="1200" dirty="0">
                  <a:latin typeface="微软雅黑" panose="020B0503020204020204" pitchFamily="34" charset="-122"/>
                  <a:ea typeface="微软雅黑" panose="020B0503020204020204" pitchFamily="34" charset="-122"/>
                </a:endParaRPr>
              </a:p>
            </p:txBody>
          </p:sp>
          <p:sp>
            <p:nvSpPr>
              <p:cNvPr id="14" name="矩形 42"/>
              <p:cNvSpPr/>
              <p:nvPr/>
            </p:nvSpPr>
            <p:spPr>
              <a:xfrm>
                <a:off x="3443794" y="2131672"/>
                <a:ext cx="692129" cy="467615"/>
              </a:xfrm>
              <a:prstGeom prst="rect">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defRPr/>
                </a:pPr>
                <a:endParaRPr kumimoji="1" lang="zh-CN" altLang="en-US" sz="2400" dirty="0">
                  <a:solidFill>
                    <a:srgbClr val="FFFFFF"/>
                  </a:solidFill>
                  <a:latin typeface="Helvetica" panose="020B0604020202020204" pitchFamily="34" charset="0"/>
                  <a:ea typeface="宋体" panose="02010600030101010101" pitchFamily="2" charset="-122"/>
                  <a:cs typeface="Helvetica" panose="020B0604020202020204" pitchFamily="34" charset="0"/>
                </a:endParaRPr>
              </a:p>
            </p:txBody>
          </p:sp>
          <p:cxnSp>
            <p:nvCxnSpPr>
              <p:cNvPr id="15" name="Straight Arrow Connector 19"/>
              <p:cNvCxnSpPr/>
              <p:nvPr/>
            </p:nvCxnSpPr>
            <p:spPr>
              <a:xfrm>
                <a:off x="4129073" y="2392326"/>
                <a:ext cx="334227" cy="17811"/>
              </a:xfrm>
              <a:prstGeom prst="straightConnector1">
                <a:avLst/>
              </a:prstGeom>
              <a:noFill/>
              <a:ln w="31750" cap="flat">
                <a:solidFill>
                  <a:srgbClr val="FFC000"/>
                </a:solidFill>
                <a:prstDash val="solid"/>
                <a:round/>
                <a:tailEnd type="triangle"/>
              </a:ln>
              <a:effectLst/>
              <a:sp3d/>
            </p:spPr>
            <p:style>
              <a:lnRef idx="0">
                <a:scrgbClr r="0" g="0" b="0"/>
              </a:lnRef>
              <a:fillRef idx="0">
                <a:scrgbClr r="0" g="0" b="0"/>
              </a:fillRef>
              <a:effectRef idx="0">
                <a:scrgbClr r="0" g="0" b="0"/>
              </a:effectRef>
              <a:fontRef idx="none"/>
            </p:style>
          </p:cxnSp>
          <p:sp>
            <p:nvSpPr>
              <p:cNvPr id="16" name="矩形 42"/>
              <p:cNvSpPr/>
              <p:nvPr/>
            </p:nvSpPr>
            <p:spPr>
              <a:xfrm>
                <a:off x="2996924" y="1995787"/>
                <a:ext cx="414971" cy="135885"/>
              </a:xfrm>
              <a:prstGeom prst="rect">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defRPr/>
                </a:pPr>
                <a:endParaRPr kumimoji="1" lang="zh-CN" altLang="en-US" sz="2400" dirty="0">
                  <a:solidFill>
                    <a:srgbClr val="FFFFFF"/>
                  </a:solidFill>
                  <a:latin typeface="Helvetica" panose="020B0604020202020204" pitchFamily="34" charset="0"/>
                  <a:ea typeface="宋体" panose="02010600030101010101" pitchFamily="2" charset="-122"/>
                  <a:cs typeface="Helvetica" panose="020B0604020202020204" pitchFamily="34" charset="0"/>
                </a:endParaRPr>
              </a:p>
            </p:txBody>
          </p:sp>
          <p:sp>
            <p:nvSpPr>
              <p:cNvPr id="17" name="Rectangle 21"/>
              <p:cNvSpPr>
                <a:spLocks noChangeArrowheads="1"/>
              </p:cNvSpPr>
              <p:nvPr/>
            </p:nvSpPr>
            <p:spPr bwMode="auto">
              <a:xfrm>
                <a:off x="1013876" y="1834789"/>
                <a:ext cx="11843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algn="r" eaLnBrk="1" hangingPunct="1"/>
                <a:r>
                  <a:rPr lang="zh-CN" altLang="en-US" sz="1200" dirty="0">
                    <a:latin typeface="微软雅黑" panose="020B0503020204020204" pitchFamily="34" charset="-122"/>
                    <a:ea typeface="微软雅黑" panose="020B0503020204020204" pitchFamily="34" charset="-122"/>
                  </a:rPr>
                  <a:t>未经额度筛选的</a:t>
                </a:r>
                <a:r>
                  <a:rPr lang="en-US" altLang="zh-CN" sz="1200" dirty="0">
                    <a:latin typeface="微软雅黑" panose="020B0503020204020204" pitchFamily="34" charset="-122"/>
                    <a:ea typeface="微软雅黑" panose="020B0503020204020204" pitchFamily="34" charset="-122"/>
                  </a:rPr>
                  <a:t>TOB</a:t>
                </a:r>
                <a:r>
                  <a:rPr lang="zh-CN" altLang="en-US" sz="1200" dirty="0">
                    <a:latin typeface="微软雅黑" panose="020B0503020204020204" pitchFamily="34" charset="-122"/>
                    <a:ea typeface="微软雅黑" panose="020B0503020204020204" pitchFamily="34" charset="-122"/>
                  </a:rPr>
                  <a:t>价格</a:t>
                </a:r>
                <a:endParaRPr lang="en-US" altLang="zh-CN" sz="1200" dirty="0">
                  <a:latin typeface="微软雅黑" panose="020B0503020204020204" pitchFamily="34" charset="-122"/>
                  <a:ea typeface="微软雅黑" panose="020B0503020204020204" pitchFamily="34" charset="-122"/>
                </a:endParaRPr>
              </a:p>
            </p:txBody>
          </p:sp>
          <p:cxnSp>
            <p:nvCxnSpPr>
              <p:cNvPr id="18" name="Straight Arrow Connector 22"/>
              <p:cNvCxnSpPr/>
              <p:nvPr/>
            </p:nvCxnSpPr>
            <p:spPr>
              <a:xfrm flipH="1">
                <a:off x="2262541" y="2060891"/>
                <a:ext cx="710720" cy="0"/>
              </a:xfrm>
              <a:prstGeom prst="straightConnector1">
                <a:avLst/>
              </a:prstGeom>
              <a:noFill/>
              <a:ln w="31750" cap="flat">
                <a:solidFill>
                  <a:srgbClr val="FFC000"/>
                </a:solidFill>
                <a:prstDash val="solid"/>
                <a:round/>
                <a:tailEnd type="triangle"/>
              </a:ln>
              <a:effectLst/>
              <a:sp3d/>
            </p:spPr>
            <p:style>
              <a:lnRef idx="0">
                <a:scrgbClr r="0" g="0" b="0"/>
              </a:lnRef>
              <a:fillRef idx="0">
                <a:scrgbClr r="0" g="0" b="0"/>
              </a:fillRef>
              <a:effectRef idx="0">
                <a:scrgbClr r="0" g="0" b="0"/>
              </a:effectRef>
              <a:fontRef idx="none"/>
            </p:style>
          </p:cxnSp>
          <p:sp>
            <p:nvSpPr>
              <p:cNvPr id="19" name="矩形 42"/>
              <p:cNvSpPr/>
              <p:nvPr/>
            </p:nvSpPr>
            <p:spPr>
              <a:xfrm>
                <a:off x="2716738" y="2751930"/>
                <a:ext cx="635601" cy="1332425"/>
              </a:xfrm>
              <a:prstGeom prst="rect">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defRPr/>
                </a:pPr>
                <a:endParaRPr kumimoji="1" lang="zh-CN" altLang="en-US" sz="2400" dirty="0">
                  <a:solidFill>
                    <a:srgbClr val="FFFFFF"/>
                  </a:solidFill>
                  <a:latin typeface="Helvetica" panose="020B0604020202020204" pitchFamily="34" charset="0"/>
                  <a:ea typeface="宋体" panose="02010600030101010101" pitchFamily="2" charset="-122"/>
                  <a:cs typeface="Helvetica" panose="020B0604020202020204" pitchFamily="34" charset="0"/>
                </a:endParaRPr>
              </a:p>
            </p:txBody>
          </p:sp>
          <p:sp>
            <p:nvSpPr>
              <p:cNvPr id="20" name="Rectangle 26"/>
              <p:cNvSpPr>
                <a:spLocks noChangeArrowheads="1"/>
              </p:cNvSpPr>
              <p:nvPr/>
            </p:nvSpPr>
            <p:spPr bwMode="auto">
              <a:xfrm>
                <a:off x="700908" y="2963201"/>
                <a:ext cx="16349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algn="ctr" eaLnBrk="1" hangingPunct="1"/>
                <a:r>
                  <a:rPr lang="zh-CN" altLang="en-US" sz="1200" dirty="0">
                    <a:latin typeface="微软雅黑" panose="020B0503020204020204" pitchFamily="34" charset="-122"/>
                    <a:ea typeface="微软雅黑" panose="020B0503020204020204" pitchFamily="34" charset="-122"/>
                  </a:rPr>
                  <a:t>阶梯行情展示支持期限深度，交易量深度以及市场深度行情的查看</a:t>
                </a:r>
                <a:endParaRPr lang="en-US" altLang="zh-CN" sz="1200" dirty="0">
                  <a:latin typeface="微软雅黑" panose="020B0503020204020204" pitchFamily="34" charset="-122"/>
                  <a:ea typeface="微软雅黑" panose="020B0503020204020204" pitchFamily="34" charset="-122"/>
                </a:endParaRPr>
              </a:p>
            </p:txBody>
          </p:sp>
          <p:cxnSp>
            <p:nvCxnSpPr>
              <p:cNvPr id="21" name="Straight Arrow Connector 27"/>
              <p:cNvCxnSpPr/>
              <p:nvPr/>
            </p:nvCxnSpPr>
            <p:spPr>
              <a:xfrm flipH="1">
                <a:off x="2262541" y="3234901"/>
                <a:ext cx="468559" cy="0"/>
              </a:xfrm>
              <a:prstGeom prst="straightConnector1">
                <a:avLst/>
              </a:prstGeom>
              <a:noFill/>
              <a:ln w="31750" cap="flat">
                <a:solidFill>
                  <a:srgbClr val="FFC000"/>
                </a:solidFill>
                <a:prstDash val="solid"/>
                <a:round/>
                <a:tailEnd type="triangle"/>
              </a:ln>
              <a:effectLst/>
              <a:sp3d/>
            </p:spPr>
            <p:style>
              <a:lnRef idx="0">
                <a:scrgbClr r="0" g="0" b="0"/>
              </a:lnRef>
              <a:fillRef idx="0">
                <a:scrgbClr r="0" g="0" b="0"/>
              </a:fillRef>
              <a:effectRef idx="0">
                <a:scrgbClr r="0" g="0" b="0"/>
              </a:effectRef>
              <a:fontRef idx="none"/>
            </p:style>
          </p:cxnSp>
          <p:sp>
            <p:nvSpPr>
              <p:cNvPr id="22" name="矩形 42"/>
              <p:cNvSpPr/>
              <p:nvPr/>
            </p:nvSpPr>
            <p:spPr>
              <a:xfrm>
                <a:off x="2716624" y="4084355"/>
                <a:ext cx="1425511" cy="1090177"/>
              </a:xfrm>
              <a:prstGeom prst="rect">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defRPr/>
                </a:pPr>
                <a:endParaRPr kumimoji="1" lang="zh-CN" altLang="en-US" sz="2400" dirty="0">
                  <a:solidFill>
                    <a:srgbClr val="FFFFFF"/>
                  </a:solidFill>
                  <a:latin typeface="Helvetica" panose="020B0604020202020204" pitchFamily="34" charset="0"/>
                  <a:ea typeface="宋体" panose="02010600030101010101" pitchFamily="2" charset="-122"/>
                  <a:cs typeface="Helvetica" panose="020B0604020202020204" pitchFamily="34" charset="0"/>
                </a:endParaRPr>
              </a:p>
            </p:txBody>
          </p:sp>
          <p:sp>
            <p:nvSpPr>
              <p:cNvPr id="23" name="Rectangle 36"/>
              <p:cNvSpPr>
                <a:spLocks noChangeArrowheads="1"/>
              </p:cNvSpPr>
              <p:nvPr/>
            </p:nvSpPr>
            <p:spPr bwMode="auto">
              <a:xfrm>
                <a:off x="700908" y="4276279"/>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eaLnBrk="1" hangingPunct="1"/>
                <a:r>
                  <a:rPr lang="zh-CN" altLang="en-US" sz="1400" dirty="0">
                    <a:latin typeface="微软雅黑" panose="020B0503020204020204" pitchFamily="34" charset="-122"/>
                    <a:ea typeface="微软雅黑" panose="020B0503020204020204" pitchFamily="34" charset="-122"/>
                  </a:rPr>
                  <a:t>高开低收行情查看</a:t>
                </a:r>
                <a:endParaRPr lang="en-US" altLang="zh-CN" sz="1400" dirty="0">
                  <a:latin typeface="微软雅黑" panose="020B0503020204020204" pitchFamily="34" charset="-122"/>
                  <a:ea typeface="微软雅黑" panose="020B0503020204020204" pitchFamily="34" charset="-122"/>
                </a:endParaRPr>
              </a:p>
            </p:txBody>
          </p:sp>
          <p:cxnSp>
            <p:nvCxnSpPr>
              <p:cNvPr id="24" name="Straight Arrow Connector 37"/>
              <p:cNvCxnSpPr/>
              <p:nvPr/>
            </p:nvCxnSpPr>
            <p:spPr>
              <a:xfrm flipH="1">
                <a:off x="2274726" y="4430168"/>
                <a:ext cx="428837" cy="0"/>
              </a:xfrm>
              <a:prstGeom prst="straightConnector1">
                <a:avLst/>
              </a:prstGeom>
              <a:noFill/>
              <a:ln w="31750" cap="flat">
                <a:solidFill>
                  <a:srgbClr val="FFC000"/>
                </a:solidFill>
                <a:prstDash val="solid"/>
                <a:round/>
                <a:tailEnd type="triangle"/>
              </a:ln>
              <a:effectLst/>
              <a:sp3d/>
            </p:spPr>
            <p:style>
              <a:lnRef idx="0">
                <a:scrgbClr r="0" g="0" b="0"/>
              </a:lnRef>
              <a:fillRef idx="0">
                <a:scrgbClr r="0" g="0" b="0"/>
              </a:fillRef>
              <a:effectRef idx="0">
                <a:scrgbClr r="0" g="0" b="0"/>
              </a:effectRef>
              <a:fontRef idx="none"/>
            </p:style>
          </p:cxnSp>
          <p:sp>
            <p:nvSpPr>
              <p:cNvPr id="27" name="Rectangle 52"/>
              <p:cNvSpPr>
                <a:spLocks noChangeArrowheads="1"/>
              </p:cNvSpPr>
              <p:nvPr/>
            </p:nvSpPr>
            <p:spPr bwMode="auto">
              <a:xfrm>
                <a:off x="4423151" y="1670007"/>
                <a:ext cx="1213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eaLnBrk="1" hangingPunct="1"/>
                <a:r>
                  <a:rPr lang="zh-CN" altLang="en-US" sz="1200" dirty="0">
                    <a:latin typeface="微软雅黑" panose="020B0503020204020204" pitchFamily="34" charset="-122"/>
                    <a:ea typeface="微软雅黑" panose="020B0503020204020204" pitchFamily="34" charset="-122"/>
                  </a:rPr>
                  <a:t>价格模型支持：</a:t>
                </a:r>
                <a:r>
                  <a:rPr lang="ru-RU" altLang="zh-CN" sz="1200" dirty="0">
                    <a:latin typeface="微软雅黑" panose="020B0503020204020204" pitchFamily="34" charset="-122"/>
                    <a:ea typeface="微软雅黑" panose="020B0503020204020204" pitchFamily="34" charset="-122"/>
                  </a:rPr>
                  <a:t> VWAP/LMT</a:t>
                </a:r>
                <a:endParaRPr lang="en-US" altLang="zh-CN" sz="1200" dirty="0">
                  <a:latin typeface="微软雅黑" panose="020B0503020204020204" pitchFamily="34" charset="-122"/>
                  <a:ea typeface="微软雅黑" panose="020B0503020204020204" pitchFamily="34" charset="-122"/>
                </a:endParaRPr>
              </a:p>
            </p:txBody>
          </p:sp>
          <p:sp>
            <p:nvSpPr>
              <p:cNvPr id="29" name="Rectangle 15"/>
              <p:cNvSpPr>
                <a:spLocks noChangeArrowheads="1"/>
              </p:cNvSpPr>
              <p:nvPr/>
            </p:nvSpPr>
            <p:spPr bwMode="auto">
              <a:xfrm>
                <a:off x="9548169" y="2473388"/>
                <a:ext cx="18716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eaLnBrk="1" hangingPunct="1"/>
                <a:r>
                  <a:rPr lang="zh-CN" altLang="en-US" sz="1200">
                    <a:latin typeface="微软雅黑" panose="020B0503020204020204" pitchFamily="34" charset="-122"/>
                    <a:ea typeface="微软雅黑" panose="020B0503020204020204" pitchFamily="34" charset="-122"/>
                  </a:rPr>
                  <a:t>经过额度筛选的</a:t>
                </a:r>
                <a:r>
                  <a:rPr lang="en-US" altLang="zh-CN" sz="1200">
                    <a:latin typeface="微软雅黑" panose="020B0503020204020204" pitchFamily="34" charset="-122"/>
                    <a:ea typeface="微软雅黑" panose="020B0503020204020204" pitchFamily="34" charset="-122"/>
                  </a:rPr>
                  <a:t>TOB</a:t>
                </a:r>
                <a:r>
                  <a:rPr lang="zh-CN" altLang="en-US" sz="1200">
                    <a:latin typeface="微软雅黑" panose="020B0503020204020204" pitchFamily="34" charset="-122"/>
                    <a:ea typeface="微软雅黑" panose="020B0503020204020204" pitchFamily="34" charset="-122"/>
                  </a:rPr>
                  <a:t>价格</a:t>
                </a:r>
                <a:endParaRPr lang="en-US" altLang="zh-CN" sz="1200">
                  <a:latin typeface="微软雅黑" panose="020B0503020204020204" pitchFamily="34" charset="-122"/>
                  <a:ea typeface="微软雅黑" panose="020B0503020204020204" pitchFamily="34" charset="-122"/>
                </a:endParaRPr>
              </a:p>
            </p:txBody>
          </p:sp>
          <p:sp>
            <p:nvSpPr>
              <p:cNvPr id="30" name="矩形 42"/>
              <p:cNvSpPr/>
              <p:nvPr/>
            </p:nvSpPr>
            <p:spPr>
              <a:xfrm>
                <a:off x="8378454" y="2179193"/>
                <a:ext cx="805723" cy="904249"/>
              </a:xfrm>
              <a:prstGeom prst="rect">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defRPr/>
                </a:pPr>
                <a:endParaRPr kumimoji="1" lang="zh-CN" altLang="en-US" sz="2400" dirty="0">
                  <a:solidFill>
                    <a:srgbClr val="FFFFFF"/>
                  </a:solidFill>
                  <a:latin typeface="Helvetica" panose="020B0604020202020204" pitchFamily="34" charset="0"/>
                  <a:ea typeface="宋体" panose="02010600030101010101" pitchFamily="2" charset="-122"/>
                  <a:cs typeface="Helvetica" panose="020B0604020202020204" pitchFamily="34" charset="0"/>
                </a:endParaRPr>
              </a:p>
            </p:txBody>
          </p:sp>
          <p:cxnSp>
            <p:nvCxnSpPr>
              <p:cNvPr id="31" name="Straight Arrow Connector 19"/>
              <p:cNvCxnSpPr/>
              <p:nvPr/>
            </p:nvCxnSpPr>
            <p:spPr>
              <a:xfrm>
                <a:off x="9205443" y="2631317"/>
                <a:ext cx="342726" cy="0"/>
              </a:xfrm>
              <a:prstGeom prst="straightConnector1">
                <a:avLst/>
              </a:prstGeom>
              <a:noFill/>
              <a:ln w="31750" cap="flat">
                <a:solidFill>
                  <a:srgbClr val="FFC000"/>
                </a:solidFill>
                <a:prstDash val="solid"/>
                <a:round/>
                <a:tailEnd type="triangle"/>
              </a:ln>
              <a:effectLst/>
              <a:sp3d/>
            </p:spPr>
            <p:style>
              <a:lnRef idx="0">
                <a:scrgbClr r="0" g="0" b="0"/>
              </a:lnRef>
              <a:fillRef idx="0">
                <a:scrgbClr r="0" g="0" b="0"/>
              </a:fillRef>
              <a:effectRef idx="0">
                <a:scrgbClr r="0" g="0" b="0"/>
              </a:effectRef>
              <a:fontRef idx="none"/>
            </p:style>
          </p:cxnSp>
          <p:sp>
            <p:nvSpPr>
              <p:cNvPr id="32" name="矩形 42"/>
              <p:cNvSpPr/>
              <p:nvPr/>
            </p:nvSpPr>
            <p:spPr>
              <a:xfrm>
                <a:off x="7575821" y="3267853"/>
                <a:ext cx="697798" cy="2066600"/>
              </a:xfrm>
              <a:prstGeom prst="rect">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defRPr/>
                </a:pPr>
                <a:endParaRPr kumimoji="1" lang="zh-CN" altLang="en-US" sz="2400" dirty="0">
                  <a:solidFill>
                    <a:srgbClr val="FFFFFF"/>
                  </a:solidFill>
                  <a:latin typeface="Helvetica" panose="020B0604020202020204" pitchFamily="34" charset="0"/>
                  <a:ea typeface="宋体" panose="02010600030101010101" pitchFamily="2" charset="-122"/>
                  <a:cs typeface="Helvetica" panose="020B0604020202020204" pitchFamily="34" charset="0"/>
                </a:endParaRPr>
              </a:p>
            </p:txBody>
          </p:sp>
          <p:sp>
            <p:nvSpPr>
              <p:cNvPr id="33" name="Rectangle 26"/>
              <p:cNvSpPr>
                <a:spLocks noChangeArrowheads="1"/>
              </p:cNvSpPr>
              <p:nvPr/>
            </p:nvSpPr>
            <p:spPr bwMode="auto">
              <a:xfrm>
                <a:off x="5225762" y="3712769"/>
                <a:ext cx="16999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algn="ctr" eaLnBrk="1" hangingPunct="1"/>
                <a:r>
                  <a:rPr lang="zh-CN" altLang="en-US" sz="1200">
                    <a:latin typeface="微软雅黑" panose="020B0503020204020204" pitchFamily="34" charset="-122"/>
                    <a:ea typeface="微软雅黑" panose="020B0503020204020204" pitchFamily="34" charset="-122"/>
                  </a:rPr>
                  <a:t>阶梯行情展示支持期限深度，交易量深度以及市场深度以及</a:t>
                </a:r>
                <a:r>
                  <a:rPr lang="en-US" altLang="zh-CN" sz="1200" dirty="0">
                    <a:latin typeface="微软雅黑" panose="020B0503020204020204" pitchFamily="34" charset="-122"/>
                    <a:ea typeface="微软雅黑" panose="020B0503020204020204" pitchFamily="34" charset="-122"/>
                  </a:rPr>
                  <a:t>LP</a:t>
                </a:r>
                <a:r>
                  <a:rPr lang="zh-CN" altLang="en-US" sz="1200" dirty="0">
                    <a:latin typeface="微软雅黑" panose="020B0503020204020204" pitchFamily="34" charset="-122"/>
                    <a:ea typeface="微软雅黑" panose="020B0503020204020204" pitchFamily="34" charset="-122"/>
                  </a:rPr>
                  <a:t>深度行情的查看</a:t>
                </a:r>
                <a:endParaRPr lang="en-US" altLang="zh-CN" sz="1200" dirty="0">
                  <a:latin typeface="微软雅黑" panose="020B0503020204020204" pitchFamily="34" charset="-122"/>
                  <a:ea typeface="微软雅黑" panose="020B0503020204020204" pitchFamily="34" charset="-122"/>
                </a:endParaRPr>
              </a:p>
            </p:txBody>
          </p:sp>
          <p:cxnSp>
            <p:nvCxnSpPr>
              <p:cNvPr id="34" name="Straight Arrow Connector 27"/>
              <p:cNvCxnSpPr/>
              <p:nvPr/>
            </p:nvCxnSpPr>
            <p:spPr>
              <a:xfrm flipH="1">
                <a:off x="6807736" y="4006739"/>
                <a:ext cx="768085" cy="0"/>
              </a:xfrm>
              <a:prstGeom prst="straightConnector1">
                <a:avLst/>
              </a:prstGeom>
              <a:noFill/>
              <a:ln w="31750" cap="flat">
                <a:solidFill>
                  <a:srgbClr val="FFC000"/>
                </a:solidFill>
                <a:prstDash val="solid"/>
                <a:round/>
                <a:tailEnd type="triangle"/>
              </a:ln>
              <a:effectLst/>
              <a:sp3d/>
            </p:spPr>
            <p:style>
              <a:lnRef idx="0">
                <a:scrgbClr r="0" g="0" b="0"/>
              </a:lnRef>
              <a:fillRef idx="0">
                <a:scrgbClr r="0" g="0" b="0"/>
              </a:fillRef>
              <a:effectRef idx="0">
                <a:scrgbClr r="0" g="0" b="0"/>
              </a:effectRef>
              <a:fontRef idx="none"/>
            </p:style>
          </p:cxnSp>
          <p:sp>
            <p:nvSpPr>
              <p:cNvPr id="35" name="矩形 42"/>
              <p:cNvSpPr/>
              <p:nvPr/>
            </p:nvSpPr>
            <p:spPr>
              <a:xfrm flipV="1">
                <a:off x="7583072" y="2017052"/>
                <a:ext cx="285021" cy="151383"/>
              </a:xfrm>
              <a:prstGeom prst="rect">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defRPr/>
                </a:pPr>
                <a:endParaRPr kumimoji="1" lang="zh-CN" altLang="en-US" sz="2400" dirty="0">
                  <a:solidFill>
                    <a:srgbClr val="FFFFFF"/>
                  </a:solidFill>
                  <a:latin typeface="Helvetica" panose="020B0604020202020204" pitchFamily="34" charset="0"/>
                  <a:ea typeface="宋体" panose="02010600030101010101" pitchFamily="2" charset="-122"/>
                  <a:cs typeface="Helvetica" panose="020B0604020202020204" pitchFamily="34" charset="0"/>
                </a:endParaRPr>
              </a:p>
            </p:txBody>
          </p:sp>
          <p:cxnSp>
            <p:nvCxnSpPr>
              <p:cNvPr id="36" name="Straight Arrow Connector 48"/>
              <p:cNvCxnSpPr/>
              <p:nvPr/>
            </p:nvCxnSpPr>
            <p:spPr>
              <a:xfrm>
                <a:off x="7868093" y="2073693"/>
                <a:ext cx="1680076" cy="0"/>
              </a:xfrm>
              <a:prstGeom prst="straightConnector1">
                <a:avLst/>
              </a:prstGeom>
              <a:noFill/>
              <a:ln w="31750" cap="flat">
                <a:solidFill>
                  <a:srgbClr val="FFC000"/>
                </a:solidFill>
                <a:prstDash val="solid"/>
                <a:round/>
                <a:tailEnd type="triangle"/>
              </a:ln>
              <a:effectLst/>
              <a:sp3d/>
            </p:spPr>
            <p:style>
              <a:lnRef idx="0">
                <a:scrgbClr r="0" g="0" b="0"/>
              </a:lnRef>
              <a:fillRef idx="0">
                <a:scrgbClr r="0" g="0" b="0"/>
              </a:fillRef>
              <a:effectRef idx="0">
                <a:scrgbClr r="0" g="0" b="0"/>
              </a:effectRef>
              <a:fontRef idx="none"/>
            </p:style>
          </p:cxnSp>
          <p:sp>
            <p:nvSpPr>
              <p:cNvPr id="37" name="Rectangle 52"/>
              <p:cNvSpPr>
                <a:spLocks noChangeArrowheads="1"/>
              </p:cNvSpPr>
              <p:nvPr/>
            </p:nvSpPr>
            <p:spPr bwMode="auto">
              <a:xfrm>
                <a:off x="9502597" y="1838477"/>
                <a:ext cx="21571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eaLnBrk="1" hangingPunct="1"/>
                <a:r>
                  <a:rPr lang="zh-CN" altLang="en-US" sz="1200" dirty="0">
                    <a:latin typeface="微软雅黑" panose="020B0503020204020204" pitchFamily="34" charset="-122"/>
                    <a:ea typeface="微软雅黑" panose="020B0503020204020204" pitchFamily="34" charset="-122"/>
                  </a:rPr>
                  <a:t>价格模型支持：</a:t>
                </a:r>
                <a:r>
                  <a:rPr lang="ru-RU" altLang="zh-CN"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 </a:t>
                </a:r>
                <a:r>
                  <a:rPr lang="en-US" altLang="zh-CN" sz="1200" dirty="0" err="1" smtClean="0">
                    <a:latin typeface="微软雅黑" panose="020B0503020204020204" pitchFamily="34" charset="-122"/>
                    <a:ea typeface="微软雅黑" panose="020B0503020204020204" pitchFamily="34" charset="-122"/>
                  </a:rPr>
                  <a:t>VWAP</a:t>
                </a:r>
                <a:r>
                  <a:rPr lang="en-US" altLang="zh-CN"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LMT</a:t>
                </a:r>
                <a:r>
                  <a:rPr lang="en-US" altLang="zh-CN" sz="1200" dirty="0" smtClean="0">
                    <a:latin typeface="微软雅黑" panose="020B0503020204020204" pitchFamily="34" charset="-122"/>
                    <a:ea typeface="微软雅黑" panose="020B0503020204020204" pitchFamily="34" charset="-122"/>
                  </a:rPr>
                  <a:t>/FULL</a:t>
                </a:r>
                <a:endParaRPr lang="en-US" altLang="zh-CN" sz="1200" dirty="0">
                  <a:latin typeface="微软雅黑" panose="020B0503020204020204" pitchFamily="34" charset="-122"/>
                  <a:ea typeface="微软雅黑" panose="020B0503020204020204" pitchFamily="34" charset="-122"/>
                </a:endParaRPr>
              </a:p>
            </p:txBody>
          </p:sp>
          <p:sp>
            <p:nvSpPr>
              <p:cNvPr id="38" name="Rectangle 73"/>
              <p:cNvSpPr>
                <a:spLocks noChangeArrowheads="1"/>
              </p:cNvSpPr>
              <p:nvPr/>
            </p:nvSpPr>
            <p:spPr bwMode="auto">
              <a:xfrm>
                <a:off x="6840688" y="5535649"/>
                <a:ext cx="3131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algn="ctr" eaLnBrk="1" hangingPunct="1"/>
                <a:r>
                  <a:rPr lang="zh-CN" altLang="en-US" sz="1200" b="1" dirty="0">
                    <a:latin typeface="微软雅黑" panose="020B0503020204020204" pitchFamily="34" charset="-122"/>
                    <a:ea typeface="微软雅黑" panose="020B0503020204020204" pitchFamily="34" charset="-122"/>
                  </a:rPr>
                  <a:t>备注</a:t>
                </a:r>
                <a:r>
                  <a:rPr lang="zh-CN" altLang="en-US" sz="1200" dirty="0">
                    <a:latin typeface="微软雅黑" panose="020B0503020204020204" pitchFamily="34" charset="-122"/>
                    <a:ea typeface="微软雅黑" panose="020B0503020204020204" pitchFamily="34" charset="-122"/>
                  </a:rPr>
                  <a:t>：双边授信模式下的市场行情支持</a:t>
                </a:r>
                <a:r>
                  <a:rPr lang="en-US" altLang="zh-CN" sz="1200" dirty="0">
                    <a:latin typeface="微软雅黑" panose="020B0503020204020204" pitchFamily="34" charset="-122"/>
                    <a:ea typeface="微软雅黑" panose="020B0503020204020204" pitchFamily="34" charset="-122"/>
                  </a:rPr>
                  <a:t>LP</a:t>
                </a:r>
                <a:r>
                  <a:rPr lang="zh-CN" altLang="en-US" sz="1200" dirty="0">
                    <a:latin typeface="微软雅黑" panose="020B0503020204020204" pitchFamily="34" charset="-122"/>
                    <a:ea typeface="微软雅黑" panose="020B0503020204020204" pitchFamily="34" charset="-122"/>
                  </a:rPr>
                  <a:t>具名</a:t>
                </a:r>
                <a:r>
                  <a:rPr lang="zh-CN" altLang="en-US" sz="1200" dirty="0" smtClean="0">
                    <a:latin typeface="微软雅黑" panose="020B0503020204020204" pitchFamily="34" charset="-122"/>
                    <a:ea typeface="微软雅黑" panose="020B0503020204020204" pitchFamily="34" charset="-122"/>
                  </a:rPr>
                  <a:t>显示。</a:t>
                </a:r>
                <a:r>
                  <a:rPr lang="en-US" altLang="zh-CN" sz="1200" dirty="0" smtClean="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45" name="Rectangle 73"/>
              <p:cNvSpPr>
                <a:spLocks noChangeArrowheads="1"/>
              </p:cNvSpPr>
              <p:nvPr/>
            </p:nvSpPr>
            <p:spPr bwMode="auto">
              <a:xfrm>
                <a:off x="1728591" y="5536221"/>
                <a:ext cx="32638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algn="ctr" eaLnBrk="1" hangingPunct="1"/>
                <a:r>
                  <a:rPr lang="zh-CN" altLang="en-US" sz="1200" b="1" dirty="0">
                    <a:latin typeface="微软雅黑" panose="020B0503020204020204" pitchFamily="34" charset="-122"/>
                    <a:ea typeface="微软雅黑" panose="020B0503020204020204" pitchFamily="34" charset="-122"/>
                  </a:rPr>
                  <a:t>备注</a:t>
                </a:r>
                <a:r>
                  <a:rPr lang="zh-CN" altLang="en-US" sz="1200" dirty="0">
                    <a:latin typeface="微软雅黑" panose="020B0503020204020204" pitchFamily="34" charset="-122"/>
                    <a:ea typeface="微软雅黑" panose="020B0503020204020204" pitchFamily="34" charset="-122"/>
                  </a:rPr>
                  <a:t>：在</a:t>
                </a:r>
                <a:r>
                  <a:rPr lang="en-US" altLang="zh-CN" sz="1200" dirty="0">
                    <a:latin typeface="微软雅黑" panose="020B0503020204020204" pitchFamily="34" charset="-122"/>
                    <a:ea typeface="微软雅黑" panose="020B0503020204020204" pitchFamily="34" charset="-122"/>
                  </a:rPr>
                  <a:t>GUI</a:t>
                </a:r>
                <a:r>
                  <a:rPr lang="zh-CN" altLang="en-US" sz="1200" dirty="0">
                    <a:latin typeface="微软雅黑" panose="020B0503020204020204" pitchFamily="34" charset="-122"/>
                    <a:ea typeface="微软雅黑" panose="020B0503020204020204" pitchFamily="34" charset="-122"/>
                  </a:rPr>
                  <a:t>显示中支持</a:t>
                </a:r>
                <a:r>
                  <a:rPr lang="en-US" altLang="zh-CN" sz="1200" dirty="0">
                    <a:latin typeface="微软雅黑" panose="020B0503020204020204" pitchFamily="34" charset="-122"/>
                    <a:ea typeface="微软雅黑" panose="020B0503020204020204" pitchFamily="34" charset="-122"/>
                  </a:rPr>
                  <a:t>VWAP</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LMT</a:t>
                </a:r>
                <a:r>
                  <a:rPr lang="zh-CN" altLang="en-US" sz="1200" dirty="0">
                    <a:latin typeface="微软雅黑" panose="020B0503020204020204" pitchFamily="34" charset="-122"/>
                    <a:ea typeface="微软雅黑" panose="020B0503020204020204" pitchFamily="34" charset="-122"/>
                  </a:rPr>
                  <a:t>价格模型的浏览，但若通过</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接口则仅支持</a:t>
                </a:r>
                <a:r>
                  <a:rPr lang="en-US" altLang="zh-CN" sz="1200" dirty="0">
                    <a:latin typeface="微软雅黑" panose="020B0503020204020204" pitchFamily="34" charset="-122"/>
                    <a:ea typeface="微软雅黑" panose="020B0503020204020204" pitchFamily="34" charset="-122"/>
                  </a:rPr>
                  <a:t>LMT</a:t>
                </a:r>
                <a:r>
                  <a:rPr lang="zh-CN" altLang="en-US" sz="1200" dirty="0">
                    <a:latin typeface="微软雅黑" panose="020B0503020204020204" pitchFamily="34" charset="-122"/>
                    <a:ea typeface="微软雅黑" panose="020B0503020204020204" pitchFamily="34" charset="-122"/>
                  </a:rPr>
                  <a:t>价格模型的浏览。</a:t>
                </a:r>
              </a:p>
            </p:txBody>
          </p:sp>
          <p:cxnSp>
            <p:nvCxnSpPr>
              <p:cNvPr id="26" name="Straight Arrow Connector 48"/>
              <p:cNvCxnSpPr/>
              <p:nvPr/>
            </p:nvCxnSpPr>
            <p:spPr>
              <a:xfrm>
                <a:off x="2973261" y="1912488"/>
                <a:ext cx="1490039" cy="0"/>
              </a:xfrm>
              <a:prstGeom prst="straightConnector1">
                <a:avLst/>
              </a:prstGeom>
              <a:noFill/>
              <a:ln w="31750" cap="flat">
                <a:solidFill>
                  <a:srgbClr val="FFC000"/>
                </a:solidFill>
                <a:prstDash val="solid"/>
                <a:round/>
                <a:tailEnd type="triangle"/>
              </a:ln>
              <a:effectLst/>
              <a:sp3d/>
            </p:spPr>
            <p:style>
              <a:lnRef idx="0">
                <a:scrgbClr r="0" g="0" b="0"/>
              </a:lnRef>
              <a:fillRef idx="0">
                <a:scrgbClr r="0" g="0" b="0"/>
              </a:fillRef>
              <a:effectRef idx="0">
                <a:scrgbClr r="0" g="0" b="0"/>
              </a:effectRef>
              <a:fontRef idx="none"/>
            </p:style>
          </p:cxnSp>
          <p:sp>
            <p:nvSpPr>
              <p:cNvPr id="25" name="矩形 42"/>
              <p:cNvSpPr/>
              <p:nvPr/>
            </p:nvSpPr>
            <p:spPr>
              <a:xfrm flipV="1">
                <a:off x="2731100" y="1889575"/>
                <a:ext cx="242162" cy="150059"/>
              </a:xfrm>
              <a:prstGeom prst="rect">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eaLnBrk="0" hangingPunct="0">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defRPr/>
                </a:pPr>
                <a:endParaRPr kumimoji="1" lang="zh-CN" altLang="en-US" sz="2400" dirty="0">
                  <a:solidFill>
                    <a:srgbClr val="FFFFFF"/>
                  </a:solidFill>
                  <a:latin typeface="Helvetica" panose="020B0604020202020204" pitchFamily="34" charset="0"/>
                  <a:ea typeface="宋体" panose="02010600030101010101" pitchFamily="2" charset="-122"/>
                  <a:cs typeface="Helvetica" panose="020B0604020202020204" pitchFamily="34" charset="0"/>
                </a:endParaRPr>
              </a:p>
            </p:txBody>
          </p:sp>
        </p:grpSp>
      </p:grpSp>
      <p:sp>
        <p:nvSpPr>
          <p:cNvPr id="47" name="矩形 46"/>
          <p:cNvSpPr/>
          <p:nvPr/>
        </p:nvSpPr>
        <p:spPr>
          <a:xfrm>
            <a:off x="606056" y="1498711"/>
            <a:ext cx="10765493" cy="5078142"/>
          </a:xfrm>
          <a:prstGeom prst="rect">
            <a:avLst/>
          </a:prstGeom>
          <a:solidFill>
            <a:schemeClr val="tx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8" name="组 87"/>
          <p:cNvGrpSpPr/>
          <p:nvPr/>
        </p:nvGrpSpPr>
        <p:grpSpPr>
          <a:xfrm>
            <a:off x="2014663" y="1459200"/>
            <a:ext cx="7883595" cy="4500522"/>
            <a:chOff x="2034541" y="-5712294"/>
            <a:chExt cx="7883595" cy="4500522"/>
          </a:xfrm>
        </p:grpSpPr>
        <p:pic>
          <p:nvPicPr>
            <p:cNvPr id="87" name="图片 8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101853" y="-5323256"/>
              <a:ext cx="2347118" cy="3179053"/>
            </a:xfrm>
            <a:prstGeom prst="rect">
              <a:avLst/>
            </a:prstGeom>
          </p:spPr>
        </p:pic>
        <p:grpSp>
          <p:nvGrpSpPr>
            <p:cNvPr id="60" name="组 59"/>
            <p:cNvGrpSpPr/>
            <p:nvPr/>
          </p:nvGrpSpPr>
          <p:grpSpPr>
            <a:xfrm>
              <a:off x="2034541" y="-5712294"/>
              <a:ext cx="7883595" cy="4500522"/>
              <a:chOff x="2034541" y="1269251"/>
              <a:chExt cx="7883595" cy="4500522"/>
            </a:xfrm>
          </p:grpSpPr>
          <p:grpSp>
            <p:nvGrpSpPr>
              <p:cNvPr id="56" name="组 55"/>
              <p:cNvGrpSpPr/>
              <p:nvPr/>
            </p:nvGrpSpPr>
            <p:grpSpPr>
              <a:xfrm>
                <a:off x="2034541" y="1269251"/>
                <a:ext cx="3133345" cy="4500522"/>
                <a:chOff x="2034541" y="1269251"/>
                <a:chExt cx="3133345" cy="4500522"/>
              </a:xfrm>
            </p:grpSpPr>
            <p:sp>
              <p:nvSpPr>
                <p:cNvPr id="50" name="TextBox 3"/>
                <p:cNvSpPr txBox="1"/>
                <p:nvPr/>
              </p:nvSpPr>
              <p:spPr bwMode="auto">
                <a:xfrm>
                  <a:off x="2766779" y="1269251"/>
                  <a:ext cx="1584720" cy="4001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60959" tIns="60959" rIns="60959" bIns="60959" spcCol="38100">
                  <a:spAutoFit/>
                </a:bodyPr>
                <a:lstStyle/>
                <a:p>
                  <a:pPr algn="ctr">
                    <a:defRPr/>
                  </a:pPr>
                  <a:r>
                    <a:rPr lang="en-US" altLang="zh-CN" b="1" dirty="0">
                      <a:solidFill>
                        <a:schemeClr val="bg1"/>
                      </a:solidFill>
                      <a:latin typeface="Microsoft YaHei" charset="-122"/>
                      <a:ea typeface="Microsoft YaHei" charset="-122"/>
                      <a:cs typeface="Microsoft YaHei" charset="-122"/>
                      <a:sym typeface="Calibri"/>
                    </a:rPr>
                    <a:t>VWAP</a:t>
                  </a:r>
                  <a:endParaRPr lang="zh-CN" altLang="en-US" b="1" dirty="0">
                    <a:solidFill>
                      <a:schemeClr val="bg1"/>
                    </a:solidFill>
                    <a:latin typeface="Microsoft YaHei" charset="-122"/>
                    <a:ea typeface="Microsoft YaHei" charset="-122"/>
                    <a:cs typeface="Microsoft YaHei" charset="-122"/>
                    <a:sym typeface="Calibri"/>
                  </a:endParaRPr>
                </a:p>
              </p:txBody>
            </p:sp>
            <p:sp>
              <p:nvSpPr>
                <p:cNvPr id="54" name="Rectangle 14"/>
                <p:cNvSpPr>
                  <a:spLocks noChangeArrowheads="1"/>
                </p:cNvSpPr>
                <p:nvPr/>
              </p:nvSpPr>
              <p:spPr bwMode="auto">
                <a:xfrm>
                  <a:off x="2034541" y="4938776"/>
                  <a:ext cx="31333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eaLnBrk="1" hangingPunct="1">
                    <a:buFont typeface="Arial" panose="020B0604020202020204" pitchFamily="34" charset="0"/>
                    <a:buChar char="•"/>
                  </a:pPr>
                  <a:r>
                    <a:rPr lang="en-US" altLang="zh-CN" sz="1200" b="1" dirty="0">
                      <a:solidFill>
                        <a:schemeClr val="bg1"/>
                      </a:solidFill>
                      <a:latin typeface="微软雅黑" panose="020B0503020204020204" pitchFamily="34" charset="-122"/>
                      <a:ea typeface="微软雅黑" panose="020B0503020204020204" pitchFamily="34" charset="-122"/>
                    </a:rPr>
                    <a:t>VWAP</a:t>
                  </a:r>
                  <a:r>
                    <a:rPr lang="zh-CN" altLang="en-US" sz="1200" b="1" dirty="0">
                      <a:solidFill>
                        <a:schemeClr val="bg1"/>
                      </a:solidFill>
                      <a:latin typeface="微软雅黑" panose="020B0503020204020204" pitchFamily="34" charset="-122"/>
                      <a:ea typeface="微软雅黑" panose="020B0503020204020204" pitchFamily="34" charset="-122"/>
                    </a:rPr>
                    <a:t>展示特定交易量的加权平均价格。</a:t>
                  </a:r>
                  <a:endParaRPr lang="en-US" altLang="zh-CN" sz="1200" b="1" dirty="0">
                    <a:solidFill>
                      <a:schemeClr val="bg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200" b="1" dirty="0">
                      <a:solidFill>
                        <a:schemeClr val="bg1"/>
                      </a:solidFill>
                      <a:latin typeface="微软雅黑" panose="020B0503020204020204" pitchFamily="34" charset="-122"/>
                      <a:ea typeface="微软雅黑" panose="020B0503020204020204" pitchFamily="34" charset="-122"/>
                    </a:rPr>
                    <a:t>由于用户的订单可以与多个</a:t>
                  </a:r>
                  <a:r>
                    <a:rPr lang="en-US" altLang="zh-CN" sz="1200" b="1" dirty="0">
                      <a:solidFill>
                        <a:schemeClr val="bg1"/>
                      </a:solidFill>
                      <a:latin typeface="微软雅黑" panose="020B0503020204020204" pitchFamily="34" charset="-122"/>
                      <a:ea typeface="微软雅黑" panose="020B0503020204020204" pitchFamily="34" charset="-122"/>
                    </a:rPr>
                    <a:t>LP</a:t>
                  </a:r>
                  <a:r>
                    <a:rPr lang="zh-CN" altLang="en-US" sz="1200" b="1" dirty="0">
                      <a:solidFill>
                        <a:schemeClr val="bg1"/>
                      </a:solidFill>
                      <a:latin typeface="微软雅黑" panose="020B0503020204020204" pitchFamily="34" charset="-122"/>
                      <a:ea typeface="微软雅黑" panose="020B0503020204020204" pitchFamily="34" charset="-122"/>
                    </a:rPr>
                    <a:t>的某一档报价进行成交，因此可以计算出满足该订单交易量的</a:t>
                  </a:r>
                  <a:r>
                    <a:rPr lang="en-US" altLang="zh-CN" sz="1200" b="1" dirty="0">
                      <a:solidFill>
                        <a:schemeClr val="bg1"/>
                      </a:solidFill>
                      <a:latin typeface="微软雅黑" panose="020B0503020204020204" pitchFamily="34" charset="-122"/>
                      <a:ea typeface="微软雅黑" panose="020B0503020204020204" pitchFamily="34" charset="-122"/>
                    </a:rPr>
                    <a:t>VWAP</a:t>
                  </a:r>
                  <a:r>
                    <a:rPr lang="zh-CN" altLang="en-US" sz="1200" b="1" dirty="0">
                      <a:solidFill>
                        <a:schemeClr val="bg1"/>
                      </a:solidFill>
                      <a:latin typeface="微软雅黑" panose="020B0503020204020204" pitchFamily="34" charset="-122"/>
                      <a:ea typeface="微软雅黑" panose="020B0503020204020204" pitchFamily="34" charset="-122"/>
                    </a:rPr>
                    <a:t>价格。</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57" name="组 56"/>
              <p:cNvGrpSpPr/>
              <p:nvPr/>
            </p:nvGrpSpPr>
            <p:grpSpPr>
              <a:xfrm>
                <a:off x="6523076" y="1322189"/>
                <a:ext cx="3395060" cy="4441977"/>
                <a:chOff x="6523076" y="1322189"/>
                <a:chExt cx="3395060" cy="4441977"/>
              </a:xfrm>
            </p:grpSpPr>
            <p:sp>
              <p:nvSpPr>
                <p:cNvPr id="53" name="TextBox 24"/>
                <p:cNvSpPr txBox="1"/>
                <p:nvPr/>
              </p:nvSpPr>
              <p:spPr bwMode="auto">
                <a:xfrm>
                  <a:off x="7482055" y="1322189"/>
                  <a:ext cx="153458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60959" tIns="60959" rIns="60959" bIns="60959" spcCol="38100">
                  <a:spAutoFit/>
                </a:bodyPr>
                <a:lstStyle/>
                <a:p>
                  <a:pPr algn="ctr">
                    <a:defRPr/>
                  </a:pPr>
                  <a:r>
                    <a:rPr lang="en-US" altLang="zh-CN" b="1" dirty="0">
                      <a:solidFill>
                        <a:schemeClr val="bg1"/>
                      </a:solidFill>
                      <a:latin typeface="Microsoft YaHei" charset="-122"/>
                      <a:ea typeface="Microsoft YaHei" charset="-122"/>
                      <a:cs typeface="Microsoft YaHei" charset="-122"/>
                      <a:sym typeface="Calibri"/>
                    </a:rPr>
                    <a:t>LMT</a:t>
                  </a:r>
                  <a:endParaRPr lang="zh-CN" altLang="en-US" b="1" dirty="0">
                    <a:solidFill>
                      <a:schemeClr val="bg1"/>
                    </a:solidFill>
                    <a:latin typeface="Microsoft YaHei" charset="-122"/>
                    <a:ea typeface="Microsoft YaHei" charset="-122"/>
                    <a:cs typeface="Microsoft YaHei" charset="-122"/>
                    <a:sym typeface="Calibri"/>
                  </a:endParaRPr>
                </a:p>
              </p:txBody>
            </p:sp>
            <p:sp>
              <p:nvSpPr>
                <p:cNvPr id="55" name="Rectangle 29"/>
                <p:cNvSpPr>
                  <a:spLocks noChangeArrowheads="1"/>
                </p:cNvSpPr>
                <p:nvPr/>
              </p:nvSpPr>
              <p:spPr bwMode="auto">
                <a:xfrm>
                  <a:off x="6523076" y="4933169"/>
                  <a:ext cx="3395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eaLnBrk="1" hangingPunct="1">
                    <a:buFont typeface="Arial" panose="020B0604020202020204" pitchFamily="34" charset="0"/>
                    <a:buChar char="•"/>
                  </a:pPr>
                  <a:r>
                    <a:rPr lang="en-US" altLang="zh-CN" sz="1200" b="1" dirty="0">
                      <a:solidFill>
                        <a:schemeClr val="bg1"/>
                      </a:solidFill>
                      <a:latin typeface="微软雅黑" panose="020B0503020204020204" pitchFamily="34" charset="-122"/>
                      <a:ea typeface="微软雅黑" panose="020B0503020204020204" pitchFamily="34" charset="-122"/>
                    </a:rPr>
                    <a:t>LMT</a:t>
                  </a:r>
                  <a:r>
                    <a:rPr lang="zh-CN" altLang="en-US" sz="1200" b="1" dirty="0">
                      <a:solidFill>
                        <a:schemeClr val="bg1"/>
                      </a:solidFill>
                      <a:latin typeface="微软雅黑" panose="020B0503020204020204" pitchFamily="34" charset="-122"/>
                      <a:ea typeface="微软雅黑" panose="020B0503020204020204" pitchFamily="34" charset="-122"/>
                    </a:rPr>
                    <a:t>展示特定交易量下可成交的最差价格。</a:t>
                  </a:r>
                  <a:endParaRPr lang="en-US" altLang="zh-CN" sz="1200" b="1" dirty="0">
                    <a:solidFill>
                      <a:schemeClr val="bg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200" b="1" dirty="0">
                      <a:solidFill>
                        <a:schemeClr val="bg1"/>
                      </a:solidFill>
                      <a:latin typeface="微软雅黑" panose="020B0503020204020204" pitchFamily="34" charset="-122"/>
                      <a:ea typeface="微软雅黑" panose="020B0503020204020204" pitchFamily="34" charset="-122"/>
                    </a:rPr>
                    <a:t>由于用户的订单可以与多个</a:t>
                  </a:r>
                  <a:r>
                    <a:rPr lang="en-US" altLang="zh-CN" sz="1200" b="1" dirty="0">
                      <a:solidFill>
                        <a:schemeClr val="bg1"/>
                      </a:solidFill>
                      <a:latin typeface="微软雅黑" panose="020B0503020204020204" pitchFamily="34" charset="-122"/>
                      <a:ea typeface="微软雅黑" panose="020B0503020204020204" pitchFamily="34" charset="-122"/>
                    </a:rPr>
                    <a:t>LP</a:t>
                  </a:r>
                  <a:r>
                    <a:rPr lang="zh-CN" altLang="en-US" sz="1200" b="1" dirty="0">
                      <a:solidFill>
                        <a:schemeClr val="bg1"/>
                      </a:solidFill>
                      <a:latin typeface="微软雅黑" panose="020B0503020204020204" pitchFamily="34" charset="-122"/>
                      <a:ea typeface="微软雅黑" panose="020B0503020204020204" pitchFamily="34" charset="-122"/>
                    </a:rPr>
                    <a:t>的某一档报价进行成交，因此可以计算出满足该订单交易量的所有报价中最的差</a:t>
                  </a:r>
                  <a:r>
                    <a:rPr lang="en-US" altLang="zh-CN" sz="1200" b="1" dirty="0">
                      <a:solidFill>
                        <a:schemeClr val="bg1"/>
                      </a:solidFill>
                      <a:latin typeface="微软雅黑" panose="020B0503020204020204" pitchFamily="34" charset="-122"/>
                      <a:ea typeface="微软雅黑" panose="020B0503020204020204" pitchFamily="34" charset="-122"/>
                    </a:rPr>
                    <a:t>LMT</a:t>
                  </a:r>
                  <a:r>
                    <a:rPr lang="zh-CN" altLang="en-US" sz="1200" b="1" dirty="0">
                      <a:solidFill>
                        <a:schemeClr val="bg1"/>
                      </a:solidFill>
                      <a:latin typeface="微软雅黑" panose="020B0503020204020204" pitchFamily="34" charset="-122"/>
                      <a:ea typeface="微软雅黑" panose="020B0503020204020204" pitchFamily="34" charset="-122"/>
                    </a:rPr>
                    <a:t>价格。</a:t>
                  </a:r>
                </a:p>
              </p:txBody>
            </p:sp>
          </p:grpSp>
        </p:grpSp>
        <p:pic>
          <p:nvPicPr>
            <p:cNvPr id="79" name="图片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7006" y="-5542265"/>
              <a:ext cx="2334768" cy="3553968"/>
            </a:xfrm>
            <a:prstGeom prst="rect">
              <a:avLst/>
            </a:prstGeom>
          </p:spPr>
        </p:pic>
        <p:sp>
          <p:nvSpPr>
            <p:cNvPr id="80" name="矩形 79"/>
            <p:cNvSpPr/>
            <p:nvPr/>
          </p:nvSpPr>
          <p:spPr>
            <a:xfrm>
              <a:off x="2617901" y="-5112793"/>
              <a:ext cx="407079" cy="16766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文本框 80"/>
            <p:cNvSpPr txBox="1"/>
            <p:nvPr/>
          </p:nvSpPr>
          <p:spPr>
            <a:xfrm>
              <a:off x="2543539" y="-5144208"/>
              <a:ext cx="442750" cy="230832"/>
            </a:xfrm>
            <a:prstGeom prst="rect">
              <a:avLst/>
            </a:prstGeom>
            <a:noFill/>
          </p:spPr>
          <p:txBody>
            <a:bodyPr wrap="none" rtlCol="0">
              <a:spAutoFit/>
            </a:bodyPr>
            <a:lstStyle/>
            <a:p>
              <a:r>
                <a:rPr kumimoji="1" lang="en-US" altLang="zh-CN" sz="900" smtClean="0">
                  <a:solidFill>
                    <a:srgbClr val="D3D3D3"/>
                  </a:solidFill>
                </a:rPr>
                <a:t>vwap</a:t>
              </a:r>
              <a:endParaRPr kumimoji="1" lang="zh-CN" altLang="en-US" sz="900" dirty="0">
                <a:solidFill>
                  <a:srgbClr val="D3D3D3"/>
                </a:solidFill>
              </a:endParaRPr>
            </a:p>
          </p:txBody>
        </p:sp>
        <p:sp>
          <p:nvSpPr>
            <p:cNvPr id="84" name="矩形 83"/>
            <p:cNvSpPr/>
            <p:nvPr/>
          </p:nvSpPr>
          <p:spPr>
            <a:xfrm>
              <a:off x="7362120" y="-5099980"/>
              <a:ext cx="363462" cy="149361"/>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文本框 81"/>
            <p:cNvSpPr txBox="1"/>
            <p:nvPr/>
          </p:nvSpPr>
          <p:spPr>
            <a:xfrm>
              <a:off x="7296074" y="-5112072"/>
              <a:ext cx="396262" cy="230832"/>
            </a:xfrm>
            <a:prstGeom prst="rect">
              <a:avLst/>
            </a:prstGeom>
            <a:noFill/>
          </p:spPr>
          <p:txBody>
            <a:bodyPr wrap="none" rtlCol="0">
              <a:spAutoFit/>
            </a:bodyPr>
            <a:lstStyle/>
            <a:p>
              <a:r>
                <a:rPr kumimoji="1" lang="en-US" altLang="zh-CN" sz="900" smtClean="0">
                  <a:solidFill>
                    <a:srgbClr val="D3D3D3"/>
                  </a:solidFill>
                </a:rPr>
                <a:t>LMT</a:t>
              </a:r>
              <a:endParaRPr kumimoji="1" lang="zh-CN" altLang="en-US" sz="900" dirty="0">
                <a:solidFill>
                  <a:srgbClr val="D3D3D3"/>
                </a:solidFill>
              </a:endParaRPr>
            </a:p>
          </p:txBody>
        </p:sp>
      </p:grpSp>
      <p:grpSp>
        <p:nvGrpSpPr>
          <p:cNvPr id="90" name="组 89"/>
          <p:cNvGrpSpPr/>
          <p:nvPr/>
        </p:nvGrpSpPr>
        <p:grpSpPr>
          <a:xfrm>
            <a:off x="1986396" y="1418000"/>
            <a:ext cx="7860295" cy="4842761"/>
            <a:chOff x="2080991" y="7149283"/>
            <a:chExt cx="7860295" cy="4842761"/>
          </a:xfrm>
        </p:grpSpPr>
        <p:grpSp>
          <p:nvGrpSpPr>
            <p:cNvPr id="70" name="组 69"/>
            <p:cNvGrpSpPr/>
            <p:nvPr/>
          </p:nvGrpSpPr>
          <p:grpSpPr>
            <a:xfrm>
              <a:off x="2080991" y="7149283"/>
              <a:ext cx="7860295" cy="4842761"/>
              <a:chOff x="2080991" y="6956720"/>
              <a:chExt cx="7860295" cy="4842761"/>
            </a:xfrm>
          </p:grpSpPr>
          <p:grpSp>
            <p:nvGrpSpPr>
              <p:cNvPr id="67" name="组 66"/>
              <p:cNvGrpSpPr/>
              <p:nvPr/>
            </p:nvGrpSpPr>
            <p:grpSpPr>
              <a:xfrm>
                <a:off x="2080991" y="6962571"/>
                <a:ext cx="2903140" cy="4836910"/>
                <a:chOff x="2080991" y="6962571"/>
                <a:chExt cx="2903140" cy="4836910"/>
              </a:xfrm>
            </p:grpSpPr>
            <p:sp>
              <p:nvSpPr>
                <p:cNvPr id="65" name="TextBox 3"/>
                <p:cNvSpPr txBox="1"/>
                <p:nvPr/>
              </p:nvSpPr>
              <p:spPr>
                <a:xfrm>
                  <a:off x="2643383" y="6962571"/>
                  <a:ext cx="1958373"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60959" tIns="60959" rIns="60959" bIns="60959" spcCol="38100">
                  <a:spAutoFit/>
                </a:bodyPr>
                <a:lstStyle/>
                <a:p>
                  <a:pPr algn="ctr">
                    <a:defRPr/>
                  </a:pPr>
                  <a:r>
                    <a:rPr lang="en-US" altLang="zh-CN" sz="2000" b="1" dirty="0">
                      <a:solidFill>
                        <a:schemeClr val="bg1"/>
                      </a:solidFill>
                      <a:latin typeface="Microsoft YaHei" charset="-122"/>
                      <a:ea typeface="Microsoft YaHei" charset="-122"/>
                      <a:cs typeface="Microsoft YaHei" charset="-122"/>
                      <a:sym typeface="Calibri"/>
                    </a:rPr>
                    <a:t>FULL</a:t>
                  </a:r>
                  <a:endParaRPr lang="zh-CN" altLang="en-US" sz="2000" b="1" dirty="0">
                    <a:solidFill>
                      <a:schemeClr val="bg1"/>
                    </a:solidFill>
                    <a:latin typeface="Microsoft YaHei" charset="-122"/>
                    <a:ea typeface="Microsoft YaHei" charset="-122"/>
                    <a:cs typeface="Microsoft YaHei" charset="-122"/>
                    <a:sym typeface="Calibri"/>
                  </a:endParaRPr>
                </a:p>
              </p:txBody>
            </p:sp>
            <p:sp>
              <p:nvSpPr>
                <p:cNvPr id="66" name="Rectangle 14"/>
                <p:cNvSpPr>
                  <a:spLocks noChangeArrowheads="1"/>
                </p:cNvSpPr>
                <p:nvPr/>
              </p:nvSpPr>
              <p:spPr bwMode="auto">
                <a:xfrm>
                  <a:off x="2080991" y="10783818"/>
                  <a:ext cx="29031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eaLnBrk="1" hangingPunct="1">
                    <a:buFont typeface="Arial" panose="020B0604020202020204" pitchFamily="34" charset="0"/>
                    <a:buChar char="•"/>
                  </a:pPr>
                  <a:r>
                    <a:rPr lang="en-US" altLang="zh-CN" sz="1200" b="1" dirty="0">
                      <a:solidFill>
                        <a:schemeClr val="bg1"/>
                      </a:solidFill>
                      <a:latin typeface="微软雅黑" panose="020B0503020204020204" pitchFamily="34" charset="-122"/>
                      <a:ea typeface="微软雅黑" panose="020B0503020204020204" pitchFamily="34" charset="-122"/>
                    </a:rPr>
                    <a:t>FULL</a:t>
                  </a:r>
                  <a:r>
                    <a:rPr lang="zh-CN" altLang="en-US" sz="1200" b="1" dirty="0">
                      <a:solidFill>
                        <a:schemeClr val="bg1"/>
                      </a:solidFill>
                      <a:latin typeface="微软雅黑" panose="020B0503020204020204" pitchFamily="34" charset="-122"/>
                      <a:ea typeface="微软雅黑" panose="020B0503020204020204" pitchFamily="34" charset="-122"/>
                    </a:rPr>
                    <a:t>仅在</a:t>
                  </a:r>
                  <a:r>
                    <a:rPr lang="en-US" altLang="zh-CN" sz="1200" b="1" dirty="0">
                      <a:solidFill>
                        <a:schemeClr val="bg1"/>
                      </a:solidFill>
                      <a:latin typeface="微软雅黑" panose="020B0503020204020204" pitchFamily="34" charset="-122"/>
                      <a:ea typeface="微软雅黑" panose="020B0503020204020204" pitchFamily="34" charset="-122"/>
                    </a:rPr>
                    <a:t>QDM</a:t>
                  </a:r>
                  <a:r>
                    <a:rPr lang="zh-CN" altLang="en-US" sz="1200" b="1" dirty="0">
                      <a:solidFill>
                        <a:schemeClr val="bg1"/>
                      </a:solidFill>
                      <a:latin typeface="微软雅黑" panose="020B0503020204020204" pitchFamily="34" charset="-122"/>
                      <a:ea typeface="微软雅黑" panose="020B0503020204020204" pitchFamily="34" charset="-122"/>
                    </a:rPr>
                    <a:t>中支持，展示完全满足特定交易量的某一</a:t>
                  </a:r>
                  <a:r>
                    <a:rPr lang="en-US" altLang="zh-CN" sz="1200" b="1" dirty="0">
                      <a:solidFill>
                        <a:schemeClr val="bg1"/>
                      </a:solidFill>
                      <a:latin typeface="微软雅黑" panose="020B0503020204020204" pitchFamily="34" charset="-122"/>
                      <a:ea typeface="微软雅黑" panose="020B0503020204020204" pitchFamily="34" charset="-122"/>
                    </a:rPr>
                    <a:t>LP</a:t>
                  </a:r>
                  <a:r>
                    <a:rPr lang="zh-CN" altLang="en-US" sz="1200" b="1" dirty="0">
                      <a:solidFill>
                        <a:schemeClr val="bg1"/>
                      </a:solidFill>
                      <a:latin typeface="微软雅黑" panose="020B0503020204020204" pitchFamily="34" charset="-122"/>
                      <a:ea typeface="微软雅黑" panose="020B0503020204020204" pitchFamily="34" charset="-122"/>
                    </a:rPr>
                    <a:t>报价。</a:t>
                  </a:r>
                  <a:endParaRPr lang="en-US" altLang="zh-CN" sz="1200" b="1" dirty="0">
                    <a:solidFill>
                      <a:schemeClr val="bg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200" b="1" dirty="0">
                      <a:solidFill>
                        <a:schemeClr val="bg1"/>
                      </a:solidFill>
                      <a:latin typeface="微软雅黑" panose="020B0503020204020204" pitchFamily="34" charset="-122"/>
                      <a:ea typeface="微软雅黑" panose="020B0503020204020204" pitchFamily="34" charset="-122"/>
                    </a:rPr>
                    <a:t>价格显示按照价格</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时间</a:t>
                  </a:r>
                  <a:r>
                    <a:rPr lang="en-US" altLang="zh-CN" sz="1200" b="1" dirty="0">
                      <a:solidFill>
                        <a:schemeClr val="bg1"/>
                      </a:solidFill>
                      <a:latin typeface="微软雅黑" panose="020B0503020204020204" pitchFamily="34" charset="-122"/>
                      <a:ea typeface="微软雅黑" panose="020B0503020204020204" pitchFamily="34" charset="-122"/>
                    </a:rPr>
                    <a:t>-LP</a:t>
                  </a:r>
                  <a:r>
                    <a:rPr lang="zh-CN" altLang="en-US" sz="1200" b="1" dirty="0">
                      <a:solidFill>
                        <a:schemeClr val="bg1"/>
                      </a:solidFill>
                      <a:latin typeface="微软雅黑" panose="020B0503020204020204" pitchFamily="34" charset="-122"/>
                      <a:ea typeface="微软雅黑" panose="020B0503020204020204" pitchFamily="34" charset="-122"/>
                    </a:rPr>
                    <a:t>原则进行排序。</a:t>
                  </a:r>
                  <a:endParaRPr lang="en-US" altLang="zh-CN" sz="1200" b="1" dirty="0">
                    <a:solidFill>
                      <a:schemeClr val="bg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sp>
            <p:nvSpPr>
              <p:cNvPr id="68" name="TextBox 24"/>
              <p:cNvSpPr txBox="1"/>
              <p:nvPr/>
            </p:nvSpPr>
            <p:spPr>
              <a:xfrm>
                <a:off x="7362120" y="6956720"/>
                <a:ext cx="1958373"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60959" tIns="60959" rIns="60959" bIns="60959" spcCol="38100">
                <a:spAutoFit/>
              </a:bodyPr>
              <a:lstStyle/>
              <a:p>
                <a:pPr algn="ctr">
                  <a:defRPr/>
                </a:pPr>
                <a:r>
                  <a:rPr lang="en-US" altLang="zh-CN" sz="2000" b="1" dirty="0">
                    <a:solidFill>
                      <a:schemeClr val="bg1"/>
                    </a:solidFill>
                    <a:latin typeface="Microsoft YaHei" charset="-122"/>
                    <a:ea typeface="Microsoft YaHei" charset="-122"/>
                    <a:cs typeface="Microsoft YaHei" charset="-122"/>
                    <a:sym typeface="Calibri"/>
                  </a:rPr>
                  <a:t>RFQ</a:t>
                </a:r>
                <a:endParaRPr lang="zh-CN" altLang="en-US" sz="2000" b="1" dirty="0">
                  <a:solidFill>
                    <a:schemeClr val="bg1"/>
                  </a:solidFill>
                  <a:latin typeface="Microsoft YaHei" charset="-122"/>
                  <a:ea typeface="Microsoft YaHei" charset="-122"/>
                  <a:cs typeface="Microsoft YaHei" charset="-122"/>
                  <a:sym typeface="Calibri"/>
                </a:endParaRPr>
              </a:p>
            </p:txBody>
          </p:sp>
          <p:sp>
            <p:nvSpPr>
              <p:cNvPr id="69" name="Rectangle 29"/>
              <p:cNvSpPr>
                <a:spLocks noChangeArrowheads="1"/>
              </p:cNvSpPr>
              <p:nvPr/>
            </p:nvSpPr>
            <p:spPr bwMode="auto">
              <a:xfrm>
                <a:off x="6815622" y="10783818"/>
                <a:ext cx="312566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1pPr>
                <a:lvl2pPr marL="742950" indent="-285750">
                  <a:defRPr>
                    <a:solidFill>
                      <a:srgbClr val="000000"/>
                    </a:solidFill>
                    <a:latin typeface="Arial" panose="020B0604020202020204" pitchFamily="34" charset="0"/>
                    <a:ea typeface="宋体" panose="02010600030101010101" pitchFamily="2" charset="-122"/>
                    <a:sym typeface="Calibri" panose="020F0502020204030204" pitchFamily="34" charset="0"/>
                  </a:defRPr>
                </a:lvl2pPr>
                <a:lvl3pPr marL="11430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3pPr>
                <a:lvl4pPr marL="16002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4pPr>
                <a:lvl5pPr marL="2057400" indent="-228600">
                  <a:defRPr>
                    <a:solidFill>
                      <a:srgbClr val="000000"/>
                    </a:solidFill>
                    <a:latin typeface="Arial" panose="020B0604020202020204" pitchFamily="34" charset="0"/>
                    <a:ea typeface="宋体" panose="02010600030101010101" pitchFamily="2" charset="-122"/>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sym typeface="Calibri" panose="020F0502020204030204" pitchFamily="34" charset="0"/>
                  </a:defRPr>
                </a:lvl9pPr>
              </a:lstStyle>
              <a:p>
                <a:pPr eaLnBrk="1" hangingPunct="1">
                  <a:buFont typeface="Arial" panose="020B0604020202020204" pitchFamily="34" charset="0"/>
                  <a:buChar char="•"/>
                </a:pPr>
                <a:r>
                  <a:rPr lang="en-US" altLang="zh-CN" sz="1400" b="1" dirty="0">
                    <a:solidFill>
                      <a:schemeClr val="bg1"/>
                    </a:solidFill>
                    <a:latin typeface="微软雅黑" panose="020B0503020204020204" pitchFamily="34" charset="-122"/>
                    <a:ea typeface="微软雅黑" panose="020B0503020204020204" pitchFamily="34" charset="-122"/>
                  </a:rPr>
                  <a:t>RFQ</a:t>
                </a:r>
                <a:r>
                  <a:rPr lang="zh-CN" altLang="en-US" sz="1400" b="1" dirty="0">
                    <a:solidFill>
                      <a:schemeClr val="bg1"/>
                    </a:solidFill>
                    <a:latin typeface="微软雅黑" panose="020B0503020204020204" pitchFamily="34" charset="-122"/>
                    <a:ea typeface="微软雅黑" panose="020B0503020204020204" pitchFamily="34" charset="-122"/>
                  </a:rPr>
                  <a:t>仅支持</a:t>
                </a:r>
                <a:r>
                  <a:rPr lang="en-US" altLang="zh-CN" sz="1400" b="1" dirty="0">
                    <a:solidFill>
                      <a:schemeClr val="bg1"/>
                    </a:solidFill>
                    <a:latin typeface="微软雅黑" panose="020B0503020204020204" pitchFamily="34" charset="-122"/>
                    <a:ea typeface="微软雅黑" panose="020B0503020204020204" pitchFamily="34" charset="-122"/>
                  </a:rPr>
                  <a:t>QDM</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1400" b="1" dirty="0">
                    <a:solidFill>
                      <a:schemeClr val="bg1"/>
                    </a:solidFill>
                    <a:latin typeface="微软雅黑" panose="020B0503020204020204" pitchFamily="34" charset="-122"/>
                    <a:ea typeface="微软雅黑" panose="020B0503020204020204" pitchFamily="34" charset="-122"/>
                  </a:rPr>
                  <a:t>展示</a:t>
                </a:r>
                <a:r>
                  <a:rPr lang="en-US" altLang="zh-CN" sz="1400" b="1" dirty="0">
                    <a:solidFill>
                      <a:schemeClr val="bg1"/>
                    </a:solidFill>
                    <a:latin typeface="微软雅黑" panose="020B0503020204020204" pitchFamily="34" charset="-122"/>
                    <a:ea typeface="微软雅黑" panose="020B0503020204020204" pitchFamily="34" charset="-122"/>
                  </a:rPr>
                  <a:t>Maker</a:t>
                </a:r>
                <a:r>
                  <a:rPr lang="zh-CN" altLang="en-US" sz="1400" b="1" dirty="0">
                    <a:solidFill>
                      <a:schemeClr val="bg1"/>
                    </a:solidFill>
                    <a:latin typeface="微软雅黑" panose="020B0503020204020204" pitchFamily="34" charset="-122"/>
                    <a:ea typeface="微软雅黑" panose="020B0503020204020204" pitchFamily="34" charset="-122"/>
                  </a:rPr>
                  <a:t>根据</a:t>
                </a:r>
                <a:r>
                  <a:rPr lang="en-US" altLang="zh-CN" sz="1400" b="1" dirty="0">
                    <a:solidFill>
                      <a:schemeClr val="bg1"/>
                    </a:solidFill>
                    <a:latin typeface="微软雅黑" panose="020B0503020204020204" pitchFamily="34" charset="-122"/>
                    <a:ea typeface="微软雅黑" panose="020B0503020204020204" pitchFamily="34" charset="-122"/>
                  </a:rPr>
                  <a:t>Taker</a:t>
                </a:r>
                <a:r>
                  <a:rPr lang="zh-CN" altLang="en-US" sz="1400" b="1" dirty="0">
                    <a:solidFill>
                      <a:schemeClr val="bg1"/>
                    </a:solidFill>
                    <a:latin typeface="微软雅黑" panose="020B0503020204020204" pitchFamily="34" charset="-122"/>
                    <a:ea typeface="微软雅黑" panose="020B0503020204020204" pitchFamily="34" charset="-122"/>
                  </a:rPr>
                  <a:t>的请求所回的报价。</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pic>
          <p:nvPicPr>
            <p:cNvPr id="61" name="图片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7006" y="7437928"/>
              <a:ext cx="2334768" cy="3553968"/>
            </a:xfrm>
            <a:prstGeom prst="rect">
              <a:avLst/>
            </a:prstGeom>
          </p:spPr>
        </p:pic>
        <p:pic>
          <p:nvPicPr>
            <p:cNvPr id="78" name="图片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6219" y="7483218"/>
              <a:ext cx="2560320" cy="3499104"/>
            </a:xfrm>
            <a:prstGeom prst="rect">
              <a:avLst/>
            </a:prstGeom>
          </p:spPr>
        </p:pic>
      </p:grpSp>
    </p:spTree>
    <p:extLst>
      <p:ext uri="{BB962C8B-B14F-4D97-AF65-F5344CB8AC3E}">
        <p14:creationId xmlns:p14="http://schemas.microsoft.com/office/powerpoint/2010/main" val="77304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1"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250"/>
                                        <p:tgtEl>
                                          <p:spTgt spid="47"/>
                                        </p:tgtEl>
                                        <p:attrNameLst>
                                          <p:attrName>ppt_y</p:attrName>
                                        </p:attrNameLst>
                                      </p:cBhvr>
                                      <p:tavLst>
                                        <p:tav tm="0">
                                          <p:val>
                                            <p:strVal val="#ppt_y-#ppt_h*1.125000"/>
                                          </p:val>
                                        </p:tav>
                                        <p:tav tm="100000">
                                          <p:val>
                                            <p:strVal val="#ppt_y"/>
                                          </p:val>
                                        </p:tav>
                                      </p:tavLst>
                                    </p:anim>
                                    <p:animEffect transition="in" filter="wipe(down)">
                                      <p:cBhvr>
                                        <p:cTn id="14" dur="250"/>
                                        <p:tgtEl>
                                          <p:spTgt spid="47"/>
                                        </p:tgtEl>
                                      </p:cBhvr>
                                    </p:animEffect>
                                  </p:childTnLst>
                                </p:cTn>
                              </p:par>
                            </p:childTnLst>
                          </p:cTn>
                        </p:par>
                        <p:par>
                          <p:cTn id="15" fill="hold">
                            <p:stCondLst>
                              <p:cond delay="250"/>
                            </p:stCondLst>
                            <p:childTnLst>
                              <p:par>
                                <p:cTn id="16" presetID="12" presetClass="entr" presetSubtype="1" fill="hold" nodeType="afterEffect">
                                  <p:stCondLst>
                                    <p:cond delay="0"/>
                                  </p:stCondLst>
                                  <p:childTnLst>
                                    <p:set>
                                      <p:cBhvr>
                                        <p:cTn id="17" dur="1" fill="hold">
                                          <p:stCondLst>
                                            <p:cond delay="0"/>
                                          </p:stCondLst>
                                        </p:cTn>
                                        <p:tgtEl>
                                          <p:spTgt spid="88"/>
                                        </p:tgtEl>
                                        <p:attrNameLst>
                                          <p:attrName>style.visibility</p:attrName>
                                        </p:attrNameLst>
                                      </p:cBhvr>
                                      <p:to>
                                        <p:strVal val="visible"/>
                                      </p:to>
                                    </p:set>
                                    <p:anim calcmode="lin" valueType="num">
                                      <p:cBhvr additive="base">
                                        <p:cTn id="18" dur="250"/>
                                        <p:tgtEl>
                                          <p:spTgt spid="88"/>
                                        </p:tgtEl>
                                        <p:attrNameLst>
                                          <p:attrName>ppt_y</p:attrName>
                                        </p:attrNameLst>
                                      </p:cBhvr>
                                      <p:tavLst>
                                        <p:tav tm="0">
                                          <p:val>
                                            <p:strVal val="#ppt_y-#ppt_h*1.125000"/>
                                          </p:val>
                                        </p:tav>
                                        <p:tav tm="100000">
                                          <p:val>
                                            <p:strVal val="#ppt_y"/>
                                          </p:val>
                                        </p:tav>
                                      </p:tavLst>
                                    </p:anim>
                                    <p:animEffect transition="in" filter="wipe(down)">
                                      <p:cBhvr>
                                        <p:cTn id="19" dur="25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88"/>
                                        </p:tgtEl>
                                        <p:attrNameLst>
                                          <p:attrName>style.visibility</p:attrName>
                                        </p:attrNameLst>
                                      </p:cBhvr>
                                      <p:to>
                                        <p:strVal val="hidden"/>
                                      </p:to>
                                    </p:set>
                                  </p:childTnLst>
                                </p:cTn>
                              </p:par>
                            </p:childTnLst>
                          </p:cTn>
                        </p:par>
                        <p:par>
                          <p:cTn id="24" fill="hold">
                            <p:stCondLst>
                              <p:cond delay="0"/>
                            </p:stCondLst>
                            <p:childTnLst>
                              <p:par>
                                <p:cTn id="25" presetID="12" presetClass="entr" presetSubtype="1"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additive="base">
                                        <p:cTn id="27" dur="250"/>
                                        <p:tgtEl>
                                          <p:spTgt spid="90"/>
                                        </p:tgtEl>
                                        <p:attrNameLst>
                                          <p:attrName>ppt_y</p:attrName>
                                        </p:attrNameLst>
                                      </p:cBhvr>
                                      <p:tavLst>
                                        <p:tav tm="0">
                                          <p:val>
                                            <p:strVal val="#ppt_y-#ppt_h*1.125000"/>
                                          </p:val>
                                        </p:tav>
                                        <p:tav tm="100000">
                                          <p:val>
                                            <p:strVal val="#ppt_y"/>
                                          </p:val>
                                        </p:tav>
                                      </p:tavLst>
                                    </p:anim>
                                    <p:animEffect transition="in" filter="wipe(down)">
                                      <p:cBhvr>
                                        <p:cTn id="28" dur="2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6783559" y="496032"/>
              <a:ext cx="4756124" cy="338554"/>
            </a:xfrm>
            <a:prstGeom prst="rect">
              <a:avLst/>
            </a:prstGeom>
            <a:noFill/>
          </p:spPr>
          <p:txBody>
            <a:bodyPr wrap="square" rtlCol="0">
              <a:spAutoFit/>
            </a:bodyPr>
            <a:lstStyle/>
            <a:p>
              <a:r>
                <a:rPr kumimoji="1" lang="en-US" altLang="zh-CN" sz="1600" b="1" dirty="0">
                  <a:solidFill>
                    <a:schemeClr val="bg1">
                      <a:lumMod val="95000"/>
                    </a:schemeClr>
                  </a:solidFill>
                  <a:latin typeface="Microsoft YaHei" charset="-122"/>
                  <a:ea typeface="Microsoft YaHei" charset="-122"/>
                  <a:cs typeface="Microsoft YaHei" charset="-122"/>
                </a:rPr>
                <a:t>RFQ</a:t>
              </a:r>
              <a:r>
                <a:rPr kumimoji="1" lang="zh-CN" altLang="en-US" sz="1600" b="1" dirty="0">
                  <a:solidFill>
                    <a:schemeClr val="bg1">
                      <a:lumMod val="95000"/>
                    </a:schemeClr>
                  </a:solidFill>
                  <a:latin typeface="Microsoft YaHei" charset="-122"/>
                  <a:ea typeface="Microsoft YaHei" charset="-122"/>
                  <a:cs typeface="Microsoft YaHei" charset="-122"/>
                </a:rPr>
                <a:t>流程更</a:t>
              </a:r>
              <a:r>
                <a:rPr kumimoji="1" lang="zh-CN" altLang="en-US" sz="1600" b="1" dirty="0" smtClean="0">
                  <a:solidFill>
                    <a:schemeClr val="bg1">
                      <a:lumMod val="95000"/>
                    </a:schemeClr>
                  </a:solidFill>
                  <a:latin typeface="Microsoft YaHei" charset="-122"/>
                  <a:ea typeface="Microsoft YaHei" charset="-122"/>
                  <a:cs typeface="Microsoft YaHei" charset="-122"/>
                </a:rPr>
                <a:t>透明</a:t>
              </a:r>
              <a:r>
                <a:rPr kumimoji="1" lang="zh-CN" altLang="en-US" sz="1600" b="1" dirty="0">
                  <a:solidFill>
                    <a:schemeClr val="bg1">
                      <a:lumMod val="95000"/>
                    </a:schemeClr>
                  </a:solidFill>
                  <a:latin typeface="Microsoft YaHei" charset="-122"/>
                  <a:ea typeface="Microsoft YaHei" charset="-122"/>
                  <a:cs typeface="Microsoft YaHei" charset="-122"/>
                </a:rPr>
                <a:t>，</a:t>
              </a:r>
              <a:r>
                <a:rPr kumimoji="1" lang="zh-CN" altLang="en-US" sz="1600" b="1" dirty="0" smtClean="0">
                  <a:solidFill>
                    <a:schemeClr val="bg1">
                      <a:lumMod val="95000"/>
                    </a:schemeClr>
                  </a:solidFill>
                  <a:latin typeface="Microsoft YaHei" charset="-122"/>
                  <a:ea typeface="Microsoft YaHei" charset="-122"/>
                  <a:cs typeface="Microsoft YaHei" charset="-122"/>
                </a:rPr>
                <a:t>引导</a:t>
              </a:r>
              <a:r>
                <a:rPr kumimoji="1" lang="zh-CN" altLang="en-US" sz="1600" b="1" dirty="0">
                  <a:solidFill>
                    <a:schemeClr val="bg1">
                      <a:lumMod val="95000"/>
                    </a:schemeClr>
                  </a:solidFill>
                  <a:latin typeface="Microsoft YaHei" charset="-122"/>
                  <a:ea typeface="Microsoft YaHei" charset="-122"/>
                  <a:cs typeface="Microsoft YaHei" charset="-122"/>
                </a:rPr>
                <a:t>最优交易执行</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 2"/>
          <p:cNvGrpSpPr/>
          <p:nvPr/>
        </p:nvGrpSpPr>
        <p:grpSpPr>
          <a:xfrm>
            <a:off x="10024605" y="0"/>
            <a:ext cx="1635125" cy="1420813"/>
            <a:chOff x="7922428" y="1362599"/>
            <a:chExt cx="1635125" cy="1420813"/>
          </a:xfrm>
        </p:grpSpPr>
        <p:sp>
          <p:nvSpPr>
            <p:cNvPr id="17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EE48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4" name="文本框 3"/>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报价</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驱动</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45" name="燕尾形 44"/>
          <p:cNvSpPr/>
          <p:nvPr/>
        </p:nvSpPr>
        <p:spPr>
          <a:xfrm>
            <a:off x="2832683" y="1562974"/>
            <a:ext cx="2154957" cy="424961"/>
          </a:xfrm>
          <a:prstGeom prst="chevron">
            <a:avLst/>
          </a:prstGeom>
          <a:solidFill>
            <a:srgbClr val="4DD1E2">
              <a:alpha val="21000"/>
            </a:srgbClr>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45"/>
          <p:cNvSpPr/>
          <p:nvPr/>
        </p:nvSpPr>
        <p:spPr>
          <a:xfrm>
            <a:off x="5086941" y="1562974"/>
            <a:ext cx="2154957" cy="424961"/>
          </a:xfrm>
          <a:prstGeom prst="chevron">
            <a:avLst/>
          </a:prstGeom>
          <a:solidFill>
            <a:srgbClr val="4DD1E2">
              <a:alpha val="74000"/>
            </a:srgbClr>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46"/>
          <p:cNvSpPr/>
          <p:nvPr/>
        </p:nvSpPr>
        <p:spPr>
          <a:xfrm>
            <a:off x="7341200" y="1562974"/>
            <a:ext cx="2154957" cy="424961"/>
          </a:xfrm>
          <a:prstGeom prst="chevron">
            <a:avLst/>
          </a:prstGeom>
          <a:solidFill>
            <a:schemeClr val="accent1">
              <a:lumMod val="50000"/>
            </a:schemeClr>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p:cNvSpPr txBox="1"/>
          <p:nvPr/>
        </p:nvSpPr>
        <p:spPr>
          <a:xfrm>
            <a:off x="3137523" y="1592188"/>
            <a:ext cx="1587294" cy="369332"/>
          </a:xfrm>
          <a:prstGeom prst="rect">
            <a:avLst/>
          </a:prstGeom>
          <a:noFill/>
        </p:spPr>
        <p:txBody>
          <a:bodyPr wrap="none" rtlCol="0">
            <a:spAutoFit/>
          </a:bodyPr>
          <a:lstStyle/>
          <a:p>
            <a:r>
              <a:rPr kumimoji="1" lang="zh-CN" altLang="en-US" b="1" dirty="0" smtClean="0">
                <a:solidFill>
                  <a:srgbClr val="313E4F"/>
                </a:solidFill>
                <a:latin typeface="Microsoft YaHei" charset="-122"/>
                <a:ea typeface="Microsoft YaHei" charset="-122"/>
                <a:cs typeface="Microsoft YaHei" charset="-122"/>
              </a:rPr>
              <a:t>标准</a:t>
            </a:r>
            <a:r>
              <a:rPr kumimoji="1" lang="en-US" altLang="zh-CN" b="1" dirty="0" err="1" smtClean="0">
                <a:solidFill>
                  <a:srgbClr val="313E4F"/>
                </a:solidFill>
                <a:latin typeface="Microsoft YaHei" charset="-122"/>
                <a:ea typeface="Microsoft YaHei" charset="-122"/>
                <a:cs typeface="Microsoft YaHei" charset="-122"/>
              </a:rPr>
              <a:t>RFQ</a:t>
            </a:r>
            <a:r>
              <a:rPr kumimoji="1" lang="zh-CN" altLang="en-US" b="1" dirty="0" smtClean="0">
                <a:solidFill>
                  <a:srgbClr val="313E4F"/>
                </a:solidFill>
                <a:latin typeface="Microsoft YaHei" charset="-122"/>
                <a:ea typeface="Microsoft YaHei" charset="-122"/>
                <a:cs typeface="Microsoft YaHei" charset="-122"/>
              </a:rPr>
              <a:t>流程</a:t>
            </a:r>
            <a:endParaRPr kumimoji="1" lang="zh-CN" altLang="en-US" b="1" dirty="0">
              <a:solidFill>
                <a:srgbClr val="313E4F"/>
              </a:solidFill>
              <a:latin typeface="Microsoft YaHei" charset="-122"/>
              <a:ea typeface="Microsoft YaHei" charset="-122"/>
              <a:cs typeface="Microsoft YaHei" charset="-122"/>
            </a:endParaRPr>
          </a:p>
        </p:txBody>
      </p:sp>
      <p:sp>
        <p:nvSpPr>
          <p:cNvPr id="112" name="文本框 111"/>
          <p:cNvSpPr txBox="1"/>
          <p:nvPr/>
        </p:nvSpPr>
        <p:spPr>
          <a:xfrm>
            <a:off x="5329542" y="1579996"/>
            <a:ext cx="1800493" cy="369332"/>
          </a:xfrm>
          <a:prstGeom prst="rect">
            <a:avLst/>
          </a:prstGeom>
          <a:noFill/>
        </p:spPr>
        <p:txBody>
          <a:bodyPr wrap="none" rtlCol="0">
            <a:spAutoFit/>
          </a:bodyPr>
          <a:lstStyle/>
          <a:p>
            <a:r>
              <a:rPr kumimoji="1" lang="zh-CN" altLang="en-US" b="1" dirty="0" smtClean="0">
                <a:solidFill>
                  <a:srgbClr val="2E3640"/>
                </a:solidFill>
                <a:latin typeface="Microsoft YaHei" charset="-122"/>
                <a:ea typeface="Microsoft YaHei" charset="-122"/>
                <a:cs typeface="Microsoft YaHei" charset="-122"/>
              </a:rPr>
              <a:t>更快的报价接入</a:t>
            </a:r>
            <a:endParaRPr kumimoji="1" lang="zh-CN" altLang="en-US" b="1" dirty="0">
              <a:solidFill>
                <a:srgbClr val="2E3640"/>
              </a:solidFill>
              <a:latin typeface="Microsoft YaHei" charset="-122"/>
              <a:ea typeface="Microsoft YaHei" charset="-122"/>
              <a:cs typeface="Microsoft YaHei" charset="-122"/>
            </a:endParaRPr>
          </a:p>
        </p:txBody>
      </p:sp>
      <p:sp>
        <p:nvSpPr>
          <p:cNvPr id="113" name="文本框 112"/>
          <p:cNvSpPr txBox="1"/>
          <p:nvPr/>
        </p:nvSpPr>
        <p:spPr>
          <a:xfrm>
            <a:off x="7633848" y="1567804"/>
            <a:ext cx="1569660" cy="369332"/>
          </a:xfrm>
          <a:prstGeom prst="rect">
            <a:avLst/>
          </a:prstGeom>
          <a:noFill/>
        </p:spPr>
        <p:txBody>
          <a:bodyPr wrap="none" rtlCol="0">
            <a:spAutoFit/>
          </a:bodyPr>
          <a:lstStyle/>
          <a:p>
            <a:r>
              <a:rPr kumimoji="1" lang="zh-CN" altLang="en-US" b="1" dirty="0" smtClean="0">
                <a:solidFill>
                  <a:schemeClr val="bg1"/>
                </a:solidFill>
                <a:latin typeface="Microsoft YaHei" charset="-122"/>
                <a:ea typeface="Microsoft YaHei" charset="-122"/>
                <a:cs typeface="Microsoft YaHei" charset="-122"/>
              </a:rPr>
              <a:t>实时价格对比</a:t>
            </a:r>
            <a:endParaRPr kumimoji="1" lang="zh-CN" altLang="en-US" b="1" dirty="0">
              <a:solidFill>
                <a:schemeClr val="bg1"/>
              </a:solidFill>
              <a:latin typeface="Microsoft YaHei" charset="-122"/>
              <a:ea typeface="Microsoft YaHei" charset="-122"/>
              <a:cs typeface="Microsoft YaHei" charset="-122"/>
            </a:endParaRPr>
          </a:p>
        </p:txBody>
      </p:sp>
      <p:pic>
        <p:nvPicPr>
          <p:cNvPr id="1026" name="Picture 2"/>
          <p:cNvPicPr>
            <a:picLocks noChangeAspect="1" noChangeArrowheads="1"/>
          </p:cNvPicPr>
          <p:nvPr/>
        </p:nvPicPr>
        <p:blipFill>
          <a:blip r:embed="rId2" cstate="print"/>
          <a:srcRect/>
          <a:stretch>
            <a:fillRect/>
          </a:stretch>
        </p:blipFill>
        <p:spPr bwMode="auto">
          <a:xfrm>
            <a:off x="2235836" y="2022200"/>
            <a:ext cx="7918450" cy="4864100"/>
          </a:xfrm>
          <a:prstGeom prst="rect">
            <a:avLst/>
          </a:prstGeom>
          <a:noFill/>
          <a:ln w="9525">
            <a:noFill/>
            <a:miter lim="800000"/>
            <a:headEnd/>
            <a:tailEnd/>
          </a:ln>
        </p:spPr>
      </p:pic>
    </p:spTree>
    <p:extLst>
      <p:ext uri="{BB962C8B-B14F-4D97-AF65-F5344CB8AC3E}">
        <p14:creationId xmlns:p14="http://schemas.microsoft.com/office/powerpoint/2010/main" val="186285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3632" y="4787727"/>
            <a:ext cx="5986365" cy="1349121"/>
          </a:xfrm>
          <a:prstGeom prst="rect">
            <a:avLst/>
          </a:prstGeom>
        </p:spPr>
      </p:pic>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515745" y="1781667"/>
            <a:ext cx="5204684" cy="1349120"/>
          </a:xfrm>
          <a:prstGeom prst="rect">
            <a:avLst/>
          </a:prstGeom>
        </p:spPr>
      </p:pic>
      <p:pic>
        <p:nvPicPr>
          <p:cNvPr id="24" name="图片 2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159498" y="1781667"/>
            <a:ext cx="1828800" cy="1545996"/>
          </a:xfrm>
          <a:prstGeom prst="rect">
            <a:avLst/>
          </a:prstGeom>
        </p:spPr>
      </p:pic>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我们为什么要改造本币交易系统</a:t>
              </a:r>
              <a:endParaRPr kumimoji="1" lang="zh-CN" altLang="en-US" sz="24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3084045" y="1781666"/>
            <a:ext cx="3335953" cy="2903455"/>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6515745" y="3233393"/>
            <a:ext cx="3335953" cy="2903455"/>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3" name="组 32"/>
          <p:cNvGrpSpPr/>
          <p:nvPr/>
        </p:nvGrpSpPr>
        <p:grpSpPr>
          <a:xfrm>
            <a:off x="2407283" y="1841184"/>
            <a:ext cx="8019162" cy="1902010"/>
            <a:chOff x="2407283" y="1902144"/>
            <a:chExt cx="8019162" cy="1902010"/>
          </a:xfrm>
        </p:grpSpPr>
        <p:sp>
          <p:nvSpPr>
            <p:cNvPr id="29" name="平行四边形 28"/>
            <p:cNvSpPr/>
            <p:nvPr/>
          </p:nvSpPr>
          <p:spPr>
            <a:xfrm>
              <a:off x="2407283" y="1902144"/>
              <a:ext cx="2616717" cy="452218"/>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smtClean="0">
                  <a:latin typeface="Microsoft YaHei" charset="-122"/>
                  <a:ea typeface="Microsoft YaHei" charset="-122"/>
                  <a:cs typeface="Microsoft YaHei" charset="-122"/>
                </a:rPr>
                <a:t>需提升的领域</a:t>
              </a:r>
              <a:endParaRPr kumimoji="1" lang="zh-CN" altLang="en-US" sz="2000" b="1" dirty="0">
                <a:latin typeface="Microsoft YaHei" charset="-122"/>
                <a:ea typeface="Microsoft YaHei" charset="-122"/>
                <a:cs typeface="Microsoft YaHei" charset="-122"/>
              </a:endParaRPr>
            </a:p>
          </p:txBody>
        </p:sp>
        <p:sp>
          <p:nvSpPr>
            <p:cNvPr id="31" name="平行四边形 30"/>
            <p:cNvSpPr/>
            <p:nvPr/>
          </p:nvSpPr>
          <p:spPr>
            <a:xfrm>
              <a:off x="7809728" y="3351936"/>
              <a:ext cx="2616717" cy="452218"/>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smtClean="0">
                  <a:latin typeface="Microsoft YaHei" charset="-122"/>
                  <a:ea typeface="Microsoft YaHei" charset="-122"/>
                  <a:cs typeface="Microsoft YaHei" charset="-122"/>
                </a:rPr>
                <a:t> 需突破的瓶颈</a:t>
              </a:r>
              <a:endParaRPr kumimoji="1" lang="zh-CN" altLang="en-US" sz="2000" b="1" dirty="0">
                <a:latin typeface="Microsoft YaHei" charset="-122"/>
                <a:ea typeface="Microsoft YaHei" charset="-122"/>
                <a:cs typeface="Microsoft YaHei" charset="-122"/>
              </a:endParaRPr>
            </a:p>
          </p:txBody>
        </p:sp>
      </p:grpSp>
      <p:sp>
        <p:nvSpPr>
          <p:cNvPr id="12" name="文本框 11"/>
          <p:cNvSpPr txBox="1"/>
          <p:nvPr/>
        </p:nvSpPr>
        <p:spPr>
          <a:xfrm>
            <a:off x="3111755" y="2298257"/>
            <a:ext cx="3233618" cy="3016210"/>
          </a:xfrm>
          <a:prstGeom prst="rect">
            <a:avLst/>
          </a:prstGeom>
          <a:noFill/>
        </p:spPr>
        <p:txBody>
          <a:bodyPr wrap="square" rtlCol="0">
            <a:spAutoFit/>
          </a:bodyPr>
          <a:lstStyle/>
          <a:p>
            <a:pPr marL="285750" indent="-285750">
              <a:spcAft>
                <a:spcPts val="1200"/>
              </a:spcAft>
              <a:buFont typeface="Arial"/>
              <a:buChar char="•"/>
            </a:pPr>
            <a:r>
              <a:rPr lang="zh-CN" altLang="en-US" sz="1400" dirty="0" smtClean="0">
                <a:solidFill>
                  <a:srgbClr val="313E4F"/>
                </a:solidFill>
                <a:latin typeface="微软雅黑"/>
                <a:ea typeface="微软雅黑"/>
                <a:cs typeface="微软雅黑"/>
              </a:rPr>
              <a:t>提供一站式、全流程服务，连通专线网和互联网，提升用户体验</a:t>
            </a:r>
            <a:endParaRPr lang="en-US" altLang="zh-CN" sz="1400" dirty="0" smtClean="0">
              <a:solidFill>
                <a:srgbClr val="313E4F"/>
              </a:solidFill>
              <a:latin typeface="微软雅黑"/>
              <a:ea typeface="微软雅黑"/>
              <a:cs typeface="微软雅黑"/>
            </a:endParaRPr>
          </a:p>
          <a:p>
            <a:pPr marL="285750" indent="-285750">
              <a:spcAft>
                <a:spcPts val="1200"/>
              </a:spcAft>
              <a:buFont typeface="Arial"/>
              <a:buChar char="•"/>
            </a:pPr>
            <a:r>
              <a:rPr lang="zh-CN" altLang="en-US" sz="1400" dirty="0" smtClean="0">
                <a:solidFill>
                  <a:srgbClr val="313E4F"/>
                </a:solidFill>
                <a:latin typeface="微软雅黑"/>
                <a:ea typeface="微软雅黑"/>
                <a:cs typeface="微软雅黑"/>
              </a:rPr>
              <a:t>优化协商交易服务，提升做市支持能力，巩固交易主平台地位</a:t>
            </a:r>
            <a:endParaRPr lang="en-US" altLang="zh-CN" sz="1400" dirty="0" smtClean="0">
              <a:solidFill>
                <a:srgbClr val="313E4F"/>
              </a:solidFill>
              <a:latin typeface="微软雅黑"/>
              <a:ea typeface="微软雅黑"/>
              <a:cs typeface="微软雅黑"/>
            </a:endParaRPr>
          </a:p>
          <a:p>
            <a:pPr marL="285750" indent="-285750">
              <a:spcAft>
                <a:spcPts val="1200"/>
              </a:spcAft>
              <a:buFont typeface="Arial"/>
              <a:buChar char="•"/>
            </a:pPr>
            <a:r>
              <a:rPr lang="zh-CN" altLang="en-US" sz="1400" dirty="0" smtClean="0">
                <a:solidFill>
                  <a:srgbClr val="313E4F"/>
                </a:solidFill>
                <a:latin typeface="微软雅黑"/>
                <a:ea typeface="微软雅黑"/>
                <a:cs typeface="微软雅黑"/>
              </a:rPr>
              <a:t>开拓人民币国际化业务，需要平台互联互通</a:t>
            </a:r>
            <a:endParaRPr lang="en-US" altLang="zh-CN" sz="1400" dirty="0" smtClean="0">
              <a:solidFill>
                <a:srgbClr val="313E4F"/>
              </a:solidFill>
              <a:latin typeface="微软雅黑"/>
              <a:ea typeface="微软雅黑"/>
              <a:cs typeface="微软雅黑"/>
            </a:endParaRPr>
          </a:p>
          <a:p>
            <a:pPr marL="285750" indent="-285750">
              <a:spcAft>
                <a:spcPts val="1200"/>
              </a:spcAft>
              <a:buFont typeface="Arial"/>
              <a:buChar char="•"/>
            </a:pPr>
            <a:r>
              <a:rPr lang="zh-CN" altLang="en-US" sz="1400" dirty="0" smtClean="0">
                <a:solidFill>
                  <a:srgbClr val="313E4F"/>
                </a:solidFill>
                <a:latin typeface="微软雅黑"/>
                <a:ea typeface="微软雅黑"/>
                <a:cs typeface="微软雅黑"/>
              </a:rPr>
              <a:t>依据系统蓝图，需重新规划完备的交易接口，调整功能布局</a:t>
            </a:r>
            <a:endParaRPr lang="en-US" altLang="zh-CN" sz="1400" dirty="0" smtClean="0">
              <a:solidFill>
                <a:srgbClr val="313E4F"/>
              </a:solidFill>
              <a:latin typeface="微软雅黑"/>
              <a:ea typeface="微软雅黑"/>
              <a:cs typeface="微软雅黑"/>
            </a:endParaRPr>
          </a:p>
          <a:p>
            <a:pPr marL="285750" indent="-285750">
              <a:spcAft>
                <a:spcPts val="1200"/>
              </a:spcAft>
              <a:buFont typeface="Arial"/>
              <a:buChar char="•"/>
            </a:pPr>
            <a:endParaRPr lang="en-US" altLang="zh-CN" sz="1400" dirty="0" smtClean="0">
              <a:solidFill>
                <a:srgbClr val="313E4F"/>
              </a:solidFill>
              <a:latin typeface="微软雅黑"/>
              <a:ea typeface="微软雅黑"/>
              <a:cs typeface="微软雅黑"/>
            </a:endParaRPr>
          </a:p>
          <a:p>
            <a:endParaRPr kumimoji="1" lang="zh-CN" altLang="en-US" sz="1400" dirty="0">
              <a:solidFill>
                <a:srgbClr val="313E4F"/>
              </a:solidFill>
            </a:endParaRPr>
          </a:p>
        </p:txBody>
      </p:sp>
      <p:sp>
        <p:nvSpPr>
          <p:cNvPr id="32" name="文本框 31"/>
          <p:cNvSpPr txBox="1"/>
          <p:nvPr/>
        </p:nvSpPr>
        <p:spPr>
          <a:xfrm>
            <a:off x="6497450" y="3738756"/>
            <a:ext cx="3232143" cy="2277547"/>
          </a:xfrm>
          <a:prstGeom prst="rect">
            <a:avLst/>
          </a:prstGeom>
          <a:noFill/>
        </p:spPr>
        <p:txBody>
          <a:bodyPr wrap="square" rtlCol="0">
            <a:spAutoFit/>
          </a:bodyPr>
          <a:lstStyle/>
          <a:p>
            <a:pPr marL="285750" indent="-285750">
              <a:spcAft>
                <a:spcPts val="1200"/>
              </a:spcAft>
              <a:buFont typeface="Arial"/>
              <a:buChar char="•"/>
            </a:pPr>
            <a:r>
              <a:rPr lang="zh-CN" altLang="en-US" sz="1400" dirty="0" smtClean="0">
                <a:solidFill>
                  <a:srgbClr val="313E4F"/>
                </a:solidFill>
                <a:latin typeface="微软雅黑"/>
                <a:ea typeface="微软雅黑"/>
                <a:cs typeface="微软雅黑"/>
              </a:rPr>
              <a:t>老本币处于软件生命周期末期，开发成本提高，运维压力提升</a:t>
            </a:r>
          </a:p>
          <a:p>
            <a:pPr marL="285750" indent="-285750">
              <a:spcAft>
                <a:spcPts val="1200"/>
              </a:spcAft>
              <a:buFont typeface="Arial"/>
              <a:buChar char="•"/>
            </a:pPr>
            <a:r>
              <a:rPr lang="zh-CN" altLang="en-US" sz="1400" dirty="0" smtClean="0">
                <a:solidFill>
                  <a:srgbClr val="313E4F"/>
                </a:solidFill>
                <a:latin typeface="微软雅黑"/>
                <a:ea typeface="微软雅黑"/>
                <a:cs typeface="微软雅黑"/>
              </a:rPr>
              <a:t>业务的快速变化及对性能的更高要求，底层基础架构需重新设计</a:t>
            </a:r>
            <a:endParaRPr lang="en-US" altLang="zh-CN" sz="1400" dirty="0" smtClean="0">
              <a:solidFill>
                <a:srgbClr val="313E4F"/>
              </a:solidFill>
              <a:latin typeface="微软雅黑"/>
              <a:ea typeface="微软雅黑"/>
              <a:cs typeface="微软雅黑"/>
            </a:endParaRPr>
          </a:p>
          <a:p>
            <a:pPr marL="285750" indent="-285750">
              <a:spcAft>
                <a:spcPts val="1200"/>
              </a:spcAft>
              <a:buFont typeface="Arial"/>
              <a:buChar char="•"/>
            </a:pPr>
            <a:r>
              <a:rPr lang="zh-CN" altLang="en-US" sz="1400" dirty="0" smtClean="0">
                <a:solidFill>
                  <a:srgbClr val="313E4F"/>
                </a:solidFill>
                <a:latin typeface="微软雅黑"/>
                <a:ea typeface="微软雅黑"/>
                <a:cs typeface="微软雅黑"/>
              </a:rPr>
              <a:t>为适应终端展示等技术的更新，开发工具面临更新换代</a:t>
            </a:r>
            <a:endParaRPr lang="en-US" altLang="zh-CN" sz="1400" dirty="0" smtClean="0">
              <a:solidFill>
                <a:srgbClr val="313E4F"/>
              </a:solidFill>
              <a:latin typeface="微软雅黑"/>
              <a:ea typeface="微软雅黑"/>
              <a:cs typeface="微软雅黑"/>
            </a:endParaRPr>
          </a:p>
          <a:p>
            <a:pPr marL="285750" indent="-285750">
              <a:spcAft>
                <a:spcPts val="1200"/>
              </a:spcAft>
              <a:buFont typeface="Arial"/>
              <a:buChar char="•"/>
            </a:pPr>
            <a:r>
              <a:rPr lang="zh-CN" altLang="en-US" sz="1400" dirty="0" smtClean="0">
                <a:solidFill>
                  <a:srgbClr val="313E4F"/>
                </a:solidFill>
                <a:latin typeface="微软雅黑"/>
                <a:ea typeface="微软雅黑"/>
                <a:cs typeface="微软雅黑"/>
              </a:rPr>
              <a:t>业务优化需求的不断积累，“打补丁、垒高台”的开发方式不再高效</a:t>
            </a:r>
          </a:p>
        </p:txBody>
      </p:sp>
    </p:spTree>
    <p:extLst>
      <p:ext uri="{BB962C8B-B14F-4D97-AF65-F5344CB8AC3E}">
        <p14:creationId xmlns:p14="http://schemas.microsoft.com/office/powerpoint/2010/main" val="142618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750"/>
                                        <p:tgtEl>
                                          <p:spTgt spid="33"/>
                                        </p:tgtEl>
                                      </p:cBhvr>
                                    </p:animEffect>
                                    <p:anim calcmode="lin" valueType="num">
                                      <p:cBhvr>
                                        <p:cTn id="12" dur="750" fill="hold"/>
                                        <p:tgtEl>
                                          <p:spTgt spid="33"/>
                                        </p:tgtEl>
                                        <p:attrNameLst>
                                          <p:attrName>ppt_x</p:attrName>
                                        </p:attrNameLst>
                                      </p:cBhvr>
                                      <p:tavLst>
                                        <p:tav tm="0">
                                          <p:val>
                                            <p:strVal val="#ppt_x"/>
                                          </p:val>
                                        </p:tav>
                                        <p:tav tm="100000">
                                          <p:val>
                                            <p:strVal val="#ppt_x"/>
                                          </p:val>
                                        </p:tav>
                                      </p:tavLst>
                                    </p:anim>
                                    <p:anim calcmode="lin" valueType="num">
                                      <p:cBhvr>
                                        <p:cTn id="13"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6493933" y="385765"/>
            <a:ext cx="59393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4"/>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rotWithShape="1">
          <a:blip r:embed="rId3" cstate="print">
            <a:alphaModFix amt="46000"/>
            <a:extLst>
              <a:ext uri="{28A0092B-C50C-407E-A947-70E740481C1C}">
                <a14:useLocalDpi xmlns:a14="http://schemas.microsoft.com/office/drawing/2010/main" val="0"/>
              </a:ext>
            </a:extLst>
          </a:blip>
          <a:srcRect/>
          <a:stretch/>
        </p:blipFill>
        <p:spPr>
          <a:xfrm>
            <a:off x="0" y="4744277"/>
            <a:ext cx="12192000" cy="1378081"/>
          </a:xfrm>
          <a:prstGeom prst="rect">
            <a:avLst/>
          </a:prstGeom>
        </p:spPr>
      </p:pic>
      <p:pic>
        <p:nvPicPr>
          <p:cNvPr id="15" name="图片 14"/>
          <p:cNvPicPr>
            <a:picLocks noChangeAspect="1"/>
          </p:cNvPicPr>
          <p:nvPr/>
        </p:nvPicPr>
        <p:blipFill rotWithShape="1">
          <a:blip r:embed="rId4"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1788528129"/>
              </p:ext>
            </p:extLst>
          </p:nvPr>
        </p:nvGraphicFramePr>
        <p:xfrm>
          <a:off x="1052208" y="1262269"/>
          <a:ext cx="10593692" cy="4779119"/>
        </p:xfrm>
        <a:graphic>
          <a:graphicData uri="http://schemas.openxmlformats.org/drawingml/2006/table">
            <a:tbl>
              <a:tblPr firstRow="1" bandRow="1">
                <a:tableStyleId>{EB9631B5-78F2-41C9-869B-9F39066F8104}</a:tableStyleId>
              </a:tblPr>
              <a:tblGrid>
                <a:gridCol w="1259588"/>
                <a:gridCol w="3293308"/>
                <a:gridCol w="3020398"/>
                <a:gridCol w="3020398"/>
              </a:tblGrid>
              <a:tr h="460706">
                <a:tc>
                  <a:txBody>
                    <a:bodyPr/>
                    <a:lstStyle/>
                    <a:p>
                      <a:pPr algn="ctr"/>
                      <a:endParaRPr lang="zh-CN" altLang="en-US" b="1" i="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现 状</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提 升</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好 处</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前台展示</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本币交易系统提供前台展示界面</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将整合至统一终端</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交易员不再需要登录多个终端，用户体验提升</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交易接口</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zh-CN" sz="1600" b="0" i="0" kern="1200" dirty="0" smtClean="0">
                          <a:solidFill>
                            <a:srgbClr val="313E4F"/>
                          </a:solidFill>
                          <a:latin typeface="Microsoft YaHei Light" charset="-122"/>
                          <a:ea typeface="Microsoft YaHei Light" charset="-122"/>
                          <a:cs typeface="Microsoft YaHei Light" charset="-122"/>
                        </a:rPr>
                        <a:t>业务规则复杂，校验逻辑离散</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indent="0" algn="l">
                        <a:buNone/>
                      </a:pPr>
                      <a:r>
                        <a:rPr lang="zh-CN" altLang="en-US" sz="1600" b="0" i="0" dirty="0" smtClean="0">
                          <a:solidFill>
                            <a:srgbClr val="313E4F"/>
                          </a:solidFill>
                          <a:latin typeface="Microsoft YaHei Light" charset="-122"/>
                          <a:ea typeface="Microsoft YaHei Light" charset="-122"/>
                          <a:cs typeface="Microsoft YaHei Light" charset="-122"/>
                        </a:rPr>
                        <a:t>规范简化交易接口业务规则判断，由系统后台统一校验</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indent="0" algn="l">
                        <a:buNone/>
                      </a:pPr>
                      <a:r>
                        <a:rPr lang="zh-CN" altLang="en-US" sz="1600" b="0" i="0" dirty="0" smtClean="0">
                          <a:solidFill>
                            <a:srgbClr val="313E4F"/>
                          </a:solidFill>
                          <a:latin typeface="Microsoft YaHei Light" charset="-122"/>
                          <a:ea typeface="Microsoft YaHei Light" charset="-122"/>
                          <a:cs typeface="Microsoft YaHei Light" charset="-122"/>
                        </a:rPr>
                        <a:t>提供符合国际规范的交易接口服务</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12794">
                <a:tc>
                  <a:txBody>
                    <a:bodyPr/>
                    <a:lstStyle/>
                    <a:p>
                      <a:pPr algn="ctr"/>
                      <a:r>
                        <a:rPr lang="zh-CN" altLang="en-US" b="1" i="0" dirty="0" smtClean="0">
                          <a:latin typeface="Microsoft YaHei Light" charset="-122"/>
                          <a:ea typeface="Microsoft YaHei Light" charset="-122"/>
                          <a:cs typeface="Microsoft YaHei Light" charset="-122"/>
                        </a:rPr>
                        <a:t>交易模型</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dirty="0" smtClean="0">
                          <a:solidFill>
                            <a:srgbClr val="313E4F"/>
                          </a:solidFill>
                          <a:latin typeface="Microsoft YaHei Light" charset="-122"/>
                          <a:ea typeface="Microsoft YaHei Light" charset="-122"/>
                          <a:cs typeface="Microsoft YaHei Light" charset="-122"/>
                        </a:rPr>
                        <a:t>通过对话报价实现交易录入</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dirty="0" smtClean="0">
                          <a:solidFill>
                            <a:srgbClr val="313E4F"/>
                          </a:solidFill>
                          <a:latin typeface="Microsoft YaHei Light" charset="-122"/>
                          <a:ea typeface="Microsoft YaHei Light" charset="-122"/>
                          <a:cs typeface="Microsoft YaHei Light" charset="-122"/>
                        </a:rPr>
                        <a:t>通过意向报价发现潜在交易</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引入意向智能匹配机制</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完善</a:t>
                      </a:r>
                      <a:r>
                        <a:rPr lang="en-US" altLang="zh-CN" sz="1600" b="0" i="0" kern="1200" dirty="0" err="1" smtClean="0">
                          <a:solidFill>
                            <a:srgbClr val="313E4F"/>
                          </a:solidFill>
                          <a:latin typeface="Microsoft YaHei Light" charset="-122"/>
                          <a:ea typeface="Microsoft YaHei Light" charset="-122"/>
                          <a:cs typeface="Microsoft YaHei Light" charset="-122"/>
                        </a:rPr>
                        <a:t>RFQ</a:t>
                      </a:r>
                      <a:r>
                        <a:rPr lang="en-US" altLang="zh-CN" sz="1600" b="0" i="0" kern="1200" dirty="0" smtClean="0">
                          <a:solidFill>
                            <a:srgbClr val="313E4F"/>
                          </a:solidFill>
                          <a:latin typeface="Microsoft YaHei Light" charset="-122"/>
                          <a:ea typeface="Microsoft YaHei Light" charset="-122"/>
                          <a:cs typeface="Microsoft YaHei Light" charset="-122"/>
                        </a:rPr>
                        <a:t>+</a:t>
                      </a:r>
                      <a:r>
                        <a:rPr lang="zh-CN" altLang="en-US" sz="1600" b="0" i="0" kern="1200" dirty="0" smtClean="0">
                          <a:solidFill>
                            <a:srgbClr val="313E4F"/>
                          </a:solidFill>
                          <a:latin typeface="Microsoft YaHei Light" charset="-122"/>
                          <a:ea typeface="Microsoft YaHei Light" charset="-122"/>
                          <a:cs typeface="Microsoft YaHei Light" charset="-122"/>
                        </a:rPr>
                        <a:t>聊天的协商交易机制</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优化交易协商和交易录入衔接流程</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有利于发现非活跃券的潜在交易匹配</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为机构在线上交易提供更有力支持</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indent="-342900" algn="l">
                        <a:lnSpc>
                          <a:spcPct val="100000"/>
                        </a:lnSpc>
                        <a:buFont typeface="Arial" charset="0"/>
                        <a:buAutoNum type="arabicPeriod"/>
                      </a:pPr>
                      <a:r>
                        <a:rPr lang="zh-CN" altLang="en-US" sz="1600" b="0" i="0" kern="1200" dirty="0" smtClean="0">
                          <a:solidFill>
                            <a:srgbClr val="313E4F"/>
                          </a:solidFill>
                          <a:latin typeface="Microsoft YaHei Light" charset="-122"/>
                          <a:ea typeface="Microsoft YaHei Light" charset="-122"/>
                          <a:cs typeface="Microsoft YaHei Light" charset="-122"/>
                        </a:rPr>
                        <a:t>使得行情更加真实可信</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659019">
                <a:tc>
                  <a:txBody>
                    <a:bodyPr/>
                    <a:lstStyle/>
                    <a:p>
                      <a:pPr algn="ctr"/>
                      <a:r>
                        <a:rPr lang="zh-CN" altLang="en-US" b="1" i="0" dirty="0" smtClean="0">
                          <a:latin typeface="Microsoft YaHei Light" charset="-122"/>
                          <a:ea typeface="Microsoft YaHei Light" charset="-122"/>
                          <a:cs typeface="Microsoft YaHei Light" charset="-122"/>
                        </a:rPr>
                        <a:t>额度管理</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dirty="0" smtClean="0">
                          <a:solidFill>
                            <a:srgbClr val="313E4F"/>
                          </a:solidFill>
                          <a:latin typeface="Microsoft YaHei Light" charset="-122"/>
                          <a:ea typeface="Microsoft YaHei Light" charset="-122"/>
                          <a:cs typeface="Microsoft YaHei Light" charset="-122"/>
                        </a:rPr>
                        <a:t>对手方额度独立设置</a:t>
                      </a:r>
                    </a:p>
                  </a:txBody>
                  <a:tcPr anchor="ctr">
                    <a:solidFill>
                      <a:schemeClr val="bg1">
                        <a:alpha val="75000"/>
                      </a:schemeClr>
                    </a:solidFill>
                  </a:tcPr>
                </a:tc>
                <a:tc>
                  <a:txBody>
                    <a:bodyPr/>
                    <a:lstStyle/>
                    <a:p>
                      <a:pPr marL="0" indent="0" algn="l">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引入限额共享机制，对手方限额实现跨系统共享</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indent="0" algn="l">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机构不再需要频繁手工切割调整额度</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729450">
                <a:tc>
                  <a:txBody>
                    <a:bodyPr/>
                    <a:lstStyle/>
                    <a:p>
                      <a:pPr algn="ctr"/>
                      <a:r>
                        <a:rPr lang="zh-CN" altLang="en-US" b="1" i="0" dirty="0" smtClean="0">
                          <a:latin typeface="Microsoft YaHei Light" charset="-122"/>
                          <a:ea typeface="Microsoft YaHei Light" charset="-122"/>
                          <a:cs typeface="Microsoft YaHei Light" charset="-122"/>
                        </a:rPr>
                        <a:t>基础框架</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采用虚拟用户的变通方式支持多交易账户</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indent="0" algn="l" defTabSz="914400" rtl="0" eaLnBrk="1" latinLnBrk="0" hangingPunct="1">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引入交易台模型，实现多维度权限分配</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indent="0" algn="l" defTabSz="914400" rtl="0" eaLnBrk="1" latinLnBrk="0" hangingPunct="1">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完美解决多交易账户问题，扩展性更强</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bl>
          </a:graphicData>
        </a:graphic>
      </p:graphicFrame>
      <p:sp>
        <p:nvSpPr>
          <p:cNvPr id="7" name="文本框 1"/>
          <p:cNvSpPr txBox="1"/>
          <p:nvPr/>
        </p:nvSpPr>
        <p:spPr>
          <a:xfrm>
            <a:off x="6986920" y="441377"/>
            <a:ext cx="4881377"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协商交易</a:t>
            </a:r>
            <a:r>
              <a:rPr kumimoji="1" lang="en-US" altLang="zh-CN" sz="2400" b="1" dirty="0" smtClean="0">
                <a:solidFill>
                  <a:schemeClr val="bg1">
                    <a:lumMod val="95000"/>
                  </a:schemeClr>
                </a:solidFill>
                <a:latin typeface="Microsoft YaHei" charset="-122"/>
                <a:ea typeface="Microsoft YaHei" charset="-122"/>
                <a:cs typeface="Microsoft YaHei" charset="-122"/>
              </a:rPr>
              <a:t>-</a:t>
            </a:r>
            <a:r>
              <a:rPr kumimoji="1" lang="zh-CN" altLang="en-US" sz="2400" b="1" dirty="0" smtClean="0">
                <a:solidFill>
                  <a:schemeClr val="bg1">
                    <a:lumMod val="95000"/>
                  </a:schemeClr>
                </a:solidFill>
                <a:latin typeface="Microsoft YaHei" charset="-122"/>
                <a:ea typeface="Microsoft YaHei" charset="-122"/>
                <a:cs typeface="Microsoft YaHei" charset="-122"/>
              </a:rPr>
              <a:t>核心交易</a:t>
            </a:r>
          </a:p>
        </p:txBody>
      </p:sp>
    </p:spTree>
    <p:extLst>
      <p:ext uri="{BB962C8B-B14F-4D97-AF65-F5344CB8AC3E}">
        <p14:creationId xmlns:p14="http://schemas.microsoft.com/office/powerpoint/2010/main" val="18830451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6783559" y="496032"/>
              <a:ext cx="4756124" cy="338554"/>
            </a:xfrm>
            <a:prstGeom prst="rect">
              <a:avLst/>
            </a:prstGeom>
            <a:noFill/>
          </p:spPr>
          <p:txBody>
            <a:bodyPr wrap="square" rtlCol="0">
              <a:spAutoFit/>
            </a:bodyPr>
            <a:lstStyle/>
            <a:p>
              <a:r>
                <a:rPr kumimoji="1" lang="zh-CN" altLang="en-US" sz="1600" b="1" dirty="0" smtClean="0">
                  <a:solidFill>
                    <a:schemeClr val="bg1">
                      <a:lumMod val="95000"/>
                    </a:schemeClr>
                  </a:solidFill>
                  <a:latin typeface="Microsoft YaHei" charset="-122"/>
                  <a:ea typeface="Microsoft YaHei" charset="-122"/>
                  <a:cs typeface="Microsoft YaHei" charset="-122"/>
                </a:rPr>
                <a:t>引入智能意向匹配机制</a:t>
              </a:r>
              <a:endParaRPr kumimoji="1" lang="zh-CN" altLang="en-US" sz="16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 2"/>
          <p:cNvGrpSpPr/>
          <p:nvPr/>
        </p:nvGrpSpPr>
        <p:grpSpPr>
          <a:xfrm>
            <a:off x="10024605" y="0"/>
            <a:ext cx="1635125" cy="1420813"/>
            <a:chOff x="7922428" y="1362599"/>
            <a:chExt cx="1635125" cy="1420813"/>
          </a:xfrm>
        </p:grpSpPr>
        <p:sp>
          <p:nvSpPr>
            <p:cNvPr id="17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2E36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4" name="文本框 3"/>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协商</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交易</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184" name="文本框 183"/>
          <p:cNvSpPr txBox="1"/>
          <p:nvPr/>
        </p:nvSpPr>
        <p:spPr>
          <a:xfrm>
            <a:off x="2286952" y="2920808"/>
            <a:ext cx="1119217" cy="369332"/>
          </a:xfrm>
          <a:prstGeom prst="rect">
            <a:avLst/>
          </a:prstGeom>
          <a:noFill/>
        </p:spPr>
        <p:txBody>
          <a:bodyPr wrap="none" rtlCol="0">
            <a:spAutoFit/>
          </a:bodyPr>
          <a:lstStyle/>
          <a:p>
            <a:pPr algn="ctr"/>
            <a:r>
              <a:rPr kumimoji="1" lang="zh-CN" altLang="en-US" b="1" dirty="0" smtClean="0">
                <a:latin typeface="Microsoft YaHei" charset="-122"/>
                <a:ea typeface="Microsoft YaHei" charset="-122"/>
                <a:cs typeface="Microsoft YaHei" charset="-122"/>
              </a:rPr>
              <a:t>对手方</a:t>
            </a:r>
            <a:r>
              <a:rPr kumimoji="1" lang="en-US" altLang="zh-CN" b="1" dirty="0">
                <a:latin typeface="Microsoft YaHei" charset="-122"/>
                <a:ea typeface="Microsoft YaHei" charset="-122"/>
                <a:cs typeface="Microsoft YaHei" charset="-122"/>
              </a:rPr>
              <a:t> </a:t>
            </a:r>
            <a:r>
              <a:rPr kumimoji="1" lang="en-US" altLang="zh-CN" b="1" dirty="0" smtClean="0">
                <a:latin typeface="Microsoft YaHei" charset="-122"/>
                <a:ea typeface="Microsoft YaHei" charset="-122"/>
                <a:cs typeface="Microsoft YaHei" charset="-122"/>
              </a:rPr>
              <a:t>A</a:t>
            </a:r>
            <a:endParaRPr kumimoji="1" lang="zh-CN" altLang="en-US" b="1" dirty="0">
              <a:latin typeface="Microsoft YaHei" charset="-122"/>
              <a:ea typeface="Microsoft YaHei" charset="-122"/>
              <a:cs typeface="Microsoft YaHei" charset="-122"/>
            </a:endParaRPr>
          </a:p>
        </p:txBody>
      </p:sp>
      <p:pic>
        <p:nvPicPr>
          <p:cNvPr id="185" name="图片 18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56753" y="2185711"/>
            <a:ext cx="754230" cy="754230"/>
          </a:xfrm>
          <a:prstGeom prst="rect">
            <a:avLst/>
          </a:prstGeom>
        </p:spPr>
      </p:pic>
      <p:pic>
        <p:nvPicPr>
          <p:cNvPr id="106" name="图片 10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409126" y="2210095"/>
            <a:ext cx="754230" cy="754230"/>
          </a:xfrm>
          <a:prstGeom prst="rect">
            <a:avLst/>
          </a:prstGeom>
        </p:spPr>
      </p:pic>
      <p:sp>
        <p:nvSpPr>
          <p:cNvPr id="109" name="矩形 108"/>
          <p:cNvSpPr/>
          <p:nvPr/>
        </p:nvSpPr>
        <p:spPr>
          <a:xfrm rot="2700000">
            <a:off x="5760753" y="2323900"/>
            <a:ext cx="1016030" cy="1016030"/>
          </a:xfrm>
          <a:prstGeom prst="rect">
            <a:avLst/>
          </a:prstGeom>
          <a:solidFill>
            <a:schemeClr val="tx1">
              <a:lumMod val="50000"/>
              <a:lumOff val="50000"/>
            </a:schemeClr>
          </a:solidFill>
          <a:ln>
            <a:noFill/>
          </a:ln>
          <a:effectLst>
            <a:outerShdw blurRad="50800" dist="381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0" name="矩形 109"/>
          <p:cNvSpPr/>
          <p:nvPr/>
        </p:nvSpPr>
        <p:spPr>
          <a:xfrm rot="2700000">
            <a:off x="5600325" y="2180210"/>
            <a:ext cx="1303408" cy="1303408"/>
          </a:xfrm>
          <a:prstGeom prst="rect">
            <a:avLst/>
          </a:prstGeom>
          <a:noFill/>
          <a:ln w="50800">
            <a:solidFill>
              <a:schemeClr val="bg2">
                <a:lumMod val="50000"/>
              </a:schemeClr>
            </a:solidFill>
            <a:prstDash val="sysDot"/>
          </a:ln>
          <a:effectLst>
            <a:outerShdw blurRad="50800" dist="381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2">
                  <a:lumMod val="50000"/>
                </a:schemeClr>
              </a:solidFill>
            </a:endParaRPr>
          </a:p>
        </p:txBody>
      </p:sp>
      <p:sp>
        <p:nvSpPr>
          <p:cNvPr id="188" name="文本框 187"/>
          <p:cNvSpPr txBox="1"/>
          <p:nvPr/>
        </p:nvSpPr>
        <p:spPr>
          <a:xfrm>
            <a:off x="5822900" y="2509982"/>
            <a:ext cx="954107" cy="400110"/>
          </a:xfrm>
          <a:prstGeom prst="rect">
            <a:avLst/>
          </a:prstGeom>
          <a:noFill/>
        </p:spPr>
        <p:txBody>
          <a:bodyPr wrap="none" rtlCol="0">
            <a:spAutoFit/>
          </a:bodyPr>
          <a:lstStyle/>
          <a:p>
            <a:r>
              <a:rPr kumimoji="1" lang="zh-CN" altLang="en-US" sz="2000" b="1" dirty="0" smtClean="0">
                <a:solidFill>
                  <a:schemeClr val="bg1"/>
                </a:solidFill>
                <a:latin typeface="Microsoft YaHei" charset="-122"/>
                <a:ea typeface="Microsoft YaHei" charset="-122"/>
                <a:cs typeface="Microsoft YaHei" charset="-122"/>
              </a:rPr>
              <a:t>匹配池</a:t>
            </a:r>
            <a:endParaRPr kumimoji="1" lang="zh-CN" altLang="en-US" sz="2000" b="1" dirty="0">
              <a:solidFill>
                <a:schemeClr val="bg1"/>
              </a:solidFill>
              <a:latin typeface="Microsoft YaHei" charset="-122"/>
              <a:ea typeface="Microsoft YaHei" charset="-122"/>
              <a:cs typeface="Microsoft YaHei" charset="-122"/>
            </a:endParaRPr>
          </a:p>
        </p:txBody>
      </p:sp>
      <p:grpSp>
        <p:nvGrpSpPr>
          <p:cNvPr id="146" name="组 145"/>
          <p:cNvGrpSpPr/>
          <p:nvPr/>
        </p:nvGrpSpPr>
        <p:grpSpPr>
          <a:xfrm>
            <a:off x="3348646" y="2509982"/>
            <a:ext cx="1888222" cy="2529336"/>
            <a:chOff x="3348646" y="2509982"/>
            <a:chExt cx="1888222" cy="2529336"/>
          </a:xfrm>
        </p:grpSpPr>
        <p:cxnSp>
          <p:nvCxnSpPr>
            <p:cNvPr id="113" name="直线箭头连接符 112"/>
            <p:cNvCxnSpPr/>
            <p:nvPr/>
          </p:nvCxnSpPr>
          <p:spPr>
            <a:xfrm>
              <a:off x="3348646" y="2851952"/>
              <a:ext cx="1888222" cy="0"/>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3792061" y="2509982"/>
              <a:ext cx="902811" cy="307777"/>
            </a:xfrm>
            <a:prstGeom prst="rect">
              <a:avLst/>
            </a:prstGeom>
            <a:noFill/>
          </p:spPr>
          <p:txBody>
            <a:bodyPr wrap="none" rtlCol="0">
              <a:spAutoFit/>
            </a:bodyPr>
            <a:lstStyle/>
            <a:p>
              <a:pPr algn="ctr"/>
              <a:r>
                <a:rPr kumimoji="1" lang="zh-CN" altLang="en-US" sz="1400" b="1" dirty="0" smtClean="0">
                  <a:solidFill>
                    <a:schemeClr val="accent1">
                      <a:lumMod val="50000"/>
                    </a:schemeClr>
                  </a:solidFill>
                  <a:latin typeface="Microsoft YaHei" charset="-122"/>
                  <a:ea typeface="Microsoft YaHei" charset="-122"/>
                  <a:cs typeface="Microsoft YaHei" charset="-122"/>
                </a:rPr>
                <a:t>意向报价</a:t>
              </a:r>
              <a:endParaRPr kumimoji="1" lang="zh-CN" altLang="en-US" sz="1400" b="1" dirty="0">
                <a:solidFill>
                  <a:schemeClr val="accent1">
                    <a:lumMod val="50000"/>
                  </a:schemeClr>
                </a:solidFill>
                <a:latin typeface="Microsoft YaHei" charset="-122"/>
                <a:ea typeface="Microsoft YaHei" charset="-122"/>
                <a:cs typeface="Microsoft YaHei" charset="-122"/>
              </a:endParaRPr>
            </a:p>
          </p:txBody>
        </p:sp>
        <p:sp>
          <p:nvSpPr>
            <p:cNvPr id="116" name="文本框 115"/>
            <p:cNvSpPr txBox="1"/>
            <p:nvPr/>
          </p:nvSpPr>
          <p:spPr>
            <a:xfrm>
              <a:off x="3424377" y="2955493"/>
              <a:ext cx="1620958" cy="523220"/>
            </a:xfrm>
            <a:prstGeom prst="rect">
              <a:avLst/>
            </a:prstGeom>
            <a:noFill/>
          </p:spPr>
          <p:txBody>
            <a:bodyPr wrap="none" rtlCol="0">
              <a:spAutoFit/>
            </a:bodyPr>
            <a:lstStyle/>
            <a:p>
              <a:pPr algn="ctr"/>
              <a:r>
                <a:rPr kumimoji="1" lang="zh-CN" altLang="en-US" sz="1400" b="1" dirty="0" smtClean="0">
                  <a:solidFill>
                    <a:schemeClr val="accent1">
                      <a:lumMod val="50000"/>
                    </a:schemeClr>
                  </a:solidFill>
                  <a:latin typeface="Microsoft YaHei" charset="-122"/>
                  <a:ea typeface="Microsoft YaHei" charset="-122"/>
                  <a:cs typeface="Microsoft YaHei" charset="-122"/>
                </a:rPr>
                <a:t>包含不同维度需求</a:t>
              </a:r>
              <a:endParaRPr kumimoji="1" lang="en-US" altLang="zh-CN" sz="1400" b="1" dirty="0" smtClean="0">
                <a:solidFill>
                  <a:schemeClr val="accent1">
                    <a:lumMod val="50000"/>
                  </a:schemeClr>
                </a:solidFill>
                <a:latin typeface="Microsoft YaHei" charset="-122"/>
                <a:ea typeface="Microsoft YaHei" charset="-122"/>
                <a:cs typeface="Microsoft YaHei" charset="-122"/>
              </a:endParaRPr>
            </a:p>
            <a:p>
              <a:pPr algn="ctr"/>
              <a:endParaRPr kumimoji="1" lang="zh-CN" altLang="en-US" sz="1400" b="1" dirty="0">
                <a:solidFill>
                  <a:schemeClr val="accent1">
                    <a:lumMod val="50000"/>
                  </a:schemeClr>
                </a:solidFill>
                <a:latin typeface="Microsoft YaHei" charset="-122"/>
                <a:ea typeface="Microsoft YaHei" charset="-122"/>
                <a:cs typeface="Microsoft YaHei" charset="-122"/>
              </a:endParaRPr>
            </a:p>
          </p:txBody>
        </p:sp>
        <p:grpSp>
          <p:nvGrpSpPr>
            <p:cNvPr id="75" name="组 74"/>
            <p:cNvGrpSpPr/>
            <p:nvPr/>
          </p:nvGrpSpPr>
          <p:grpSpPr>
            <a:xfrm>
              <a:off x="3536789" y="3377905"/>
              <a:ext cx="1439536" cy="1661413"/>
              <a:chOff x="2208854" y="8677742"/>
              <a:chExt cx="1439536" cy="1661413"/>
            </a:xfrm>
          </p:grpSpPr>
          <p:grpSp>
            <p:nvGrpSpPr>
              <p:cNvPr id="71" name="组 70"/>
              <p:cNvGrpSpPr/>
              <p:nvPr/>
            </p:nvGrpSpPr>
            <p:grpSpPr>
              <a:xfrm>
                <a:off x="2324212" y="8816732"/>
                <a:ext cx="1324178" cy="1184802"/>
                <a:chOff x="2012906" y="8910453"/>
                <a:chExt cx="1324178" cy="1184802"/>
              </a:xfrm>
            </p:grpSpPr>
            <p:pic>
              <p:nvPicPr>
                <p:cNvPr id="190" name="图片 189"/>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12906" y="8953778"/>
                  <a:ext cx="250816" cy="247072"/>
                </a:xfrm>
                <a:prstGeom prst="rect">
                  <a:avLst/>
                </a:prstGeom>
              </p:spPr>
            </p:pic>
            <p:sp>
              <p:nvSpPr>
                <p:cNvPr id="64" name="文本框 63"/>
                <p:cNvSpPr txBox="1"/>
                <p:nvPr/>
              </p:nvSpPr>
              <p:spPr>
                <a:xfrm>
                  <a:off x="2254736" y="8910453"/>
                  <a:ext cx="902811" cy="307777"/>
                </a:xfrm>
                <a:prstGeom prst="rect">
                  <a:avLst/>
                </a:prstGeom>
                <a:noFill/>
              </p:spPr>
              <p:txBody>
                <a:bodyPr wrap="none" rtlCol="0">
                  <a:spAutoFit/>
                </a:bodyPr>
                <a:lstStyle/>
                <a:p>
                  <a:r>
                    <a:rPr kumimoji="1" lang="zh-CN" altLang="en-US" sz="1400" b="1" dirty="0" smtClean="0">
                      <a:solidFill>
                        <a:srgbClr val="4A80B0"/>
                      </a:solidFill>
                      <a:latin typeface="Microsoft YaHei" charset="-122"/>
                      <a:ea typeface="Microsoft YaHei" charset="-122"/>
                      <a:cs typeface="Microsoft YaHei" charset="-122"/>
                    </a:rPr>
                    <a:t>债券类型</a:t>
                  </a:r>
                  <a:endParaRPr kumimoji="1" lang="zh-CN" altLang="en-US" sz="1400" b="1" dirty="0">
                    <a:solidFill>
                      <a:srgbClr val="4A80B0"/>
                    </a:solidFill>
                    <a:latin typeface="Microsoft YaHei" charset="-122"/>
                    <a:ea typeface="Microsoft YaHei" charset="-122"/>
                    <a:cs typeface="Microsoft YaHei" charset="-122"/>
                  </a:endParaRPr>
                </a:p>
              </p:txBody>
            </p:sp>
            <p:pic>
              <p:nvPicPr>
                <p:cNvPr id="65" name="图片 6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40893" y="9396834"/>
                  <a:ext cx="213422" cy="210236"/>
                </a:xfrm>
                <a:prstGeom prst="rect">
                  <a:avLst/>
                </a:prstGeom>
              </p:spPr>
            </p:pic>
            <p:sp>
              <p:nvSpPr>
                <p:cNvPr id="121" name="文本框 120"/>
                <p:cNvSpPr txBox="1"/>
                <p:nvPr/>
              </p:nvSpPr>
              <p:spPr>
                <a:xfrm>
                  <a:off x="2254736" y="9349018"/>
                  <a:ext cx="1082348" cy="307777"/>
                </a:xfrm>
                <a:prstGeom prst="rect">
                  <a:avLst/>
                </a:prstGeom>
                <a:noFill/>
              </p:spPr>
              <p:txBody>
                <a:bodyPr wrap="none" rtlCol="0">
                  <a:spAutoFit/>
                </a:bodyPr>
                <a:lstStyle/>
                <a:p>
                  <a:r>
                    <a:rPr kumimoji="1" lang="zh-CN" altLang="en-US" sz="1400" b="1" dirty="0" smtClean="0">
                      <a:solidFill>
                        <a:srgbClr val="4A80B0"/>
                      </a:solidFill>
                      <a:latin typeface="Microsoft YaHei" charset="-122"/>
                      <a:ea typeface="Microsoft YaHei" charset="-122"/>
                      <a:cs typeface="Microsoft YaHei" charset="-122"/>
                    </a:rPr>
                    <a:t>对手方要求</a:t>
                  </a:r>
                  <a:endParaRPr kumimoji="1" lang="zh-CN" altLang="en-US" sz="1400" b="1" dirty="0">
                    <a:solidFill>
                      <a:srgbClr val="4A80B0"/>
                    </a:solidFill>
                    <a:latin typeface="Microsoft YaHei" charset="-122"/>
                    <a:ea typeface="Microsoft YaHei" charset="-122"/>
                    <a:cs typeface="Microsoft YaHei" charset="-122"/>
                  </a:endParaRPr>
                </a:p>
              </p:txBody>
            </p:sp>
            <p:pic>
              <p:nvPicPr>
                <p:cNvPr id="66" name="图片 6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41660" y="9816203"/>
                  <a:ext cx="236272" cy="232746"/>
                </a:xfrm>
                <a:prstGeom prst="rect">
                  <a:avLst/>
                </a:prstGeom>
              </p:spPr>
            </p:pic>
            <p:sp>
              <p:nvSpPr>
                <p:cNvPr id="123" name="文本框 122"/>
                <p:cNvSpPr txBox="1"/>
                <p:nvPr/>
              </p:nvSpPr>
              <p:spPr>
                <a:xfrm>
                  <a:off x="2254736" y="9787478"/>
                  <a:ext cx="902811" cy="307777"/>
                </a:xfrm>
                <a:prstGeom prst="rect">
                  <a:avLst/>
                </a:prstGeom>
                <a:noFill/>
              </p:spPr>
              <p:txBody>
                <a:bodyPr wrap="none" rtlCol="0">
                  <a:spAutoFit/>
                </a:bodyPr>
                <a:lstStyle/>
                <a:p>
                  <a:r>
                    <a:rPr kumimoji="1" lang="zh-CN" altLang="en-US" sz="1400" b="1" dirty="0" smtClean="0">
                      <a:solidFill>
                        <a:srgbClr val="4A80B0"/>
                      </a:solidFill>
                      <a:latin typeface="Microsoft YaHei" charset="-122"/>
                      <a:ea typeface="Microsoft YaHei" charset="-122"/>
                      <a:cs typeface="Microsoft YaHei" charset="-122"/>
                    </a:rPr>
                    <a:t>价格区间</a:t>
                  </a:r>
                  <a:endParaRPr kumimoji="1" lang="zh-CN" altLang="en-US" sz="1400" b="1" dirty="0">
                    <a:solidFill>
                      <a:srgbClr val="4A80B0"/>
                    </a:solidFill>
                    <a:latin typeface="Microsoft YaHei" charset="-122"/>
                    <a:ea typeface="Microsoft YaHei" charset="-122"/>
                    <a:cs typeface="Microsoft YaHei" charset="-122"/>
                  </a:endParaRPr>
                </a:p>
              </p:txBody>
            </p:sp>
          </p:grpSp>
          <p:sp>
            <p:nvSpPr>
              <p:cNvPr id="73" name="文本框 72"/>
              <p:cNvSpPr txBox="1"/>
              <p:nvPr/>
            </p:nvSpPr>
            <p:spPr>
              <a:xfrm>
                <a:off x="2717479" y="9779382"/>
                <a:ext cx="530915" cy="523220"/>
              </a:xfrm>
              <a:prstGeom prst="rect">
                <a:avLst/>
              </a:prstGeom>
              <a:noFill/>
            </p:spPr>
            <p:txBody>
              <a:bodyPr wrap="none" rtlCol="0">
                <a:spAutoFit/>
              </a:bodyPr>
              <a:lstStyle/>
              <a:p>
                <a:r>
                  <a:rPr kumimoji="1" lang="is-IS" altLang="zh-CN" sz="2800" b="1" dirty="0" smtClean="0">
                    <a:solidFill>
                      <a:srgbClr val="4A80B0"/>
                    </a:solidFill>
                    <a:latin typeface="Microsoft YaHei" charset="-122"/>
                    <a:ea typeface="Microsoft YaHei" charset="-122"/>
                    <a:cs typeface="Microsoft YaHei" charset="-122"/>
                  </a:rPr>
                  <a:t>…</a:t>
                </a:r>
                <a:endParaRPr kumimoji="1" lang="zh-CN" altLang="en-US" sz="2800" b="1" dirty="0">
                  <a:solidFill>
                    <a:srgbClr val="4A80B0"/>
                  </a:solidFill>
                  <a:latin typeface="Microsoft YaHei" charset="-122"/>
                  <a:ea typeface="Microsoft YaHei" charset="-122"/>
                  <a:cs typeface="Microsoft YaHei" charset="-122"/>
                </a:endParaRPr>
              </a:p>
            </p:txBody>
          </p:sp>
          <p:sp>
            <p:nvSpPr>
              <p:cNvPr id="74" name="圆角矩形 73"/>
              <p:cNvSpPr/>
              <p:nvPr/>
            </p:nvSpPr>
            <p:spPr>
              <a:xfrm>
                <a:off x="2208854" y="8677742"/>
                <a:ext cx="1423166" cy="1661413"/>
              </a:xfrm>
              <a:prstGeom prst="roundRect">
                <a:avLst/>
              </a:pr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81" name="文本框 80"/>
          <p:cNvSpPr txBox="1"/>
          <p:nvPr/>
        </p:nvSpPr>
        <p:spPr>
          <a:xfrm>
            <a:off x="5884541" y="2829951"/>
            <a:ext cx="800219" cy="461665"/>
          </a:xfrm>
          <a:prstGeom prst="rect">
            <a:avLst/>
          </a:prstGeom>
          <a:noFill/>
        </p:spPr>
        <p:txBody>
          <a:bodyPr wrap="none" rtlCol="0">
            <a:spAutoFit/>
          </a:bodyPr>
          <a:lstStyle/>
          <a:p>
            <a:pPr algn="ctr"/>
            <a:r>
              <a:rPr kumimoji="1" lang="zh-CN" altLang="en-US" sz="1200" b="1" dirty="0" smtClean="0">
                <a:solidFill>
                  <a:schemeClr val="bg1"/>
                </a:solidFill>
                <a:latin typeface="Microsoft YaHei" charset="-122"/>
                <a:ea typeface="Microsoft YaHei" charset="-122"/>
                <a:cs typeface="Microsoft YaHei" charset="-122"/>
              </a:rPr>
              <a:t>智能匹配</a:t>
            </a:r>
            <a:endParaRPr kumimoji="1" lang="en-US" altLang="zh-CN" sz="1200" b="1" dirty="0" smtClean="0">
              <a:solidFill>
                <a:schemeClr val="bg1"/>
              </a:solidFill>
              <a:latin typeface="Microsoft YaHei" charset="-122"/>
              <a:ea typeface="Microsoft YaHei" charset="-122"/>
              <a:cs typeface="Microsoft YaHei" charset="-122"/>
            </a:endParaRPr>
          </a:p>
          <a:p>
            <a:pPr algn="ctr"/>
            <a:r>
              <a:rPr kumimoji="1" lang="zh-CN" altLang="en-US" sz="1200" b="1" dirty="0" smtClean="0">
                <a:solidFill>
                  <a:schemeClr val="bg1"/>
                </a:solidFill>
                <a:latin typeface="Microsoft YaHei" charset="-122"/>
                <a:ea typeface="Microsoft YaHei" charset="-122"/>
                <a:cs typeface="Microsoft YaHei" charset="-122"/>
              </a:rPr>
              <a:t>引擎</a:t>
            </a:r>
            <a:endParaRPr kumimoji="1" lang="zh-CN" altLang="en-US" sz="1200" b="1" dirty="0">
              <a:solidFill>
                <a:schemeClr val="bg1"/>
              </a:solidFill>
              <a:latin typeface="Microsoft YaHei" charset="-122"/>
              <a:ea typeface="Microsoft YaHei" charset="-122"/>
              <a:cs typeface="Microsoft YaHei" charset="-122"/>
            </a:endParaRPr>
          </a:p>
        </p:txBody>
      </p:sp>
      <p:grpSp>
        <p:nvGrpSpPr>
          <p:cNvPr id="148" name="组 147"/>
          <p:cNvGrpSpPr/>
          <p:nvPr/>
        </p:nvGrpSpPr>
        <p:grpSpPr>
          <a:xfrm>
            <a:off x="5308747" y="1475944"/>
            <a:ext cx="1923075" cy="338554"/>
            <a:chOff x="5308747" y="1475944"/>
            <a:chExt cx="1923075" cy="338554"/>
          </a:xfrm>
        </p:grpSpPr>
        <p:pic>
          <p:nvPicPr>
            <p:cNvPr id="87" name="图片 86"/>
            <p:cNvPicPr>
              <a:picLocks noChangeAspect="1"/>
            </p:cNvPicPr>
            <p:nvPr/>
          </p:nvPicPr>
          <p:blipFill>
            <a:blip r:embed="rId6" cstate="print">
              <a:duotone>
                <a:schemeClr val="accent1">
                  <a:shade val="45000"/>
                  <a:satMod val="135000"/>
                </a:schemeClr>
                <a:prstClr val="white"/>
              </a:duotone>
            </a:blip>
            <a:stretch>
              <a:fillRect/>
            </a:stretch>
          </p:blipFill>
          <p:spPr>
            <a:xfrm>
              <a:off x="5308747" y="1494530"/>
              <a:ext cx="307776" cy="307776"/>
            </a:xfrm>
            <a:prstGeom prst="rect">
              <a:avLst/>
            </a:prstGeom>
          </p:spPr>
        </p:pic>
        <p:sp>
          <p:nvSpPr>
            <p:cNvPr id="88" name="文本框 87"/>
            <p:cNvSpPr txBox="1"/>
            <p:nvPr/>
          </p:nvSpPr>
          <p:spPr>
            <a:xfrm>
              <a:off x="5610865" y="1475944"/>
              <a:ext cx="1620957" cy="338554"/>
            </a:xfrm>
            <a:prstGeom prst="rect">
              <a:avLst/>
            </a:prstGeom>
            <a:noFill/>
          </p:spPr>
          <p:txBody>
            <a:bodyPr wrap="none" rtlCol="0">
              <a:spAutoFit/>
            </a:bodyPr>
            <a:lstStyle/>
            <a:p>
              <a:r>
                <a:rPr kumimoji="1" lang="zh-CN" altLang="en-US" sz="1600" b="1" dirty="0" smtClean="0">
                  <a:solidFill>
                    <a:schemeClr val="accent1">
                      <a:lumMod val="50000"/>
                    </a:schemeClr>
                  </a:solidFill>
                  <a:latin typeface="Microsoft YaHei" charset="-122"/>
                  <a:ea typeface="Microsoft YaHei" charset="-122"/>
                  <a:cs typeface="Microsoft YaHei" charset="-122"/>
                </a:rPr>
                <a:t>算法和评分机制</a:t>
              </a:r>
              <a:endParaRPr kumimoji="1" lang="zh-CN" altLang="en-US" sz="1600" b="1" dirty="0">
                <a:solidFill>
                  <a:schemeClr val="accent1">
                    <a:lumMod val="50000"/>
                  </a:schemeClr>
                </a:solidFill>
                <a:latin typeface="Microsoft YaHei" charset="-122"/>
                <a:ea typeface="Microsoft YaHei" charset="-122"/>
                <a:cs typeface="Microsoft YaHei" charset="-122"/>
              </a:endParaRPr>
            </a:p>
          </p:txBody>
        </p:sp>
      </p:grpSp>
      <p:grpSp>
        <p:nvGrpSpPr>
          <p:cNvPr id="147" name="组 146"/>
          <p:cNvGrpSpPr/>
          <p:nvPr/>
        </p:nvGrpSpPr>
        <p:grpSpPr>
          <a:xfrm>
            <a:off x="7418357" y="2486275"/>
            <a:ext cx="1790035" cy="365677"/>
            <a:chOff x="7418357" y="2486275"/>
            <a:chExt cx="1790035" cy="365677"/>
          </a:xfrm>
        </p:grpSpPr>
        <p:cxnSp>
          <p:nvCxnSpPr>
            <p:cNvPr id="91" name="直线箭头连接符 90"/>
            <p:cNvCxnSpPr/>
            <p:nvPr/>
          </p:nvCxnSpPr>
          <p:spPr>
            <a:xfrm flipH="1">
              <a:off x="7418357" y="2851952"/>
              <a:ext cx="1790035" cy="0"/>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0" name="文本框 139"/>
            <p:cNvSpPr txBox="1"/>
            <p:nvPr/>
          </p:nvSpPr>
          <p:spPr>
            <a:xfrm>
              <a:off x="7831433" y="2486275"/>
              <a:ext cx="902811" cy="307777"/>
            </a:xfrm>
            <a:prstGeom prst="rect">
              <a:avLst/>
            </a:prstGeom>
            <a:noFill/>
          </p:spPr>
          <p:txBody>
            <a:bodyPr wrap="none" rtlCol="0">
              <a:spAutoFit/>
            </a:bodyPr>
            <a:lstStyle/>
            <a:p>
              <a:pPr algn="ctr"/>
              <a:r>
                <a:rPr kumimoji="1" lang="zh-CN" altLang="en-US" sz="1400" b="1" smtClean="0">
                  <a:solidFill>
                    <a:schemeClr val="accent1">
                      <a:lumMod val="50000"/>
                    </a:schemeClr>
                  </a:solidFill>
                  <a:latin typeface="Microsoft YaHei" charset="-122"/>
                  <a:ea typeface="Microsoft YaHei" charset="-122"/>
                  <a:cs typeface="Microsoft YaHei" charset="-122"/>
                </a:rPr>
                <a:t>意向</a:t>
              </a:r>
              <a:r>
                <a:rPr kumimoji="1" lang="zh-CN" altLang="en-US" sz="1400" b="1" dirty="0" smtClean="0">
                  <a:solidFill>
                    <a:schemeClr val="accent1">
                      <a:lumMod val="50000"/>
                    </a:schemeClr>
                  </a:solidFill>
                  <a:latin typeface="Microsoft YaHei" charset="-122"/>
                  <a:ea typeface="Microsoft YaHei" charset="-122"/>
                  <a:cs typeface="Microsoft YaHei" charset="-122"/>
                </a:rPr>
                <a:t>报价</a:t>
              </a:r>
              <a:endParaRPr kumimoji="1" lang="zh-CN" altLang="en-US" sz="1400" b="1" dirty="0">
                <a:solidFill>
                  <a:schemeClr val="accent1">
                    <a:lumMod val="50000"/>
                  </a:schemeClr>
                </a:solidFill>
                <a:latin typeface="Microsoft YaHei" charset="-122"/>
                <a:ea typeface="Microsoft YaHei" charset="-122"/>
                <a:cs typeface="Microsoft YaHei" charset="-122"/>
              </a:endParaRPr>
            </a:p>
          </p:txBody>
        </p:sp>
      </p:grpSp>
      <p:grpSp>
        <p:nvGrpSpPr>
          <p:cNvPr id="150" name="组 149"/>
          <p:cNvGrpSpPr/>
          <p:nvPr/>
        </p:nvGrpSpPr>
        <p:grpSpPr>
          <a:xfrm>
            <a:off x="884318" y="1337569"/>
            <a:ext cx="3311938" cy="838714"/>
            <a:chOff x="884318" y="1337569"/>
            <a:chExt cx="3311938" cy="838714"/>
          </a:xfrm>
        </p:grpSpPr>
        <p:cxnSp>
          <p:nvCxnSpPr>
            <p:cNvPr id="124" name="肘形连接符 123"/>
            <p:cNvCxnSpPr/>
            <p:nvPr/>
          </p:nvCxnSpPr>
          <p:spPr>
            <a:xfrm flipV="1">
              <a:off x="2933131" y="1669033"/>
              <a:ext cx="742607" cy="507250"/>
            </a:xfrm>
            <a:prstGeom prst="bentConnector3">
              <a:avLst>
                <a:gd name="adj1" fmla="val -777"/>
              </a:avLst>
            </a:prstGeom>
            <a:ln w="22225">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2" name="肘形连接符 191"/>
            <p:cNvCxnSpPr/>
            <p:nvPr/>
          </p:nvCxnSpPr>
          <p:spPr>
            <a:xfrm rot="10800000">
              <a:off x="1765062" y="1681989"/>
              <a:ext cx="951576" cy="491989"/>
            </a:xfrm>
            <a:prstGeom prst="bentConnector3">
              <a:avLst>
                <a:gd name="adj1" fmla="val -523"/>
              </a:avLst>
            </a:prstGeom>
            <a:ln w="22225">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638090" y="1519244"/>
              <a:ext cx="558166" cy="307777"/>
            </a:xfrm>
            <a:prstGeom prst="rect">
              <a:avLst/>
            </a:prstGeom>
            <a:noFill/>
          </p:spPr>
          <p:txBody>
            <a:bodyPr wrap="none" rtlCol="0">
              <a:spAutoFit/>
            </a:bodyPr>
            <a:lstStyle/>
            <a:p>
              <a:r>
                <a:rPr kumimoji="1" lang="en-US" altLang="zh-CN" sz="1400" b="1" smtClean="0">
                  <a:solidFill>
                    <a:schemeClr val="accent1">
                      <a:lumMod val="50000"/>
                    </a:schemeClr>
                  </a:solidFill>
                  <a:latin typeface="Microsoft YaHei" charset="-122"/>
                  <a:ea typeface="Microsoft YaHei" charset="-122"/>
                  <a:cs typeface="Microsoft YaHei" charset="-122"/>
                </a:rPr>
                <a:t>RFQ</a:t>
              </a:r>
              <a:endParaRPr kumimoji="1" lang="zh-CN" altLang="en-US" sz="1400" b="1" dirty="0">
                <a:solidFill>
                  <a:schemeClr val="accent1">
                    <a:lumMod val="50000"/>
                  </a:schemeClr>
                </a:solidFill>
                <a:latin typeface="Microsoft YaHei" charset="-122"/>
                <a:ea typeface="Microsoft YaHei" charset="-122"/>
                <a:cs typeface="Microsoft YaHei" charset="-122"/>
              </a:endParaRPr>
            </a:p>
          </p:txBody>
        </p:sp>
        <p:sp>
          <p:nvSpPr>
            <p:cNvPr id="194" name="文本框 193"/>
            <p:cNvSpPr txBox="1"/>
            <p:nvPr/>
          </p:nvSpPr>
          <p:spPr>
            <a:xfrm>
              <a:off x="884318" y="1528100"/>
              <a:ext cx="902811" cy="307777"/>
            </a:xfrm>
            <a:prstGeom prst="rect">
              <a:avLst/>
            </a:prstGeom>
            <a:noFill/>
          </p:spPr>
          <p:txBody>
            <a:bodyPr wrap="none" rtlCol="0">
              <a:spAutoFit/>
            </a:bodyPr>
            <a:lstStyle/>
            <a:p>
              <a:r>
                <a:rPr kumimoji="1" lang="zh-CN" altLang="en-US" sz="1400" b="1" dirty="0" smtClean="0">
                  <a:solidFill>
                    <a:schemeClr val="accent1">
                      <a:lumMod val="50000"/>
                    </a:schemeClr>
                  </a:solidFill>
                  <a:latin typeface="Microsoft YaHei" charset="-122"/>
                  <a:ea typeface="Microsoft YaHei" charset="-122"/>
                  <a:cs typeface="Microsoft YaHei" charset="-122"/>
                </a:rPr>
                <a:t>匿名聊天</a:t>
              </a:r>
              <a:endParaRPr kumimoji="1" lang="zh-CN" altLang="en-US" sz="1400" b="1" dirty="0">
                <a:solidFill>
                  <a:schemeClr val="accent1">
                    <a:lumMod val="50000"/>
                  </a:schemeClr>
                </a:solidFill>
                <a:latin typeface="Microsoft YaHei" charset="-122"/>
                <a:ea typeface="Microsoft YaHei" charset="-122"/>
                <a:cs typeface="Microsoft YaHei" charset="-122"/>
              </a:endParaRPr>
            </a:p>
          </p:txBody>
        </p:sp>
        <p:sp>
          <p:nvSpPr>
            <p:cNvPr id="195" name="文本框 194"/>
            <p:cNvSpPr txBox="1"/>
            <p:nvPr/>
          </p:nvSpPr>
          <p:spPr>
            <a:xfrm>
              <a:off x="2630928" y="1337569"/>
              <a:ext cx="405880" cy="338554"/>
            </a:xfrm>
            <a:prstGeom prst="rect">
              <a:avLst/>
            </a:prstGeom>
            <a:noFill/>
          </p:spPr>
          <p:txBody>
            <a:bodyPr wrap="none" rtlCol="0">
              <a:spAutoFit/>
            </a:bodyPr>
            <a:lstStyle/>
            <a:p>
              <a:r>
                <a:rPr kumimoji="1" lang="en-US" altLang="zh-CN" sz="1600" b="1" dirty="0" smtClean="0">
                  <a:solidFill>
                    <a:schemeClr val="accent1">
                      <a:lumMod val="50000"/>
                    </a:schemeClr>
                  </a:solidFill>
                  <a:latin typeface="Microsoft YaHei" charset="-122"/>
                  <a:ea typeface="Microsoft YaHei" charset="-122"/>
                  <a:cs typeface="Microsoft YaHei" charset="-122"/>
                </a:rPr>
                <a:t>or</a:t>
              </a:r>
              <a:endParaRPr kumimoji="1" lang="zh-CN" altLang="en-US" sz="1600" b="1" dirty="0">
                <a:solidFill>
                  <a:schemeClr val="accent1">
                    <a:lumMod val="50000"/>
                  </a:schemeClr>
                </a:solidFill>
                <a:latin typeface="Microsoft YaHei" charset="-122"/>
                <a:ea typeface="Microsoft YaHei" charset="-122"/>
                <a:cs typeface="Microsoft YaHei" charset="-122"/>
              </a:endParaRPr>
            </a:p>
          </p:txBody>
        </p:sp>
        <p:sp>
          <p:nvSpPr>
            <p:cNvPr id="135" name="文本框 134"/>
            <p:cNvSpPr txBox="1"/>
            <p:nvPr/>
          </p:nvSpPr>
          <p:spPr>
            <a:xfrm>
              <a:off x="1903454" y="1754199"/>
              <a:ext cx="800220" cy="276999"/>
            </a:xfrm>
            <a:prstGeom prst="rect">
              <a:avLst/>
            </a:prstGeom>
            <a:noFill/>
          </p:spPr>
          <p:txBody>
            <a:bodyPr wrap="none" rtlCol="0">
              <a:spAutoFit/>
            </a:bodyPr>
            <a:lstStyle/>
            <a:p>
              <a:pPr algn="r"/>
              <a:r>
                <a:rPr kumimoji="1" lang="zh-CN" altLang="en-US" sz="1200" b="1" dirty="0" smtClean="0">
                  <a:solidFill>
                    <a:schemeClr val="accent1">
                      <a:lumMod val="50000"/>
                    </a:schemeClr>
                  </a:solidFill>
                  <a:latin typeface="Microsoft YaHei" charset="-122"/>
                  <a:ea typeface="Microsoft YaHei" charset="-122"/>
                  <a:cs typeface="Microsoft YaHei" charset="-122"/>
                </a:rPr>
                <a:t>交易执行</a:t>
              </a:r>
              <a:endParaRPr kumimoji="1" lang="en-US" altLang="zh-CN" sz="1200" b="1" dirty="0" smtClean="0">
                <a:solidFill>
                  <a:schemeClr val="accent1">
                    <a:lumMod val="50000"/>
                  </a:schemeClr>
                </a:solidFill>
                <a:latin typeface="Microsoft YaHei" charset="-122"/>
                <a:ea typeface="Microsoft YaHei" charset="-122"/>
                <a:cs typeface="Microsoft YaHei" charset="-122"/>
              </a:endParaRPr>
            </a:p>
          </p:txBody>
        </p:sp>
        <p:sp>
          <p:nvSpPr>
            <p:cNvPr id="196" name="文本框 195"/>
            <p:cNvSpPr txBox="1"/>
            <p:nvPr/>
          </p:nvSpPr>
          <p:spPr>
            <a:xfrm>
              <a:off x="2942771" y="1762434"/>
              <a:ext cx="800219" cy="276999"/>
            </a:xfrm>
            <a:prstGeom prst="rect">
              <a:avLst/>
            </a:prstGeom>
            <a:noFill/>
          </p:spPr>
          <p:txBody>
            <a:bodyPr wrap="none" rtlCol="0">
              <a:spAutoFit/>
            </a:bodyPr>
            <a:lstStyle/>
            <a:p>
              <a:r>
                <a:rPr kumimoji="1" lang="zh-CN" altLang="en-US" sz="1200" b="1" dirty="0" smtClean="0">
                  <a:solidFill>
                    <a:schemeClr val="accent1">
                      <a:lumMod val="50000"/>
                    </a:schemeClr>
                  </a:solidFill>
                  <a:latin typeface="Microsoft YaHei" charset="-122"/>
                  <a:ea typeface="Microsoft YaHei" charset="-122"/>
                  <a:cs typeface="Microsoft YaHei" charset="-122"/>
                </a:rPr>
                <a:t>交易执行</a:t>
              </a:r>
              <a:endParaRPr kumimoji="1" lang="zh-CN" altLang="en-US" sz="1200" b="1" dirty="0">
                <a:solidFill>
                  <a:schemeClr val="accent1">
                    <a:lumMod val="50000"/>
                  </a:schemeClr>
                </a:solidFill>
                <a:latin typeface="Microsoft YaHei" charset="-122"/>
                <a:ea typeface="Microsoft YaHei" charset="-122"/>
                <a:cs typeface="Microsoft YaHei" charset="-122"/>
              </a:endParaRPr>
            </a:p>
          </p:txBody>
        </p:sp>
      </p:grpSp>
      <p:grpSp>
        <p:nvGrpSpPr>
          <p:cNvPr id="144" name="组 143"/>
          <p:cNvGrpSpPr/>
          <p:nvPr/>
        </p:nvGrpSpPr>
        <p:grpSpPr>
          <a:xfrm>
            <a:off x="7697668" y="3761281"/>
            <a:ext cx="3962062" cy="2210968"/>
            <a:chOff x="759899" y="3125247"/>
            <a:chExt cx="3962062" cy="2210968"/>
          </a:xfrm>
        </p:grpSpPr>
        <p:sp>
          <p:nvSpPr>
            <p:cNvPr id="35" name="TextBox 23"/>
            <p:cNvSpPr txBox="1"/>
            <p:nvPr/>
          </p:nvSpPr>
          <p:spPr>
            <a:xfrm>
              <a:off x="914578" y="3254752"/>
              <a:ext cx="3726575" cy="1938992"/>
            </a:xfrm>
            <a:prstGeom prst="rect">
              <a:avLst/>
            </a:prstGeom>
            <a:noFill/>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zh-CN" altLang="en-US" sz="1200" b="1" dirty="0">
                  <a:latin typeface="Microsoft YaHei" charset="-122"/>
                  <a:ea typeface="Microsoft YaHei" charset="-122"/>
                  <a:cs typeface="Microsoft YaHei" charset="-122"/>
                </a:rPr>
                <a:t>推荐逻辑：</a:t>
              </a:r>
              <a:endParaRPr lang="en-US" altLang="zh-CN" sz="1200" b="1" dirty="0">
                <a:latin typeface="Microsoft YaHei" charset="-122"/>
                <a:ea typeface="Microsoft YaHei" charset="-122"/>
                <a:cs typeface="Microsoft YaHei" charset="-122"/>
              </a:endParaRPr>
            </a:p>
            <a:p>
              <a:endParaRPr lang="en-US" altLang="zh-CN" sz="1200" dirty="0">
                <a:latin typeface="Microsoft YaHei" charset="-122"/>
                <a:ea typeface="Microsoft YaHei" charset="-122"/>
                <a:cs typeface="Microsoft YaHei" charset="-122"/>
              </a:endParaRPr>
            </a:p>
            <a:p>
              <a:pPr>
                <a:buFont typeface="Arial" charset="0"/>
                <a:buAutoNum type="arabicPeriod"/>
              </a:pPr>
              <a:r>
                <a:rPr lang="zh-CN" altLang="en-US" sz="1200" dirty="0">
                  <a:latin typeface="Microsoft YaHei" charset="-122"/>
                  <a:ea typeface="Microsoft YaHei" charset="-122"/>
                  <a:cs typeface="Microsoft YaHei" charset="-122"/>
                </a:rPr>
                <a:t>用户通过客户端发送的意向报价中，包含不同维度的需求，以筛选条件的形式存在</a:t>
              </a:r>
              <a:endParaRPr lang="en-US" altLang="zh-CN" sz="1200" dirty="0">
                <a:latin typeface="Microsoft YaHei" charset="-122"/>
                <a:ea typeface="Microsoft YaHei" charset="-122"/>
                <a:cs typeface="Microsoft YaHei" charset="-122"/>
              </a:endParaRPr>
            </a:p>
            <a:p>
              <a:pPr>
                <a:buFont typeface="Arial" charset="0"/>
                <a:buAutoNum type="arabicPeriod"/>
              </a:pPr>
              <a:endParaRPr lang="en-US" altLang="zh-CN" sz="1200" dirty="0">
                <a:latin typeface="Microsoft YaHei" charset="-122"/>
                <a:ea typeface="Microsoft YaHei" charset="-122"/>
                <a:cs typeface="Microsoft YaHei" charset="-122"/>
              </a:endParaRPr>
            </a:p>
            <a:p>
              <a:pPr>
                <a:buFont typeface="Arial" charset="0"/>
                <a:buAutoNum type="arabicPeriod"/>
              </a:pPr>
              <a:r>
                <a:rPr lang="zh-CN" altLang="en-US" sz="1200" dirty="0">
                  <a:latin typeface="Microsoft YaHei" charset="-122"/>
                  <a:ea typeface="Microsoft YaHei" charset="-122"/>
                  <a:cs typeface="Microsoft YaHei" charset="-122"/>
                </a:rPr>
                <a:t>后台推荐系统根据用户指定的筛选条件，在当天的对手方报价中，进行匹配和评分</a:t>
              </a:r>
              <a:endParaRPr lang="en-US" altLang="zh-CN" sz="1200" dirty="0">
                <a:latin typeface="Microsoft YaHei" charset="-122"/>
                <a:ea typeface="Microsoft YaHei" charset="-122"/>
                <a:cs typeface="Microsoft YaHei" charset="-122"/>
              </a:endParaRPr>
            </a:p>
            <a:p>
              <a:pPr>
                <a:buFont typeface="Arial" charset="0"/>
                <a:buAutoNum type="arabicPeriod"/>
              </a:pPr>
              <a:endParaRPr lang="en-US" altLang="zh-CN" sz="1200" dirty="0">
                <a:latin typeface="Microsoft YaHei" charset="-122"/>
                <a:ea typeface="Microsoft YaHei" charset="-122"/>
                <a:cs typeface="Microsoft YaHei" charset="-122"/>
              </a:endParaRPr>
            </a:p>
            <a:p>
              <a:pPr>
                <a:buFont typeface="Arial" charset="0"/>
                <a:buAutoNum type="arabicPeriod"/>
              </a:pPr>
              <a:r>
                <a:rPr lang="zh-CN" altLang="en-US" sz="1200" dirty="0">
                  <a:latin typeface="Microsoft YaHei" charset="-122"/>
                  <a:ea typeface="Microsoft YaHei" charset="-122"/>
                  <a:cs typeface="Microsoft YaHei" charset="-122"/>
                </a:rPr>
                <a:t>后台推荐系统将评分达到预定义阈值的对手方报价信息发送回客户端</a:t>
              </a:r>
              <a:endParaRPr lang="en-US" altLang="zh-CN" sz="1200" dirty="0">
                <a:latin typeface="Microsoft YaHei" charset="-122"/>
                <a:ea typeface="Microsoft YaHei" charset="-122"/>
                <a:cs typeface="Microsoft YaHei" charset="-122"/>
              </a:endParaRPr>
            </a:p>
          </p:txBody>
        </p:sp>
        <p:sp>
          <p:nvSpPr>
            <p:cNvPr id="143" name="圆角矩形 142"/>
            <p:cNvSpPr/>
            <p:nvPr/>
          </p:nvSpPr>
          <p:spPr>
            <a:xfrm>
              <a:off x="759899" y="3125247"/>
              <a:ext cx="3962062" cy="2210968"/>
            </a:xfrm>
            <a:prstGeom prst="round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7" name="文本框 196"/>
          <p:cNvSpPr txBox="1"/>
          <p:nvPr/>
        </p:nvSpPr>
        <p:spPr>
          <a:xfrm>
            <a:off x="9232872" y="2920808"/>
            <a:ext cx="1119217" cy="369332"/>
          </a:xfrm>
          <a:prstGeom prst="rect">
            <a:avLst/>
          </a:prstGeom>
          <a:noFill/>
        </p:spPr>
        <p:txBody>
          <a:bodyPr wrap="none" rtlCol="0">
            <a:spAutoFit/>
          </a:bodyPr>
          <a:lstStyle/>
          <a:p>
            <a:pPr algn="ctr"/>
            <a:r>
              <a:rPr kumimoji="1" lang="zh-CN" altLang="en-US" b="1" dirty="0" smtClean="0">
                <a:latin typeface="Microsoft YaHei" charset="-122"/>
                <a:ea typeface="Microsoft YaHei" charset="-122"/>
                <a:cs typeface="Microsoft YaHei" charset="-122"/>
              </a:rPr>
              <a:t>对手方</a:t>
            </a:r>
            <a:r>
              <a:rPr kumimoji="1" lang="en-US" altLang="zh-CN" b="1" dirty="0">
                <a:latin typeface="Microsoft YaHei" charset="-122"/>
                <a:ea typeface="Microsoft YaHei" charset="-122"/>
                <a:cs typeface="Microsoft YaHei" charset="-122"/>
              </a:rPr>
              <a:t> </a:t>
            </a:r>
            <a:r>
              <a:rPr kumimoji="1" lang="en-US" altLang="zh-CN" b="1" dirty="0" smtClean="0">
                <a:latin typeface="Microsoft YaHei" charset="-122"/>
                <a:ea typeface="Microsoft YaHei" charset="-122"/>
                <a:cs typeface="Microsoft YaHei" charset="-122"/>
              </a:rPr>
              <a:t>B</a:t>
            </a:r>
            <a:endParaRPr kumimoji="1" lang="zh-CN" altLang="en-US" b="1" dirty="0">
              <a:latin typeface="Microsoft YaHei" charset="-122"/>
              <a:ea typeface="Microsoft YaHei" charset="-122"/>
              <a:cs typeface="Microsoft YaHei" charset="-122"/>
            </a:endParaRPr>
          </a:p>
        </p:txBody>
      </p:sp>
      <p:grpSp>
        <p:nvGrpSpPr>
          <p:cNvPr id="39" name="组 38"/>
          <p:cNvGrpSpPr/>
          <p:nvPr/>
        </p:nvGrpSpPr>
        <p:grpSpPr>
          <a:xfrm>
            <a:off x="2750335" y="3435060"/>
            <a:ext cx="3466907" cy="3119974"/>
            <a:chOff x="2750335" y="3435060"/>
            <a:chExt cx="3466907" cy="3119974"/>
          </a:xfrm>
        </p:grpSpPr>
        <p:grpSp>
          <p:nvGrpSpPr>
            <p:cNvPr id="37" name="组 36"/>
            <p:cNvGrpSpPr/>
            <p:nvPr/>
          </p:nvGrpSpPr>
          <p:grpSpPr>
            <a:xfrm>
              <a:off x="2750335" y="3435060"/>
              <a:ext cx="3466907" cy="3119974"/>
              <a:chOff x="2750335" y="3435060"/>
              <a:chExt cx="3466907" cy="3119974"/>
            </a:xfrm>
          </p:grpSpPr>
          <p:grpSp>
            <p:nvGrpSpPr>
              <p:cNvPr id="149" name="组 148"/>
              <p:cNvGrpSpPr/>
              <p:nvPr/>
            </p:nvGrpSpPr>
            <p:grpSpPr>
              <a:xfrm>
                <a:off x="2750335" y="3435060"/>
                <a:ext cx="3466907" cy="2091283"/>
                <a:chOff x="2750335" y="3435060"/>
                <a:chExt cx="3466907" cy="2091283"/>
              </a:xfrm>
            </p:grpSpPr>
            <p:cxnSp>
              <p:nvCxnSpPr>
                <p:cNvPr id="101" name="肘形连接符 100"/>
                <p:cNvCxnSpPr/>
                <p:nvPr/>
              </p:nvCxnSpPr>
              <p:spPr>
                <a:xfrm rot="10800000">
                  <a:off x="2750335" y="3435060"/>
                  <a:ext cx="3466906" cy="2066929"/>
                </a:xfrm>
                <a:prstGeom prst="bentConnector3">
                  <a:avLst>
                    <a:gd name="adj1" fmla="val 99820"/>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连接符 113"/>
                <p:cNvCxnSpPr/>
                <p:nvPr/>
              </p:nvCxnSpPr>
              <p:spPr>
                <a:xfrm>
                  <a:off x="6217242" y="3777917"/>
                  <a:ext cx="0" cy="1748426"/>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sp>
              <p:nvSpPr>
                <p:cNvPr id="155" name="文本框 154"/>
                <p:cNvSpPr txBox="1"/>
                <p:nvPr/>
              </p:nvSpPr>
              <p:spPr>
                <a:xfrm>
                  <a:off x="3333314" y="5209135"/>
                  <a:ext cx="2023311" cy="307777"/>
                </a:xfrm>
                <a:prstGeom prst="rect">
                  <a:avLst/>
                </a:prstGeom>
                <a:noFill/>
              </p:spPr>
              <p:txBody>
                <a:bodyPr wrap="none" rtlCol="0">
                  <a:spAutoFit/>
                </a:bodyPr>
                <a:lstStyle/>
                <a:p>
                  <a:pPr algn="ctr"/>
                  <a:r>
                    <a:rPr kumimoji="1" lang="zh-CN" altLang="en-US" sz="1400" b="1" dirty="0" smtClean="0">
                      <a:solidFill>
                        <a:schemeClr val="accent1">
                          <a:lumMod val="50000"/>
                        </a:schemeClr>
                      </a:solidFill>
                      <a:latin typeface="Microsoft YaHei" charset="-122"/>
                      <a:ea typeface="Microsoft YaHei" charset="-122"/>
                      <a:cs typeface="Microsoft YaHei" charset="-122"/>
                    </a:rPr>
                    <a:t>匿名的潜在对手方列表</a:t>
                  </a:r>
                  <a:endParaRPr kumimoji="1" lang="zh-CN" altLang="en-US" sz="1400" b="1" dirty="0">
                    <a:solidFill>
                      <a:schemeClr val="accent1">
                        <a:lumMod val="50000"/>
                      </a:schemeClr>
                    </a:solidFill>
                    <a:latin typeface="Microsoft YaHei" charset="-122"/>
                    <a:ea typeface="Microsoft YaHei" charset="-122"/>
                    <a:cs typeface="Microsoft YaHei" charset="-122"/>
                  </a:endParaRPr>
                </a:p>
              </p:txBody>
            </p:sp>
          </p:grpSp>
          <p:grpSp>
            <p:nvGrpSpPr>
              <p:cNvPr id="8" name="组 7"/>
              <p:cNvGrpSpPr/>
              <p:nvPr/>
            </p:nvGrpSpPr>
            <p:grpSpPr>
              <a:xfrm>
                <a:off x="2956470" y="5645434"/>
                <a:ext cx="2776997" cy="909600"/>
                <a:chOff x="2956470" y="5645434"/>
                <a:chExt cx="2776997" cy="909600"/>
              </a:xfrm>
            </p:grpSpPr>
            <p:sp>
              <p:nvSpPr>
                <p:cNvPr id="5" name="圆角矩形 4"/>
                <p:cNvSpPr/>
                <p:nvPr/>
              </p:nvSpPr>
              <p:spPr>
                <a:xfrm>
                  <a:off x="2956470" y="5645434"/>
                  <a:ext cx="2776997" cy="909600"/>
                </a:xfrm>
                <a:prstGeom prst="roundRect">
                  <a:avLst/>
                </a:pr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996573" y="5696272"/>
                  <a:ext cx="2672526" cy="276999"/>
                </a:xfrm>
                <a:prstGeom prst="rect">
                  <a:avLst/>
                </a:prstGeom>
                <a:noFill/>
              </p:spPr>
              <p:txBody>
                <a:bodyPr wrap="none" rtlCol="0">
                  <a:spAutoFit/>
                </a:bodyPr>
                <a:lstStyle/>
                <a:p>
                  <a:r>
                    <a:rPr kumimoji="1" lang="zh-CN" altLang="en-US" sz="1200" dirty="0" smtClean="0">
                      <a:latin typeface="Microsoft YaHei" charset="-122"/>
                      <a:ea typeface="Microsoft YaHei" charset="-122"/>
                      <a:cs typeface="Microsoft YaHei" charset="-122"/>
                    </a:rPr>
                    <a:t>匹配债券：</a:t>
                  </a:r>
                  <a:r>
                    <a:rPr kumimoji="1" lang="en-US" altLang="zh-CN" sz="1200" dirty="0" smtClean="0">
                      <a:latin typeface="Microsoft YaHei" charset="-122"/>
                      <a:ea typeface="Microsoft YaHei" charset="-122"/>
                      <a:cs typeface="Microsoft YaHei" charset="-122"/>
                    </a:rPr>
                    <a:t>160213</a:t>
                  </a:r>
                  <a:r>
                    <a:rPr kumimoji="1" lang="zh-CN" altLang="en-US" sz="1200" dirty="0" smtClean="0">
                      <a:latin typeface="Microsoft YaHei" charset="-122"/>
                      <a:ea typeface="Microsoft YaHei" charset="-122"/>
                      <a:cs typeface="Microsoft YaHei" charset="-122"/>
                    </a:rPr>
                    <a:t>              分数：</a:t>
                  </a:r>
                  <a:r>
                    <a:rPr kumimoji="1" lang="en-US" altLang="zh-CN" sz="1200" dirty="0" smtClean="0">
                      <a:latin typeface="Microsoft YaHei" charset="-122"/>
                      <a:ea typeface="Microsoft YaHei" charset="-122"/>
                      <a:cs typeface="Microsoft YaHei" charset="-122"/>
                    </a:rPr>
                    <a:t>8</a:t>
                  </a:r>
                  <a:endParaRPr kumimoji="1" lang="zh-CN" altLang="en-US" sz="1200" dirty="0">
                    <a:latin typeface="Microsoft YaHei" charset="-122"/>
                    <a:ea typeface="Microsoft YaHei" charset="-122"/>
                    <a:cs typeface="Microsoft YaHei" charset="-122"/>
                  </a:endParaRPr>
                </a:p>
              </p:txBody>
            </p:sp>
            <p:sp>
              <p:nvSpPr>
                <p:cNvPr id="83" name="文本框 82"/>
                <p:cNvSpPr txBox="1"/>
                <p:nvPr/>
              </p:nvSpPr>
              <p:spPr>
                <a:xfrm>
                  <a:off x="2996573" y="5943934"/>
                  <a:ext cx="2672526" cy="276999"/>
                </a:xfrm>
                <a:prstGeom prst="rect">
                  <a:avLst/>
                </a:prstGeom>
                <a:noFill/>
              </p:spPr>
              <p:txBody>
                <a:bodyPr wrap="none" rtlCol="0">
                  <a:spAutoFit/>
                </a:bodyPr>
                <a:lstStyle/>
                <a:p>
                  <a:r>
                    <a:rPr kumimoji="1" lang="zh-CN" altLang="en-US" sz="1200" dirty="0" smtClean="0">
                      <a:latin typeface="Microsoft YaHei" charset="-122"/>
                      <a:ea typeface="Microsoft YaHei" charset="-122"/>
                      <a:cs typeface="Microsoft YaHei" charset="-122"/>
                    </a:rPr>
                    <a:t>匹配债券：</a:t>
                  </a:r>
                  <a:r>
                    <a:rPr kumimoji="1" lang="en-US" altLang="zh-CN" sz="1200" dirty="0" smtClean="0">
                      <a:latin typeface="Microsoft YaHei" charset="-122"/>
                      <a:ea typeface="Microsoft YaHei" charset="-122"/>
                      <a:cs typeface="Microsoft YaHei" charset="-122"/>
                    </a:rPr>
                    <a:t>160211</a:t>
                  </a:r>
                  <a:r>
                    <a:rPr kumimoji="1" lang="zh-CN" altLang="en-US" sz="1200" dirty="0" smtClean="0">
                      <a:latin typeface="Microsoft YaHei" charset="-122"/>
                      <a:ea typeface="Microsoft YaHei" charset="-122"/>
                      <a:cs typeface="Microsoft YaHei" charset="-122"/>
                    </a:rPr>
                    <a:t>              分数：</a:t>
                  </a:r>
                  <a:r>
                    <a:rPr kumimoji="1" lang="en-US" altLang="zh-CN" sz="1200" dirty="0" smtClean="0">
                      <a:latin typeface="Microsoft YaHei" charset="-122"/>
                      <a:ea typeface="Microsoft YaHei" charset="-122"/>
                      <a:cs typeface="Microsoft YaHei" charset="-122"/>
                    </a:rPr>
                    <a:t>9</a:t>
                  </a:r>
                  <a:endParaRPr kumimoji="1" lang="zh-CN" altLang="en-US" sz="1200" dirty="0">
                    <a:latin typeface="Microsoft YaHei" charset="-122"/>
                    <a:ea typeface="Microsoft YaHei" charset="-122"/>
                    <a:cs typeface="Microsoft YaHei" charset="-122"/>
                  </a:endParaRPr>
                </a:p>
              </p:txBody>
            </p:sp>
            <p:sp>
              <p:nvSpPr>
                <p:cNvPr id="84" name="文本框 83"/>
                <p:cNvSpPr txBox="1"/>
                <p:nvPr/>
              </p:nvSpPr>
              <p:spPr>
                <a:xfrm>
                  <a:off x="2996573" y="6198773"/>
                  <a:ext cx="2672526" cy="276999"/>
                </a:xfrm>
                <a:prstGeom prst="rect">
                  <a:avLst/>
                </a:prstGeom>
                <a:noFill/>
              </p:spPr>
              <p:txBody>
                <a:bodyPr wrap="none" rtlCol="0">
                  <a:spAutoFit/>
                </a:bodyPr>
                <a:lstStyle/>
                <a:p>
                  <a:r>
                    <a:rPr kumimoji="1" lang="zh-CN" altLang="en-US" sz="1200" dirty="0" smtClean="0">
                      <a:latin typeface="Microsoft YaHei" charset="-122"/>
                      <a:ea typeface="Microsoft YaHei" charset="-122"/>
                      <a:cs typeface="Microsoft YaHei" charset="-122"/>
                    </a:rPr>
                    <a:t>匹配债券：</a:t>
                  </a:r>
                  <a:r>
                    <a:rPr kumimoji="1" lang="en-US" altLang="zh-CN" sz="1200" dirty="0" smtClean="0">
                      <a:latin typeface="Microsoft YaHei" charset="-122"/>
                      <a:ea typeface="Microsoft YaHei" charset="-122"/>
                      <a:cs typeface="Microsoft YaHei" charset="-122"/>
                    </a:rPr>
                    <a:t>160210</a:t>
                  </a:r>
                  <a:r>
                    <a:rPr kumimoji="1" lang="zh-CN" altLang="en-US" sz="1200" dirty="0" smtClean="0">
                      <a:latin typeface="Microsoft YaHei" charset="-122"/>
                      <a:ea typeface="Microsoft YaHei" charset="-122"/>
                      <a:cs typeface="Microsoft YaHei" charset="-122"/>
                    </a:rPr>
                    <a:t>              分数：</a:t>
                  </a:r>
                  <a:r>
                    <a:rPr kumimoji="1" lang="en-US" altLang="zh-CN" sz="1200" dirty="0" smtClean="0">
                      <a:latin typeface="Microsoft YaHei" charset="-122"/>
                      <a:ea typeface="Microsoft YaHei" charset="-122"/>
                      <a:cs typeface="Microsoft YaHei" charset="-122"/>
                    </a:rPr>
                    <a:t>6</a:t>
                  </a:r>
                  <a:endParaRPr kumimoji="1" lang="zh-CN" altLang="en-US" sz="1200" dirty="0">
                    <a:latin typeface="Microsoft YaHei" charset="-122"/>
                    <a:ea typeface="Microsoft YaHei" charset="-122"/>
                    <a:cs typeface="Microsoft YaHei" charset="-122"/>
                  </a:endParaRPr>
                </a:p>
              </p:txBody>
            </p:sp>
          </p:grpSp>
        </p:grpSp>
        <p:pic>
          <p:nvPicPr>
            <p:cNvPr id="38" name="图片 37"/>
            <p:cNvPicPr>
              <a:picLocks noChangeAspect="1"/>
            </p:cNvPicPr>
            <p:nvPr/>
          </p:nvPicPr>
          <p:blipFill>
            <a:blip r:embed="rId7" cstate="print"/>
            <a:stretch>
              <a:fillRect/>
            </a:stretch>
          </p:blipFill>
          <p:spPr>
            <a:xfrm>
              <a:off x="4795350" y="6026958"/>
              <a:ext cx="127000" cy="114300"/>
            </a:xfrm>
            <a:prstGeom prst="rect">
              <a:avLst/>
            </a:prstGeom>
          </p:spPr>
        </p:pic>
      </p:grpSp>
    </p:spTree>
    <p:extLst>
      <p:ext uri="{BB962C8B-B14F-4D97-AF65-F5344CB8AC3E}">
        <p14:creationId xmlns:p14="http://schemas.microsoft.com/office/powerpoint/2010/main" val="120525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46"/>
                                        </p:tgtEl>
                                        <p:attrNameLst>
                                          <p:attrName>style.visibility</p:attrName>
                                        </p:attrNameLst>
                                      </p:cBhvr>
                                      <p:to>
                                        <p:strVal val="visible"/>
                                      </p:to>
                                    </p:set>
                                    <p:anim calcmode="lin" valueType="num">
                                      <p:cBhvr additive="base">
                                        <p:cTn id="13" dur="500"/>
                                        <p:tgtEl>
                                          <p:spTgt spid="146"/>
                                        </p:tgtEl>
                                        <p:attrNameLst>
                                          <p:attrName>ppt_x</p:attrName>
                                        </p:attrNameLst>
                                      </p:cBhvr>
                                      <p:tavLst>
                                        <p:tav tm="0">
                                          <p:val>
                                            <p:strVal val="#ppt_x-#ppt_w*1.125000"/>
                                          </p:val>
                                        </p:tav>
                                        <p:tav tm="100000">
                                          <p:val>
                                            <p:strVal val="#ppt_x"/>
                                          </p:val>
                                        </p:tav>
                                      </p:tavLst>
                                    </p:anim>
                                    <p:animEffect transition="in" filter="wipe(right)">
                                      <p:cBhvr>
                                        <p:cTn id="14" dur="500"/>
                                        <p:tgtEl>
                                          <p:spTgt spid="146"/>
                                        </p:tgtEl>
                                      </p:cBhvr>
                                    </p:animEffect>
                                  </p:childTnLst>
                                </p:cTn>
                              </p:par>
                            </p:childTnLst>
                          </p:cTn>
                        </p:par>
                        <p:par>
                          <p:cTn id="15" fill="hold">
                            <p:stCondLst>
                              <p:cond delay="500"/>
                            </p:stCondLst>
                            <p:childTnLst>
                              <p:par>
                                <p:cTn id="16" presetID="12" presetClass="entr" presetSubtype="2" fill="hold" nodeType="afterEffect">
                                  <p:stCondLst>
                                    <p:cond delay="500"/>
                                  </p:stCondLst>
                                  <p:childTnLst>
                                    <p:set>
                                      <p:cBhvr>
                                        <p:cTn id="17" dur="1" fill="hold">
                                          <p:stCondLst>
                                            <p:cond delay="0"/>
                                          </p:stCondLst>
                                        </p:cTn>
                                        <p:tgtEl>
                                          <p:spTgt spid="147"/>
                                        </p:tgtEl>
                                        <p:attrNameLst>
                                          <p:attrName>style.visibility</p:attrName>
                                        </p:attrNameLst>
                                      </p:cBhvr>
                                      <p:to>
                                        <p:strVal val="visible"/>
                                      </p:to>
                                    </p:set>
                                    <p:anim calcmode="lin" valueType="num">
                                      <p:cBhvr additive="base">
                                        <p:cTn id="18" dur="500"/>
                                        <p:tgtEl>
                                          <p:spTgt spid="147"/>
                                        </p:tgtEl>
                                        <p:attrNameLst>
                                          <p:attrName>ppt_x</p:attrName>
                                        </p:attrNameLst>
                                      </p:cBhvr>
                                      <p:tavLst>
                                        <p:tav tm="0">
                                          <p:val>
                                            <p:strVal val="#ppt_x+#ppt_w*1.125000"/>
                                          </p:val>
                                        </p:tav>
                                        <p:tav tm="100000">
                                          <p:val>
                                            <p:strVal val="#ppt_x"/>
                                          </p:val>
                                        </p:tav>
                                      </p:tavLst>
                                    </p:anim>
                                    <p:animEffect transition="in" filter="wipe(left)">
                                      <p:cBhvr>
                                        <p:cTn id="19" dur="500"/>
                                        <p:tgtEl>
                                          <p:spTgt spid="147"/>
                                        </p:tgtEl>
                                      </p:cBhvr>
                                    </p:animEffect>
                                  </p:childTnLst>
                                </p:cTn>
                              </p:par>
                            </p:childTnLst>
                          </p:cTn>
                        </p:par>
                        <p:par>
                          <p:cTn id="20" fill="hold">
                            <p:stCondLst>
                              <p:cond delay="1500"/>
                            </p:stCondLst>
                            <p:childTnLst>
                              <p:par>
                                <p:cTn id="21" presetID="1" presetClass="entr" presetSubtype="0" fill="hold" nodeType="afterEffect">
                                  <p:stCondLst>
                                    <p:cond delay="500"/>
                                  </p:stCondLst>
                                  <p:childTnLst>
                                    <p:set>
                                      <p:cBhvr>
                                        <p:cTn id="22" dur="1" fill="hold">
                                          <p:stCondLst>
                                            <p:cond delay="0"/>
                                          </p:stCondLst>
                                        </p:cTn>
                                        <p:tgtEl>
                                          <p:spTgt spid="148"/>
                                        </p:tgtEl>
                                        <p:attrNameLst>
                                          <p:attrName>style.visibility</p:attrName>
                                        </p:attrNameLst>
                                      </p:cBhvr>
                                      <p:to>
                                        <p:strVal val="visible"/>
                                      </p:to>
                                    </p:set>
                                  </p:childTnLst>
                                </p:cTn>
                              </p:par>
                            </p:childTnLst>
                          </p:cTn>
                        </p:par>
                        <p:par>
                          <p:cTn id="23" fill="hold">
                            <p:stCondLst>
                              <p:cond delay="2000"/>
                            </p:stCondLst>
                            <p:childTnLst>
                              <p:par>
                                <p:cTn id="24" presetID="6" presetClass="emph" presetSubtype="0" fill="hold" nodeType="afterEffect">
                                  <p:stCondLst>
                                    <p:cond delay="0"/>
                                  </p:stCondLst>
                                  <p:childTnLst>
                                    <p:animScale>
                                      <p:cBhvr>
                                        <p:cTn id="25" dur="1000" fill="hold"/>
                                        <p:tgtEl>
                                          <p:spTgt spid="148"/>
                                        </p:tgtEl>
                                      </p:cBhvr>
                                      <p:by x="125000" y="125000"/>
                                    </p:animScale>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3000"/>
                            </p:stCondLst>
                            <p:childTnLst>
                              <p:par>
                                <p:cTn id="30" presetID="12" presetClass="entr" presetSubtype="4" fill="hold" nodeType="afterEffect">
                                  <p:stCondLst>
                                    <p:cond delay="500"/>
                                  </p:stCondLst>
                                  <p:childTnLst>
                                    <p:set>
                                      <p:cBhvr>
                                        <p:cTn id="31" dur="1" fill="hold">
                                          <p:stCondLst>
                                            <p:cond delay="0"/>
                                          </p:stCondLst>
                                        </p:cTn>
                                        <p:tgtEl>
                                          <p:spTgt spid="150"/>
                                        </p:tgtEl>
                                        <p:attrNameLst>
                                          <p:attrName>style.visibility</p:attrName>
                                        </p:attrNameLst>
                                      </p:cBhvr>
                                      <p:to>
                                        <p:strVal val="visible"/>
                                      </p:to>
                                    </p:set>
                                    <p:anim calcmode="lin" valueType="num">
                                      <p:cBhvr additive="base">
                                        <p:cTn id="32" dur="500"/>
                                        <p:tgtEl>
                                          <p:spTgt spid="150"/>
                                        </p:tgtEl>
                                        <p:attrNameLst>
                                          <p:attrName>ppt_y</p:attrName>
                                        </p:attrNameLst>
                                      </p:cBhvr>
                                      <p:tavLst>
                                        <p:tav tm="0">
                                          <p:val>
                                            <p:strVal val="#ppt_y+#ppt_h*1.125000"/>
                                          </p:val>
                                        </p:tav>
                                        <p:tav tm="100000">
                                          <p:val>
                                            <p:strVal val="#ppt_y"/>
                                          </p:val>
                                        </p:tav>
                                      </p:tavLst>
                                    </p:anim>
                                    <p:animEffect transition="in" filter="wipe(up)">
                                      <p:cBhvr>
                                        <p:cTn id="3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6783559" y="496032"/>
              <a:ext cx="4756124" cy="338554"/>
            </a:xfrm>
            <a:prstGeom prst="rect">
              <a:avLst/>
            </a:prstGeom>
            <a:noFill/>
          </p:spPr>
          <p:txBody>
            <a:bodyPr wrap="square" rtlCol="0">
              <a:spAutoFit/>
            </a:bodyPr>
            <a:lstStyle/>
            <a:p>
              <a:r>
                <a:rPr kumimoji="1" lang="zh-CN" altLang="en-US" sz="1600" b="1" dirty="0" smtClean="0">
                  <a:solidFill>
                    <a:schemeClr val="bg1">
                      <a:lumMod val="95000"/>
                    </a:schemeClr>
                  </a:solidFill>
                  <a:latin typeface="Microsoft YaHei" charset="-122"/>
                  <a:ea typeface="Microsoft YaHei" charset="-122"/>
                  <a:cs typeface="Microsoft YaHei" charset="-122"/>
                </a:rPr>
                <a:t>区分协商交易和录入交易过程</a:t>
              </a:r>
              <a:endParaRPr kumimoji="1" lang="zh-CN" altLang="en-US" sz="16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 2"/>
          <p:cNvGrpSpPr/>
          <p:nvPr/>
        </p:nvGrpSpPr>
        <p:grpSpPr>
          <a:xfrm>
            <a:off x="10024605" y="0"/>
            <a:ext cx="1635125" cy="1420813"/>
            <a:chOff x="7922428" y="1362599"/>
            <a:chExt cx="1635125" cy="1420813"/>
          </a:xfrm>
        </p:grpSpPr>
        <p:sp>
          <p:nvSpPr>
            <p:cNvPr id="17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2E36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4" name="文本框 3"/>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协商</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交易</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10" name="文本框 9"/>
          <p:cNvSpPr txBox="1"/>
          <p:nvPr/>
        </p:nvSpPr>
        <p:spPr>
          <a:xfrm>
            <a:off x="16272933" y="9347200"/>
            <a:ext cx="184731" cy="369332"/>
          </a:xfrm>
          <a:prstGeom prst="rect">
            <a:avLst/>
          </a:prstGeom>
          <a:noFill/>
        </p:spPr>
        <p:txBody>
          <a:bodyPr wrap="none" rtlCol="0">
            <a:spAutoFit/>
          </a:bodyPr>
          <a:lstStyle/>
          <a:p>
            <a:endParaRPr kumimoji="1" lang="zh-CN" altLang="en-US"/>
          </a:p>
        </p:txBody>
      </p:sp>
      <p:sp>
        <p:nvSpPr>
          <p:cNvPr id="26" name="任意形状 25"/>
          <p:cNvSpPr/>
          <p:nvPr/>
        </p:nvSpPr>
        <p:spPr>
          <a:xfrm rot="16200000" flipH="1">
            <a:off x="4148967" y="2426524"/>
            <a:ext cx="925888" cy="2200826"/>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chemeClr val="accent1"/>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7" name="任意形状 26"/>
          <p:cNvSpPr/>
          <p:nvPr/>
        </p:nvSpPr>
        <p:spPr>
          <a:xfrm rot="16200000">
            <a:off x="4076456" y="1014221"/>
            <a:ext cx="1070910" cy="2200826"/>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chemeClr val="accent1">
              <a:lumMod val="40000"/>
              <a:lumOff val="60000"/>
            </a:schemeClr>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cxnSp>
        <p:nvCxnSpPr>
          <p:cNvPr id="11" name="直线连接符 10"/>
          <p:cNvCxnSpPr/>
          <p:nvPr/>
        </p:nvCxnSpPr>
        <p:spPr>
          <a:xfrm>
            <a:off x="3314045" y="1579179"/>
            <a:ext cx="0" cy="2410699"/>
          </a:xfrm>
          <a:prstGeom prst="line">
            <a:avLst/>
          </a:prstGeom>
          <a:ln w="60325">
            <a:solidFill>
              <a:srgbClr val="4A80B0"/>
            </a:solidFill>
          </a:ln>
        </p:spPr>
        <p:style>
          <a:lnRef idx="1">
            <a:schemeClr val="accent1"/>
          </a:lnRef>
          <a:fillRef idx="0">
            <a:schemeClr val="accent1"/>
          </a:fillRef>
          <a:effectRef idx="0">
            <a:schemeClr val="accent1"/>
          </a:effectRef>
          <a:fontRef idx="minor">
            <a:schemeClr val="tx1"/>
          </a:fontRef>
        </p:style>
      </p:cxnSp>
      <p:grpSp>
        <p:nvGrpSpPr>
          <p:cNvPr id="7" name="组 14"/>
          <p:cNvGrpSpPr/>
          <p:nvPr/>
        </p:nvGrpSpPr>
        <p:grpSpPr>
          <a:xfrm>
            <a:off x="1705276" y="2657625"/>
            <a:ext cx="1214167" cy="400110"/>
            <a:chOff x="1536286" y="3696140"/>
            <a:chExt cx="1214167" cy="400110"/>
          </a:xfrm>
        </p:grpSpPr>
        <p:sp>
          <p:nvSpPr>
            <p:cNvPr id="14" name="平行四边形 13"/>
            <p:cNvSpPr/>
            <p:nvPr/>
          </p:nvSpPr>
          <p:spPr>
            <a:xfrm>
              <a:off x="1536286" y="3714166"/>
              <a:ext cx="1214167" cy="382084"/>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1682475" y="3696140"/>
              <a:ext cx="954107" cy="400110"/>
            </a:xfrm>
            <a:prstGeom prst="rect">
              <a:avLst/>
            </a:prstGeom>
            <a:noFill/>
          </p:spPr>
          <p:txBody>
            <a:bodyPr wrap="none" rtlCol="0">
              <a:spAutoFit/>
            </a:bodyPr>
            <a:lstStyle/>
            <a:p>
              <a:r>
                <a:rPr kumimoji="1" lang="zh-CN" altLang="en-US" sz="2000" b="1" dirty="0" smtClean="0">
                  <a:solidFill>
                    <a:schemeClr val="bg1"/>
                  </a:solidFill>
                  <a:latin typeface="Microsoft YaHei" charset="-122"/>
                  <a:ea typeface="Microsoft YaHei" charset="-122"/>
                  <a:cs typeface="Microsoft YaHei" charset="-122"/>
                </a:rPr>
                <a:t>谈交易</a:t>
              </a:r>
              <a:endParaRPr kumimoji="1" lang="zh-CN" altLang="en-US" sz="2000" b="1" dirty="0">
                <a:solidFill>
                  <a:schemeClr val="bg1"/>
                </a:solidFill>
                <a:latin typeface="Microsoft YaHei" charset="-122"/>
                <a:ea typeface="Microsoft YaHei" charset="-122"/>
                <a:cs typeface="Microsoft YaHei" charset="-122"/>
              </a:endParaRPr>
            </a:p>
          </p:txBody>
        </p:sp>
      </p:grpSp>
      <p:sp>
        <p:nvSpPr>
          <p:cNvPr id="16" name="文本框 15"/>
          <p:cNvSpPr txBox="1"/>
          <p:nvPr/>
        </p:nvSpPr>
        <p:spPr>
          <a:xfrm>
            <a:off x="3665183" y="1922086"/>
            <a:ext cx="1107996" cy="369332"/>
          </a:xfrm>
          <a:prstGeom prst="rect">
            <a:avLst/>
          </a:prstGeom>
          <a:noFill/>
        </p:spPr>
        <p:txBody>
          <a:bodyPr wrap="none" rtlCol="0">
            <a:spAutoFit/>
          </a:bodyPr>
          <a:lstStyle/>
          <a:p>
            <a:r>
              <a:rPr kumimoji="1" lang="zh-CN" altLang="en-US" b="1" dirty="0" smtClean="0">
                <a:solidFill>
                  <a:schemeClr val="accent1">
                    <a:lumMod val="50000"/>
                  </a:schemeClr>
                </a:solidFill>
                <a:latin typeface="Microsoft YaHei" charset="-122"/>
                <a:ea typeface="Microsoft YaHei" charset="-122"/>
                <a:cs typeface="Microsoft YaHei" charset="-122"/>
              </a:rPr>
              <a:t>聊天工具</a:t>
            </a:r>
            <a:endParaRPr kumimoji="1" lang="zh-CN" altLang="en-US" b="1" dirty="0">
              <a:solidFill>
                <a:schemeClr val="accent1">
                  <a:lumMod val="50000"/>
                </a:schemeClr>
              </a:solidFill>
              <a:latin typeface="Microsoft YaHei" charset="-122"/>
              <a:ea typeface="Microsoft YaHei" charset="-122"/>
              <a:cs typeface="Microsoft YaHei" charset="-122"/>
            </a:endParaRPr>
          </a:p>
        </p:txBody>
      </p:sp>
      <p:sp>
        <p:nvSpPr>
          <p:cNvPr id="50" name="文本框 49"/>
          <p:cNvSpPr txBox="1"/>
          <p:nvPr/>
        </p:nvSpPr>
        <p:spPr>
          <a:xfrm>
            <a:off x="3827257" y="3320321"/>
            <a:ext cx="1370888" cy="369332"/>
          </a:xfrm>
          <a:prstGeom prst="rect">
            <a:avLst/>
          </a:prstGeom>
          <a:noFill/>
          <a:effectLst>
            <a:outerShdw blurRad="50800" dist="38100" dir="2700000" algn="tl" rotWithShape="0">
              <a:schemeClr val="accent1">
                <a:lumMod val="75000"/>
                <a:alpha val="40000"/>
              </a:schemeClr>
            </a:outerShdw>
          </a:effectLst>
        </p:spPr>
        <p:txBody>
          <a:bodyPr wrap="none" rtlCol="0">
            <a:spAutoFit/>
          </a:bodyPr>
          <a:lstStyle/>
          <a:p>
            <a:r>
              <a:rPr kumimoji="1" lang="en-US" altLang="zh-CN" b="1" dirty="0" err="1" smtClean="0">
                <a:solidFill>
                  <a:schemeClr val="bg1"/>
                </a:solidFill>
                <a:latin typeface="Microsoft YaHei" charset="-122"/>
                <a:ea typeface="Microsoft YaHei" charset="-122"/>
                <a:cs typeface="Microsoft YaHei" charset="-122"/>
              </a:rPr>
              <a:t>RFQ</a:t>
            </a:r>
            <a:r>
              <a:rPr kumimoji="1" lang="zh-CN" altLang="en-US" b="1" dirty="0" smtClean="0">
                <a:solidFill>
                  <a:schemeClr val="bg1"/>
                </a:solidFill>
                <a:latin typeface="Microsoft YaHei" charset="-122"/>
                <a:ea typeface="Microsoft YaHei" charset="-122"/>
                <a:cs typeface="Microsoft YaHei" charset="-122"/>
              </a:rPr>
              <a:t> </a:t>
            </a:r>
            <a:r>
              <a:rPr kumimoji="1" lang="en-US" altLang="zh-CN" b="1" dirty="0" smtClean="0">
                <a:solidFill>
                  <a:schemeClr val="bg1"/>
                </a:solidFill>
                <a:latin typeface="Microsoft YaHei" charset="-122"/>
                <a:ea typeface="Microsoft YaHei" charset="-122"/>
                <a:cs typeface="Microsoft YaHei" charset="-122"/>
              </a:rPr>
              <a:t>+</a:t>
            </a:r>
            <a:r>
              <a:rPr kumimoji="1" lang="zh-CN" altLang="en-US" b="1" dirty="0" smtClean="0">
                <a:solidFill>
                  <a:schemeClr val="bg1"/>
                </a:solidFill>
                <a:latin typeface="Microsoft YaHei" charset="-122"/>
                <a:ea typeface="Microsoft YaHei" charset="-122"/>
                <a:cs typeface="Microsoft YaHei" charset="-122"/>
              </a:rPr>
              <a:t>聊天</a:t>
            </a:r>
            <a:endParaRPr kumimoji="1" lang="zh-CN" altLang="en-US" b="1" dirty="0">
              <a:solidFill>
                <a:schemeClr val="bg1"/>
              </a:solidFill>
              <a:latin typeface="Microsoft YaHei" charset="-122"/>
              <a:ea typeface="Microsoft YaHei" charset="-122"/>
              <a:cs typeface="Microsoft YaHei" charset="-122"/>
            </a:endParaRPr>
          </a:p>
        </p:txBody>
      </p:sp>
      <p:sp>
        <p:nvSpPr>
          <p:cNvPr id="52" name="文本框 51"/>
          <p:cNvSpPr txBox="1"/>
          <p:nvPr/>
        </p:nvSpPr>
        <p:spPr>
          <a:xfrm>
            <a:off x="5841625" y="1556097"/>
            <a:ext cx="4371710" cy="1200329"/>
          </a:xfrm>
          <a:prstGeom prst="rect">
            <a:avLst/>
          </a:prstGeom>
          <a:noFill/>
        </p:spPr>
        <p:txBody>
          <a:bodyPr wrap="none" rtlCol="0">
            <a:spAutoFit/>
          </a:bodyPr>
          <a:lstStyle/>
          <a:p>
            <a:pPr marL="285750" indent="-285750">
              <a:lnSpc>
                <a:spcPct val="150000"/>
              </a:lnSpc>
              <a:buFont typeface="Arial" charset="0"/>
              <a:buChar char="•"/>
            </a:pPr>
            <a:r>
              <a:rPr kumimoji="1" lang="zh-CN" altLang="en-US" sz="1600" dirty="0" smtClean="0">
                <a:solidFill>
                  <a:srgbClr val="4A80B0"/>
                </a:solidFill>
                <a:latin typeface="Microsoft YaHei" charset="-122"/>
                <a:ea typeface="Microsoft YaHei" charset="-122"/>
                <a:cs typeface="Microsoft YaHei" charset="-122"/>
              </a:rPr>
              <a:t>支持匿名聊天和群组聊天</a:t>
            </a:r>
            <a:endParaRPr kumimoji="1" lang="en-US" altLang="zh-CN" sz="1600" dirty="0" smtClean="0">
              <a:solidFill>
                <a:srgbClr val="4A80B0"/>
              </a:solidFill>
              <a:latin typeface="Microsoft YaHei" charset="-122"/>
              <a:ea typeface="Microsoft YaHei" charset="-122"/>
              <a:cs typeface="Microsoft YaHei" charset="-122"/>
            </a:endParaRPr>
          </a:p>
          <a:p>
            <a:pPr marL="285750" indent="-285750">
              <a:lnSpc>
                <a:spcPct val="150000"/>
              </a:lnSpc>
              <a:buFont typeface="Arial" charset="0"/>
              <a:buChar char="•"/>
            </a:pPr>
            <a:r>
              <a:rPr kumimoji="1" lang="zh-CN" altLang="en-US" sz="1600" dirty="0" smtClean="0">
                <a:solidFill>
                  <a:srgbClr val="4A80B0"/>
                </a:solidFill>
                <a:latin typeface="Microsoft YaHei" charset="-122"/>
                <a:ea typeface="Microsoft YaHei" charset="-122"/>
                <a:cs typeface="Microsoft YaHei" charset="-122"/>
              </a:rPr>
              <a:t>交易标的、价量等业务要素支持格式化生成</a:t>
            </a:r>
            <a:endParaRPr kumimoji="1" lang="en-US" altLang="zh-CN" sz="1600" dirty="0" smtClean="0">
              <a:solidFill>
                <a:srgbClr val="4A80B0"/>
              </a:solidFill>
              <a:latin typeface="Microsoft YaHei" charset="-122"/>
              <a:ea typeface="Microsoft YaHei" charset="-122"/>
              <a:cs typeface="Microsoft YaHei" charset="-122"/>
            </a:endParaRPr>
          </a:p>
          <a:p>
            <a:pPr marL="285750" indent="-285750">
              <a:lnSpc>
                <a:spcPct val="150000"/>
              </a:lnSpc>
              <a:buFont typeface="Arial" charset="0"/>
              <a:buChar char="•"/>
            </a:pPr>
            <a:r>
              <a:rPr kumimoji="1" lang="zh-CN" altLang="en-US" sz="1600" dirty="0" smtClean="0">
                <a:solidFill>
                  <a:srgbClr val="4A80B0"/>
                </a:solidFill>
                <a:latin typeface="Microsoft YaHei" charset="-122"/>
                <a:ea typeface="Microsoft YaHei" charset="-122"/>
                <a:cs typeface="Microsoft YaHei" charset="-122"/>
              </a:rPr>
              <a:t>生成交易确认单衔接交易录入</a:t>
            </a:r>
          </a:p>
        </p:txBody>
      </p:sp>
      <p:sp>
        <p:nvSpPr>
          <p:cNvPr id="53" name="文本框 52"/>
          <p:cNvSpPr txBox="1"/>
          <p:nvPr/>
        </p:nvSpPr>
        <p:spPr>
          <a:xfrm>
            <a:off x="4135379" y="2682098"/>
            <a:ext cx="535724" cy="369332"/>
          </a:xfrm>
          <a:prstGeom prst="rect">
            <a:avLst/>
          </a:prstGeom>
          <a:noFill/>
          <a:effectLst>
            <a:outerShdw blurRad="50800" dist="38100" dir="2700000" algn="tl" rotWithShape="0">
              <a:schemeClr val="accent1">
                <a:lumMod val="75000"/>
                <a:alpha val="40000"/>
              </a:schemeClr>
            </a:outerShdw>
          </a:effectLst>
        </p:spPr>
        <p:txBody>
          <a:bodyPr wrap="none" rtlCol="0">
            <a:spAutoFit/>
          </a:bodyPr>
          <a:lstStyle/>
          <a:p>
            <a:r>
              <a:rPr kumimoji="1" lang="en-US" altLang="zh-CN" b="1" smtClean="0">
                <a:solidFill>
                  <a:srgbClr val="4A80B0"/>
                </a:solidFill>
                <a:latin typeface="Microsoft YaHei" charset="-122"/>
                <a:ea typeface="Microsoft YaHei" charset="-122"/>
                <a:cs typeface="Microsoft YaHei" charset="-122"/>
              </a:rPr>
              <a:t>OR</a:t>
            </a:r>
            <a:endParaRPr kumimoji="1" lang="zh-CN" altLang="en-US" b="1" dirty="0">
              <a:solidFill>
                <a:srgbClr val="4A80B0"/>
              </a:solidFill>
              <a:latin typeface="Microsoft YaHei" charset="-122"/>
              <a:ea typeface="Microsoft YaHei" charset="-122"/>
              <a:cs typeface="Microsoft YaHei" charset="-122"/>
            </a:endParaRPr>
          </a:p>
        </p:txBody>
      </p:sp>
      <p:sp>
        <p:nvSpPr>
          <p:cNvPr id="60" name="文本框 59"/>
          <p:cNvSpPr txBox="1"/>
          <p:nvPr/>
        </p:nvSpPr>
        <p:spPr>
          <a:xfrm>
            <a:off x="5841625" y="3043706"/>
            <a:ext cx="3961341" cy="1200329"/>
          </a:xfrm>
          <a:prstGeom prst="rect">
            <a:avLst/>
          </a:prstGeom>
          <a:noFill/>
        </p:spPr>
        <p:txBody>
          <a:bodyPr wrap="none" rtlCol="0">
            <a:spAutoFit/>
          </a:bodyPr>
          <a:lstStyle/>
          <a:p>
            <a:pPr marL="285750" indent="-285750">
              <a:lnSpc>
                <a:spcPct val="150000"/>
              </a:lnSpc>
              <a:buFont typeface="Arial" charset="0"/>
              <a:buChar char="•"/>
            </a:pPr>
            <a:r>
              <a:rPr kumimoji="1" lang="zh-CN" altLang="en-US" sz="1600" dirty="0">
                <a:solidFill>
                  <a:srgbClr val="4A80B0"/>
                </a:solidFill>
                <a:latin typeface="Microsoft YaHei" charset="-122"/>
                <a:ea typeface="Microsoft YaHei" charset="-122"/>
                <a:cs typeface="Microsoft YaHei" charset="-122"/>
              </a:rPr>
              <a:t>普通会员间允许通过</a:t>
            </a:r>
            <a:r>
              <a:rPr kumimoji="1" lang="en-US" altLang="zh-CN" sz="1600" dirty="0">
                <a:solidFill>
                  <a:srgbClr val="4A80B0"/>
                </a:solidFill>
                <a:latin typeface="Microsoft YaHei" charset="-122"/>
                <a:ea typeface="Microsoft YaHei" charset="-122"/>
                <a:cs typeface="Microsoft YaHei" charset="-122"/>
              </a:rPr>
              <a:t>RFQ</a:t>
            </a:r>
            <a:r>
              <a:rPr kumimoji="1" lang="zh-CN" altLang="en-US" sz="1600" dirty="0">
                <a:solidFill>
                  <a:srgbClr val="4A80B0"/>
                </a:solidFill>
                <a:latin typeface="Microsoft YaHei" charset="-122"/>
                <a:ea typeface="Microsoft YaHei" charset="-122"/>
                <a:cs typeface="Microsoft YaHei" charset="-122"/>
              </a:rPr>
              <a:t>流程协商交易</a:t>
            </a:r>
          </a:p>
          <a:p>
            <a:pPr marL="285750" indent="-285750">
              <a:lnSpc>
                <a:spcPct val="150000"/>
              </a:lnSpc>
              <a:buFont typeface="Arial" charset="0"/>
              <a:buChar char="•"/>
            </a:pPr>
            <a:r>
              <a:rPr kumimoji="1" lang="en-US" altLang="zh-CN" sz="1600" dirty="0" err="1" smtClean="0">
                <a:solidFill>
                  <a:srgbClr val="4A80B0"/>
                </a:solidFill>
                <a:latin typeface="Microsoft YaHei" charset="-122"/>
                <a:ea typeface="Microsoft YaHei" charset="-122"/>
                <a:cs typeface="Microsoft YaHei" charset="-122"/>
              </a:rPr>
              <a:t>RFQ</a:t>
            </a:r>
            <a:r>
              <a:rPr kumimoji="1" lang="zh-CN" altLang="en-US" sz="1600" dirty="0" smtClean="0">
                <a:solidFill>
                  <a:srgbClr val="4A80B0"/>
                </a:solidFill>
                <a:latin typeface="Microsoft YaHei" charset="-122"/>
                <a:ea typeface="Microsoft YaHei" charset="-122"/>
                <a:cs typeface="Microsoft YaHei" charset="-122"/>
              </a:rPr>
              <a:t>流程支持嵌入聊天工具</a:t>
            </a:r>
            <a:endParaRPr kumimoji="1" lang="en-US" altLang="zh-CN" sz="1600" dirty="0" smtClean="0">
              <a:solidFill>
                <a:srgbClr val="4A80B0"/>
              </a:solidFill>
              <a:latin typeface="Microsoft YaHei" charset="-122"/>
              <a:ea typeface="Microsoft YaHei" charset="-122"/>
              <a:cs typeface="Microsoft YaHei" charset="-122"/>
            </a:endParaRPr>
          </a:p>
          <a:p>
            <a:pPr marL="285750" indent="-285750">
              <a:lnSpc>
                <a:spcPct val="150000"/>
              </a:lnSpc>
              <a:buFont typeface="Arial" charset="0"/>
              <a:buChar char="•"/>
            </a:pPr>
            <a:r>
              <a:rPr kumimoji="1" lang="zh-CN" altLang="en-US" sz="1600" dirty="0" smtClean="0">
                <a:solidFill>
                  <a:srgbClr val="4A80B0"/>
                </a:solidFill>
                <a:latin typeface="Microsoft YaHei" charset="-122"/>
                <a:ea typeface="Microsoft YaHei" charset="-122"/>
                <a:cs typeface="Microsoft YaHei" charset="-122"/>
              </a:rPr>
              <a:t>生成交易确认单衔接交易录入</a:t>
            </a:r>
          </a:p>
        </p:txBody>
      </p:sp>
      <p:cxnSp>
        <p:nvCxnSpPr>
          <p:cNvPr id="61" name="直线连接符 60"/>
          <p:cNvCxnSpPr/>
          <p:nvPr/>
        </p:nvCxnSpPr>
        <p:spPr>
          <a:xfrm>
            <a:off x="3314045" y="4235542"/>
            <a:ext cx="0" cy="1343813"/>
          </a:xfrm>
          <a:prstGeom prst="line">
            <a:avLst/>
          </a:prstGeom>
          <a:ln w="60325">
            <a:solidFill>
              <a:srgbClr val="4A80B0"/>
            </a:solidFill>
          </a:ln>
        </p:spPr>
        <p:style>
          <a:lnRef idx="1">
            <a:schemeClr val="accent1"/>
          </a:lnRef>
          <a:fillRef idx="0">
            <a:schemeClr val="accent1"/>
          </a:fillRef>
          <a:effectRef idx="0">
            <a:schemeClr val="accent1"/>
          </a:effectRef>
          <a:fontRef idx="minor">
            <a:schemeClr val="tx1"/>
          </a:fontRef>
        </p:style>
      </p:cxnSp>
      <p:grpSp>
        <p:nvGrpSpPr>
          <p:cNvPr id="8" name="组 61"/>
          <p:cNvGrpSpPr/>
          <p:nvPr/>
        </p:nvGrpSpPr>
        <p:grpSpPr>
          <a:xfrm>
            <a:off x="1705276" y="4699551"/>
            <a:ext cx="1214167" cy="400110"/>
            <a:chOff x="1536286" y="3696140"/>
            <a:chExt cx="1214167" cy="400110"/>
          </a:xfrm>
        </p:grpSpPr>
        <p:sp>
          <p:nvSpPr>
            <p:cNvPr id="63" name="平行四边形 62"/>
            <p:cNvSpPr/>
            <p:nvPr/>
          </p:nvSpPr>
          <p:spPr>
            <a:xfrm>
              <a:off x="1536286" y="3714166"/>
              <a:ext cx="1214167" cy="382084"/>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p:cNvSpPr txBox="1"/>
            <p:nvPr/>
          </p:nvSpPr>
          <p:spPr>
            <a:xfrm>
              <a:off x="1682475" y="3696140"/>
              <a:ext cx="954107" cy="400110"/>
            </a:xfrm>
            <a:prstGeom prst="rect">
              <a:avLst/>
            </a:prstGeom>
            <a:noFill/>
          </p:spPr>
          <p:txBody>
            <a:bodyPr wrap="none" rtlCol="0">
              <a:spAutoFit/>
            </a:bodyPr>
            <a:lstStyle/>
            <a:p>
              <a:r>
                <a:rPr kumimoji="1" lang="zh-CN" altLang="en-US" sz="2000" b="1" dirty="0" smtClean="0">
                  <a:solidFill>
                    <a:schemeClr val="bg1"/>
                  </a:solidFill>
                  <a:latin typeface="Microsoft YaHei" charset="-122"/>
                  <a:ea typeface="Microsoft YaHei" charset="-122"/>
                  <a:cs typeface="Microsoft YaHei" charset="-122"/>
                </a:rPr>
                <a:t>录交易</a:t>
              </a:r>
              <a:endParaRPr kumimoji="1" lang="zh-CN" altLang="en-US" sz="2000" b="1" dirty="0">
                <a:solidFill>
                  <a:schemeClr val="bg1"/>
                </a:solidFill>
                <a:latin typeface="Microsoft YaHei" charset="-122"/>
                <a:ea typeface="Microsoft YaHei" charset="-122"/>
                <a:cs typeface="Microsoft YaHei" charset="-122"/>
              </a:endParaRPr>
            </a:p>
          </p:txBody>
        </p:sp>
      </p:grpSp>
      <p:sp>
        <p:nvSpPr>
          <p:cNvPr id="69" name="任意形状 68"/>
          <p:cNvSpPr/>
          <p:nvPr/>
        </p:nvSpPr>
        <p:spPr>
          <a:xfrm rot="16200000">
            <a:off x="4076456" y="3816889"/>
            <a:ext cx="1070910" cy="2200826"/>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chemeClr val="accent1">
              <a:lumMod val="40000"/>
              <a:lumOff val="60000"/>
            </a:schemeClr>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0" name="文本框 69"/>
          <p:cNvSpPr txBox="1"/>
          <p:nvPr/>
        </p:nvSpPr>
        <p:spPr>
          <a:xfrm>
            <a:off x="3875902" y="4724754"/>
            <a:ext cx="1124475" cy="369332"/>
          </a:xfrm>
          <a:prstGeom prst="rect">
            <a:avLst/>
          </a:prstGeom>
          <a:noFill/>
          <a:effectLst>
            <a:outerShdw blurRad="50800" dist="38100" dir="2700000" algn="tl" rotWithShape="0">
              <a:schemeClr val="accent1">
                <a:lumMod val="75000"/>
                <a:alpha val="40000"/>
              </a:schemeClr>
            </a:outerShdw>
          </a:effectLst>
        </p:spPr>
        <p:txBody>
          <a:bodyPr wrap="none" rtlCol="0">
            <a:spAutoFit/>
          </a:bodyPr>
          <a:lstStyle/>
          <a:p>
            <a:r>
              <a:rPr kumimoji="1" lang="zh-CN" altLang="en-US" b="1" smtClean="0">
                <a:solidFill>
                  <a:schemeClr val="accent1">
                    <a:lumMod val="50000"/>
                  </a:schemeClr>
                </a:solidFill>
                <a:latin typeface="Microsoft YaHei" charset="-122"/>
                <a:ea typeface="Microsoft YaHei" charset="-122"/>
                <a:cs typeface="Microsoft YaHei" charset="-122"/>
              </a:rPr>
              <a:t>交易入库</a:t>
            </a:r>
            <a:endParaRPr kumimoji="1" lang="zh-CN" altLang="en-US" b="1" dirty="0">
              <a:solidFill>
                <a:schemeClr val="accent1">
                  <a:lumMod val="50000"/>
                </a:schemeClr>
              </a:solidFill>
              <a:latin typeface="Microsoft YaHei" charset="-122"/>
              <a:ea typeface="Microsoft YaHei" charset="-122"/>
              <a:cs typeface="Microsoft YaHei" charset="-122"/>
            </a:endParaRPr>
          </a:p>
        </p:txBody>
      </p:sp>
      <p:sp>
        <p:nvSpPr>
          <p:cNvPr id="71" name="文本框 70"/>
          <p:cNvSpPr txBox="1"/>
          <p:nvPr/>
        </p:nvSpPr>
        <p:spPr>
          <a:xfrm>
            <a:off x="5841625" y="4531315"/>
            <a:ext cx="5397631" cy="830997"/>
          </a:xfrm>
          <a:prstGeom prst="rect">
            <a:avLst/>
          </a:prstGeom>
          <a:noFill/>
        </p:spPr>
        <p:txBody>
          <a:bodyPr wrap="none" rtlCol="0">
            <a:spAutoFit/>
          </a:bodyPr>
          <a:lstStyle/>
          <a:p>
            <a:pPr marL="285750" indent="-285750">
              <a:lnSpc>
                <a:spcPct val="150000"/>
              </a:lnSpc>
              <a:buFont typeface="Arial" charset="0"/>
              <a:buChar char="•"/>
            </a:pPr>
            <a:r>
              <a:rPr kumimoji="1" lang="zh-CN" altLang="en-US" sz="1600" dirty="0" smtClean="0">
                <a:solidFill>
                  <a:srgbClr val="4A80B0"/>
                </a:solidFill>
                <a:latin typeface="Microsoft YaHei" charset="-122"/>
                <a:ea typeface="Microsoft YaHei" charset="-122"/>
                <a:cs typeface="Microsoft YaHei" charset="-122"/>
              </a:rPr>
              <a:t>录入</a:t>
            </a:r>
            <a:r>
              <a:rPr kumimoji="1" lang="en-US" altLang="zh-CN" sz="1600" dirty="0" smtClean="0">
                <a:solidFill>
                  <a:srgbClr val="4A80B0"/>
                </a:solidFill>
                <a:latin typeface="Microsoft YaHei" charset="-122"/>
                <a:ea typeface="Microsoft YaHei" charset="-122"/>
                <a:cs typeface="Microsoft YaHei" charset="-122"/>
              </a:rPr>
              <a:t>/</a:t>
            </a:r>
            <a:r>
              <a:rPr kumimoji="1" lang="zh-CN" altLang="en-US" sz="1600" dirty="0" smtClean="0">
                <a:solidFill>
                  <a:srgbClr val="4A80B0"/>
                </a:solidFill>
                <a:latin typeface="Microsoft YaHei" charset="-122"/>
                <a:ea typeface="Microsoft YaHei" charset="-122"/>
                <a:cs typeface="Microsoft YaHei" charset="-122"/>
              </a:rPr>
              <a:t>补充完整交易要素</a:t>
            </a:r>
            <a:endParaRPr kumimoji="1" lang="en-US" altLang="zh-CN" sz="1600" dirty="0" smtClean="0">
              <a:solidFill>
                <a:srgbClr val="4A80B0"/>
              </a:solidFill>
              <a:latin typeface="Microsoft YaHei" charset="-122"/>
              <a:ea typeface="Microsoft YaHei" charset="-122"/>
              <a:cs typeface="Microsoft YaHei" charset="-122"/>
            </a:endParaRPr>
          </a:p>
          <a:p>
            <a:pPr marL="285750" indent="-285750">
              <a:lnSpc>
                <a:spcPct val="150000"/>
              </a:lnSpc>
              <a:buFont typeface="Arial" charset="0"/>
              <a:buChar char="•"/>
            </a:pPr>
            <a:r>
              <a:rPr kumimoji="1" lang="zh-CN" altLang="en-US" sz="1600" dirty="0" smtClean="0">
                <a:solidFill>
                  <a:srgbClr val="4A80B0"/>
                </a:solidFill>
                <a:latin typeface="Microsoft YaHei" charset="-122"/>
                <a:ea typeface="Microsoft YaHei" charset="-122"/>
                <a:cs typeface="Microsoft YaHei" charset="-122"/>
              </a:rPr>
              <a:t>可由双方确认，亦可由第三方货币经纪录入，双方确认</a:t>
            </a:r>
            <a:endParaRPr kumimoji="1" lang="zh-CN" altLang="en-US" sz="1600" dirty="0">
              <a:solidFill>
                <a:srgbClr val="4A80B0"/>
              </a:solidFill>
              <a:latin typeface="Microsoft YaHei" charset="-122"/>
              <a:ea typeface="Microsoft YaHei" charset="-122"/>
              <a:cs typeface="Microsoft YaHei" charset="-122"/>
            </a:endParaRPr>
          </a:p>
        </p:txBody>
      </p:sp>
      <p:sp>
        <p:nvSpPr>
          <p:cNvPr id="59" name="平行四边形 58"/>
          <p:cNvSpPr/>
          <p:nvPr/>
        </p:nvSpPr>
        <p:spPr>
          <a:xfrm>
            <a:off x="1316737" y="4717577"/>
            <a:ext cx="442004" cy="376509"/>
          </a:xfrm>
          <a:prstGeom prst="parallelogram">
            <a:avLst/>
          </a:prstGeom>
          <a:solidFill>
            <a:srgbClr val="FF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p:cNvSpPr txBox="1"/>
          <p:nvPr/>
        </p:nvSpPr>
        <p:spPr>
          <a:xfrm>
            <a:off x="1342992" y="4732635"/>
            <a:ext cx="415498" cy="369332"/>
          </a:xfrm>
          <a:prstGeom prst="rect">
            <a:avLst/>
          </a:prstGeom>
          <a:noFill/>
        </p:spPr>
        <p:txBody>
          <a:bodyPr wrap="none" rtlCol="0">
            <a:spAutoFit/>
          </a:bodyPr>
          <a:lstStyle/>
          <a:p>
            <a:r>
              <a:rPr kumimoji="1" lang="zh-CN" altLang="en-US" b="1" smtClean="0">
                <a:solidFill>
                  <a:schemeClr val="bg1"/>
                </a:solidFill>
                <a:latin typeface="Microsoft YaHei" charset="-122"/>
                <a:ea typeface="Microsoft YaHei" charset="-122"/>
                <a:cs typeface="Microsoft YaHei" charset="-122"/>
              </a:rPr>
              <a:t>新</a:t>
            </a:r>
            <a:endParaRPr kumimoji="1" lang="zh-CN" altLang="en-US" b="1">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0525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6493933" y="385765"/>
            <a:ext cx="59393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4"/>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rotWithShape="1">
          <a:blip r:embed="rId3" cstate="print">
            <a:alphaModFix amt="46000"/>
            <a:extLst>
              <a:ext uri="{28A0092B-C50C-407E-A947-70E740481C1C}">
                <a14:useLocalDpi xmlns:a14="http://schemas.microsoft.com/office/drawing/2010/main" val="0"/>
              </a:ext>
            </a:extLst>
          </a:blip>
          <a:srcRect/>
          <a:stretch/>
        </p:blipFill>
        <p:spPr>
          <a:xfrm>
            <a:off x="0" y="4744277"/>
            <a:ext cx="12192000" cy="1378081"/>
          </a:xfrm>
          <a:prstGeom prst="rect">
            <a:avLst/>
          </a:prstGeom>
        </p:spPr>
      </p:pic>
      <p:pic>
        <p:nvPicPr>
          <p:cNvPr id="15" name="图片 14"/>
          <p:cNvPicPr>
            <a:picLocks noChangeAspect="1"/>
          </p:cNvPicPr>
          <p:nvPr/>
        </p:nvPicPr>
        <p:blipFill rotWithShape="1">
          <a:blip r:embed="rId4"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1788528129"/>
              </p:ext>
            </p:extLst>
          </p:nvPr>
        </p:nvGraphicFramePr>
        <p:xfrm>
          <a:off x="1052208" y="1846469"/>
          <a:ext cx="10593692" cy="3312518"/>
        </p:xfrm>
        <a:graphic>
          <a:graphicData uri="http://schemas.openxmlformats.org/drawingml/2006/table">
            <a:tbl>
              <a:tblPr firstRow="1" bandRow="1">
                <a:tableStyleId>{EB9631B5-78F2-41C9-869B-9F39066F8104}</a:tableStyleId>
              </a:tblPr>
              <a:tblGrid>
                <a:gridCol w="1259588"/>
                <a:gridCol w="3293308"/>
                <a:gridCol w="3020398"/>
                <a:gridCol w="3020398"/>
              </a:tblGrid>
              <a:tr h="460706">
                <a:tc>
                  <a:txBody>
                    <a:bodyPr/>
                    <a:lstStyle/>
                    <a:p>
                      <a:pPr algn="ctr"/>
                      <a:endParaRPr lang="zh-CN" altLang="en-US" b="1" i="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现 状</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提 升</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好 处</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业务功能</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zh-CN" sz="1600" b="0" i="0" kern="1200" dirty="0" smtClean="0">
                          <a:solidFill>
                            <a:srgbClr val="313E4F"/>
                          </a:solidFill>
                          <a:latin typeface="Microsoft YaHei Light" charset="-122"/>
                          <a:ea typeface="Microsoft YaHei Light" charset="-122"/>
                          <a:cs typeface="Microsoft YaHei Light" charset="-122"/>
                        </a:rPr>
                        <a:t>业务规则复杂，校验逻辑离散</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dirty="0" smtClean="0">
                          <a:solidFill>
                            <a:srgbClr val="313E4F"/>
                          </a:solidFill>
                          <a:latin typeface="Microsoft YaHei Light" charset="-122"/>
                          <a:ea typeface="Microsoft YaHei Light" charset="-122"/>
                          <a:cs typeface="Microsoft YaHei Light" charset="-122"/>
                        </a:rPr>
                        <a:t>本方报价仍然和成交回报使用同一通道（</a:t>
                      </a:r>
                      <a:r>
                        <a:rPr lang="en-US" altLang="zh-CN" sz="1600" b="0" i="0" kern="1200" dirty="0" err="1" smtClean="0">
                          <a:solidFill>
                            <a:srgbClr val="313E4F"/>
                          </a:solidFill>
                          <a:latin typeface="Microsoft YaHei Light" charset="-122"/>
                          <a:ea typeface="Microsoft YaHei Light" charset="-122"/>
                          <a:cs typeface="Microsoft YaHei Light" charset="-122"/>
                        </a:rPr>
                        <a:t>CSTP</a:t>
                      </a:r>
                      <a:r>
                        <a:rPr lang="zh-CN" altLang="en-US" sz="1600" b="0" i="0" kern="1200" dirty="0" smtClean="0">
                          <a:solidFill>
                            <a:srgbClr val="313E4F"/>
                          </a:solidFill>
                          <a:latin typeface="Microsoft YaHei Light" charset="-122"/>
                          <a:ea typeface="Microsoft YaHei Light" charset="-122"/>
                          <a:cs typeface="Microsoft YaHei Light" charset="-122"/>
                        </a:rPr>
                        <a:t>）</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dirty="0" smtClean="0">
                          <a:solidFill>
                            <a:srgbClr val="313E4F"/>
                          </a:solidFill>
                          <a:latin typeface="Microsoft YaHei Light" charset="-122"/>
                          <a:ea typeface="Microsoft YaHei Light" charset="-122"/>
                          <a:cs typeface="Microsoft YaHei Light" charset="-122"/>
                        </a:rPr>
                        <a:t>本币交易系统尚未开放额度接口</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规范简化交易接口业务规则判断，由系统后台统一校验</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规划交易、辅助交易等六大类接口</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提供符合国际规范的交易接口服务，为平台互联互通打下基础</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便于支持机构的个性化需求开发，有利于简化核心交易系统的业务规则</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符合中心对外接口系统规划</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性能指标</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性能指标无法达到机构要求</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0" indent="0" algn="l">
                        <a:buNone/>
                      </a:pPr>
                      <a:r>
                        <a:rPr lang="zh-CN" altLang="en-US" sz="1600" b="0" i="0" dirty="0" smtClean="0">
                          <a:solidFill>
                            <a:srgbClr val="313E4F"/>
                          </a:solidFill>
                          <a:latin typeface="Microsoft YaHei Light" charset="-122"/>
                          <a:ea typeface="Microsoft YaHei Light" charset="-122"/>
                          <a:cs typeface="Microsoft YaHei Light" charset="-122"/>
                        </a:rPr>
                        <a:t>调整基础架构以支持更高的接口处理能力</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None/>
                      </a:pPr>
                      <a:r>
                        <a:rPr lang="zh-CN" altLang="en-US" sz="1600" b="0" i="0" dirty="0" smtClean="0">
                          <a:solidFill>
                            <a:srgbClr val="313E4F"/>
                          </a:solidFill>
                          <a:latin typeface="Microsoft YaHei Light" charset="-122"/>
                          <a:ea typeface="Microsoft YaHei Light" charset="-122"/>
                          <a:cs typeface="Microsoft YaHei Light" charset="-122"/>
                        </a:rPr>
                        <a:t>性能指标满足用户接入要求</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bl>
          </a:graphicData>
        </a:graphic>
      </p:graphicFrame>
      <p:sp>
        <p:nvSpPr>
          <p:cNvPr id="7" name="文本框 1"/>
          <p:cNvSpPr txBox="1"/>
          <p:nvPr/>
        </p:nvSpPr>
        <p:spPr>
          <a:xfrm>
            <a:off x="6986920" y="441377"/>
            <a:ext cx="4881377"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交易接口</a:t>
            </a:r>
            <a:r>
              <a:rPr kumimoji="1" lang="en-US" altLang="zh-CN" sz="2400" b="1" dirty="0" smtClean="0">
                <a:solidFill>
                  <a:schemeClr val="bg1">
                    <a:lumMod val="95000"/>
                  </a:schemeClr>
                </a:solidFill>
                <a:latin typeface="Microsoft YaHei" charset="-122"/>
                <a:ea typeface="Microsoft YaHei" charset="-122"/>
                <a:cs typeface="Microsoft YaHei" charset="-122"/>
              </a:rPr>
              <a:t>-</a:t>
            </a:r>
            <a:r>
              <a:rPr kumimoji="1" lang="zh-CN" altLang="en-US" sz="2400" b="1" dirty="0" smtClean="0">
                <a:solidFill>
                  <a:schemeClr val="bg1">
                    <a:lumMod val="95000"/>
                  </a:schemeClr>
                </a:solidFill>
                <a:latin typeface="Microsoft YaHei" charset="-122"/>
                <a:ea typeface="Microsoft YaHei" charset="-122"/>
                <a:cs typeface="Microsoft YaHei" charset="-122"/>
              </a:rPr>
              <a:t>用户接入</a:t>
            </a:r>
          </a:p>
        </p:txBody>
      </p:sp>
    </p:spTree>
    <p:extLst>
      <p:ext uri="{BB962C8B-B14F-4D97-AF65-F5344CB8AC3E}">
        <p14:creationId xmlns:p14="http://schemas.microsoft.com/office/powerpoint/2010/main" val="1883045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组 107"/>
          <p:cNvGrpSpPr/>
          <p:nvPr/>
        </p:nvGrpSpPr>
        <p:grpSpPr>
          <a:xfrm>
            <a:off x="3066198" y="2286769"/>
            <a:ext cx="2720376" cy="828171"/>
            <a:chOff x="221317" y="3117233"/>
            <a:chExt cx="3511465" cy="1069004"/>
          </a:xfrm>
          <a:solidFill>
            <a:schemeClr val="accent1">
              <a:lumMod val="20000"/>
              <a:lumOff val="80000"/>
            </a:schemeClr>
          </a:solidFill>
          <a:effectLst>
            <a:outerShdw blurRad="50800" dist="38100" dir="2700000" algn="tl" rotWithShape="0">
              <a:schemeClr val="accent1">
                <a:lumMod val="75000"/>
                <a:alpha val="40000"/>
              </a:schemeClr>
            </a:outerShdw>
          </a:effectLst>
        </p:grpSpPr>
        <p:sp>
          <p:nvSpPr>
            <p:cNvPr id="110" name="矩形 109"/>
            <p:cNvSpPr/>
            <p:nvPr/>
          </p:nvSpPr>
          <p:spPr>
            <a:xfrm>
              <a:off x="221317" y="3117233"/>
              <a:ext cx="3134232"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1" name="矩形 110"/>
            <p:cNvSpPr/>
            <p:nvPr/>
          </p:nvSpPr>
          <p:spPr>
            <a:xfrm rot="18900000">
              <a:off x="2978312" y="3275509"/>
              <a:ext cx="754470" cy="7544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18" name="菱形 17"/>
          <p:cNvSpPr/>
          <p:nvPr/>
        </p:nvSpPr>
        <p:spPr>
          <a:xfrm>
            <a:off x="2720269" y="2296528"/>
            <a:ext cx="851933" cy="851933"/>
          </a:xfrm>
          <a:prstGeom prst="diamond">
            <a:avLst/>
          </a:prstGeom>
          <a:solidFill>
            <a:schemeClr val="bg1"/>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056780" y="496032"/>
              <a:ext cx="4756124" cy="369332"/>
            </a:xfrm>
            <a:prstGeom prst="rect">
              <a:avLst/>
            </a:prstGeom>
            <a:noFill/>
          </p:spPr>
          <p:txBody>
            <a:bodyPr wrap="square" rtlCol="0">
              <a:spAutoFit/>
            </a:bodyPr>
            <a:lstStyle/>
            <a:p>
              <a:r>
                <a:rPr kumimoji="1" lang="zh-CN" altLang="en-US" b="1" dirty="0">
                  <a:solidFill>
                    <a:schemeClr val="bg1">
                      <a:lumMod val="95000"/>
                    </a:schemeClr>
                  </a:solidFill>
                  <a:latin typeface="Microsoft YaHei" charset="-122"/>
                  <a:ea typeface="Microsoft YaHei" charset="-122"/>
                  <a:cs typeface="Microsoft YaHei" charset="-122"/>
                </a:rPr>
                <a:t>完整、高效的交易接口体系</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6272933" y="9347200"/>
            <a:ext cx="184731" cy="369332"/>
          </a:xfrm>
          <a:prstGeom prst="rect">
            <a:avLst/>
          </a:prstGeom>
          <a:noFill/>
        </p:spPr>
        <p:txBody>
          <a:bodyPr wrap="none" rtlCol="0">
            <a:spAutoFit/>
          </a:bodyPr>
          <a:lstStyle/>
          <a:p>
            <a:endParaRPr kumimoji="1" lang="zh-CN" altLang="en-US"/>
          </a:p>
        </p:txBody>
      </p:sp>
      <p:grpSp>
        <p:nvGrpSpPr>
          <p:cNvPr id="30" name="组 29"/>
          <p:cNvGrpSpPr/>
          <p:nvPr/>
        </p:nvGrpSpPr>
        <p:grpSpPr>
          <a:xfrm>
            <a:off x="10024605" y="0"/>
            <a:ext cx="1635125" cy="1420813"/>
            <a:chOff x="7922428" y="1362599"/>
            <a:chExt cx="1635125" cy="1420813"/>
          </a:xfrm>
        </p:grpSpPr>
        <p:sp>
          <p:nvSpPr>
            <p:cNvPr id="31"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32" name="文本框 31"/>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接口</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升级</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91" name="组 90"/>
          <p:cNvGrpSpPr/>
          <p:nvPr/>
        </p:nvGrpSpPr>
        <p:grpSpPr>
          <a:xfrm>
            <a:off x="690935" y="2286769"/>
            <a:ext cx="2720376" cy="828171"/>
            <a:chOff x="1453842" y="2706236"/>
            <a:chExt cx="2616960" cy="796689"/>
          </a:xfrm>
          <a:effectLst>
            <a:outerShdw blurRad="50800" dist="38100" dir="2700000" algn="tl" rotWithShape="0">
              <a:schemeClr val="accent1">
                <a:lumMod val="75000"/>
                <a:alpha val="40000"/>
              </a:schemeClr>
            </a:outerShdw>
          </a:effectLst>
        </p:grpSpPr>
        <p:grpSp>
          <p:nvGrpSpPr>
            <p:cNvPr id="92" name="组 91"/>
            <p:cNvGrpSpPr/>
            <p:nvPr/>
          </p:nvGrpSpPr>
          <p:grpSpPr>
            <a:xfrm>
              <a:off x="1453842" y="2706236"/>
              <a:ext cx="2616960" cy="796689"/>
              <a:chOff x="1316833" y="2722575"/>
              <a:chExt cx="2616960" cy="796689"/>
            </a:xfrm>
          </p:grpSpPr>
          <p:grpSp>
            <p:nvGrpSpPr>
              <p:cNvPr id="94" name="组 93"/>
              <p:cNvGrpSpPr/>
              <p:nvPr/>
            </p:nvGrpSpPr>
            <p:grpSpPr>
              <a:xfrm>
                <a:off x="1316833" y="2722575"/>
                <a:ext cx="2616960" cy="796689"/>
                <a:chOff x="221317" y="3117233"/>
                <a:chExt cx="3511465" cy="1069004"/>
              </a:xfrm>
            </p:grpSpPr>
            <p:grpSp>
              <p:nvGrpSpPr>
                <p:cNvPr id="97" name="组 96"/>
                <p:cNvGrpSpPr/>
                <p:nvPr/>
              </p:nvGrpSpPr>
              <p:grpSpPr>
                <a:xfrm>
                  <a:off x="221317" y="3117233"/>
                  <a:ext cx="3511465" cy="1069004"/>
                  <a:chOff x="221317" y="3117233"/>
                  <a:chExt cx="3511465" cy="1069004"/>
                </a:xfrm>
              </p:grpSpPr>
              <p:sp>
                <p:nvSpPr>
                  <p:cNvPr id="99" name="矩形 98"/>
                  <p:cNvSpPr/>
                  <p:nvPr/>
                </p:nvSpPr>
                <p:spPr>
                  <a:xfrm>
                    <a:off x="221317" y="3117233"/>
                    <a:ext cx="3134232" cy="10690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00" name="矩形 99"/>
                  <p:cNvSpPr/>
                  <p:nvPr/>
                </p:nvSpPr>
                <p:spPr>
                  <a:xfrm rot="18900000">
                    <a:off x="2978312" y="3275509"/>
                    <a:ext cx="754470" cy="7544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98" name="矩形 97"/>
                <p:cNvSpPr/>
                <p:nvPr/>
              </p:nvSpPr>
              <p:spPr>
                <a:xfrm rot="18900000">
                  <a:off x="2917080" y="3271175"/>
                  <a:ext cx="758451" cy="758451"/>
                </a:xfrm>
                <a:prstGeom prst="rect">
                  <a:avLst/>
                </a:prstGeom>
                <a:noFill/>
                <a:ln w="50800"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95" name="矩形 94"/>
              <p:cNvSpPr/>
              <p:nvPr/>
            </p:nvSpPr>
            <p:spPr>
              <a:xfrm>
                <a:off x="3343045" y="2889090"/>
                <a:ext cx="530916"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a:ln>
                      <a:noFill/>
                    </a:ln>
                    <a:solidFill>
                      <a:srgbClr val="FFFFFF"/>
                    </a:solidFill>
                    <a:effectLst/>
                    <a:uLnTx/>
                    <a:uFillTx/>
                    <a:cs typeface="+mn-ea"/>
                    <a:sym typeface="+mn-lt"/>
                  </a:rPr>
                  <a:t>01</a:t>
                </a:r>
                <a:endParaRPr kumimoji="0" lang="zh-CN" altLang="en-US" sz="1800" b="0" i="0" u="none" strike="noStrike" kern="0" cap="none" spc="0" normalizeH="0" baseline="0" noProof="0" dirty="0">
                  <a:ln>
                    <a:noFill/>
                  </a:ln>
                  <a:solidFill>
                    <a:sysClr val="windowText" lastClr="000000"/>
                  </a:solidFill>
                  <a:effectLst/>
                  <a:uLnTx/>
                  <a:uFillTx/>
                  <a:cs typeface="+mn-ea"/>
                  <a:sym typeface="+mn-lt"/>
                </a:endParaRPr>
              </a:p>
            </p:txBody>
          </p:sp>
        </p:grpSp>
        <p:sp>
          <p:nvSpPr>
            <p:cNvPr id="93" name="矩形 92"/>
            <p:cNvSpPr/>
            <p:nvPr/>
          </p:nvSpPr>
          <p:spPr>
            <a:xfrm>
              <a:off x="1668127" y="2835635"/>
              <a:ext cx="1658029" cy="473723"/>
            </a:xfrm>
            <a:prstGeom prst="rect">
              <a:avLst/>
            </a:prstGeom>
          </p:spPr>
          <p:txBody>
            <a:bodyPr wrap="none">
              <a:spAutoFit/>
            </a:bodyPr>
            <a:lstStyle/>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sz="2000" b="1" u="none" strike="noStrike" kern="0" cap="none" spc="0" normalizeH="0" baseline="0" noProof="0" smtClean="0">
                  <a:ln>
                    <a:noFill/>
                  </a:ln>
                  <a:solidFill>
                    <a:schemeClr val="bg1"/>
                  </a:solidFill>
                  <a:effectLst/>
                  <a:uLnTx/>
                  <a:uFillTx/>
                  <a:latin typeface="Microsoft YaHei" charset="-122"/>
                  <a:ea typeface="Microsoft YaHei" charset="-122"/>
                  <a:cs typeface="Microsoft YaHei" charset="-122"/>
                  <a:sym typeface="+mn-lt"/>
                </a:rPr>
                <a:t>接口内容优化</a:t>
              </a:r>
              <a:endParaRPr kumimoji="0" lang="en-US" altLang="zh-CN" sz="2000" b="1" u="none" strike="noStrike" kern="0" cap="none" spc="0" normalizeH="0" baseline="0" noProof="0" dirty="0">
                <a:ln>
                  <a:noFill/>
                </a:ln>
                <a:solidFill>
                  <a:schemeClr val="bg1"/>
                </a:solidFill>
                <a:effectLst/>
                <a:uLnTx/>
                <a:uFillTx/>
                <a:latin typeface="Microsoft YaHei" charset="-122"/>
                <a:ea typeface="Microsoft YaHei" charset="-122"/>
                <a:cs typeface="Microsoft YaHei" charset="-122"/>
                <a:sym typeface="+mn-lt"/>
              </a:endParaRPr>
            </a:p>
          </p:txBody>
        </p:sp>
      </p:grpSp>
      <p:sp>
        <p:nvSpPr>
          <p:cNvPr id="19" name="文本框 18"/>
          <p:cNvSpPr txBox="1"/>
          <p:nvPr/>
        </p:nvSpPr>
        <p:spPr>
          <a:xfrm>
            <a:off x="3499548" y="2316663"/>
            <a:ext cx="1909497" cy="738664"/>
          </a:xfrm>
          <a:prstGeom prst="rect">
            <a:avLst/>
          </a:prstGeom>
          <a:noFill/>
          <a:effectLst>
            <a:outerShdw blurRad="50800" dist="38100" dir="2700000" algn="tl" rotWithShape="0">
              <a:schemeClr val="accent1">
                <a:lumMod val="75000"/>
                <a:alpha val="40000"/>
              </a:schemeClr>
            </a:outerShdw>
          </a:effectLst>
        </p:spPr>
        <p:txBody>
          <a:bodyPr wrap="none" rtlCol="0">
            <a:spAutoFit/>
          </a:bodyPr>
          <a:lstStyle/>
          <a:p>
            <a:pPr marL="285750" lvl="0" indent="-285750">
              <a:lnSpc>
                <a:spcPct val="150000"/>
              </a:lnSpc>
              <a:spcAft>
                <a:spcPts val="0"/>
              </a:spcAft>
              <a:buFont typeface="Arial" charset="0"/>
              <a:buChar char="•"/>
            </a:pPr>
            <a:r>
              <a:rPr lang="zh-CN" altLang="en-US" sz="1400" dirty="0">
                <a:solidFill>
                  <a:srgbClr val="313E4F"/>
                </a:solidFill>
                <a:latin typeface="Times New Roman" pitchFamily="18" charset="0"/>
                <a:ea typeface="微软雅黑" pitchFamily="34" charset="-122"/>
                <a:cs typeface="Times New Roman" pitchFamily="18" charset="0"/>
              </a:rPr>
              <a:t>丰富接口定义类型</a:t>
            </a:r>
          </a:p>
          <a:p>
            <a:pPr marL="285750" lvl="0" indent="-285750">
              <a:lnSpc>
                <a:spcPct val="150000"/>
              </a:lnSpc>
              <a:spcAft>
                <a:spcPts val="0"/>
              </a:spcAft>
              <a:buFont typeface="Arial" charset="0"/>
              <a:buChar char="•"/>
            </a:pPr>
            <a:r>
              <a:rPr lang="zh-CN" altLang="en-US" sz="1400" dirty="0">
                <a:solidFill>
                  <a:srgbClr val="313E4F"/>
                </a:solidFill>
                <a:latin typeface="Times New Roman" pitchFamily="18" charset="0"/>
                <a:ea typeface="微软雅黑" pitchFamily="34" charset="-122"/>
                <a:cs typeface="Times New Roman" pitchFamily="18" charset="0"/>
              </a:rPr>
              <a:t>优化接口发布</a:t>
            </a:r>
            <a:r>
              <a:rPr lang="zh-CN" altLang="en-US" sz="1400" dirty="0" smtClean="0">
                <a:solidFill>
                  <a:srgbClr val="313E4F"/>
                </a:solidFill>
                <a:latin typeface="Times New Roman" pitchFamily="18" charset="0"/>
                <a:ea typeface="微软雅黑" pitchFamily="34" charset="-122"/>
                <a:cs typeface="Times New Roman" pitchFamily="18" charset="0"/>
              </a:rPr>
              <a:t>流程</a:t>
            </a:r>
            <a:endParaRPr lang="zh-CN" altLang="en-US" sz="1400" dirty="0">
              <a:solidFill>
                <a:srgbClr val="313E4F"/>
              </a:solidFill>
              <a:latin typeface="Times New Roman" pitchFamily="18" charset="0"/>
              <a:ea typeface="微软雅黑" pitchFamily="34" charset="-122"/>
              <a:cs typeface="Times New Roman" pitchFamily="18" charset="0"/>
            </a:endParaRPr>
          </a:p>
        </p:txBody>
      </p:sp>
      <p:grpSp>
        <p:nvGrpSpPr>
          <p:cNvPr id="112" name="组 111"/>
          <p:cNvGrpSpPr/>
          <p:nvPr/>
        </p:nvGrpSpPr>
        <p:grpSpPr>
          <a:xfrm>
            <a:off x="3066198" y="3368465"/>
            <a:ext cx="2720376" cy="828171"/>
            <a:chOff x="221317" y="3117233"/>
            <a:chExt cx="3511465" cy="1069004"/>
          </a:xfrm>
          <a:solidFill>
            <a:schemeClr val="accent1">
              <a:lumMod val="40000"/>
              <a:lumOff val="60000"/>
            </a:schemeClr>
          </a:solidFill>
          <a:effectLst>
            <a:outerShdw blurRad="50800" dist="38100" dir="2700000" algn="tl" rotWithShape="0">
              <a:schemeClr val="accent1">
                <a:lumMod val="75000"/>
                <a:alpha val="40000"/>
              </a:schemeClr>
            </a:outerShdw>
          </a:effectLst>
        </p:grpSpPr>
        <p:sp>
          <p:nvSpPr>
            <p:cNvPr id="113" name="矩形 112"/>
            <p:cNvSpPr/>
            <p:nvPr/>
          </p:nvSpPr>
          <p:spPr>
            <a:xfrm>
              <a:off x="221317" y="3117233"/>
              <a:ext cx="3134232"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14" name="矩形 113"/>
            <p:cNvSpPr/>
            <p:nvPr/>
          </p:nvSpPr>
          <p:spPr>
            <a:xfrm rot="18900000">
              <a:off x="2978312" y="3275509"/>
              <a:ext cx="754470" cy="7544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115" name="菱形 114"/>
          <p:cNvSpPr/>
          <p:nvPr/>
        </p:nvSpPr>
        <p:spPr>
          <a:xfrm>
            <a:off x="2720269" y="3378224"/>
            <a:ext cx="851933" cy="851933"/>
          </a:xfrm>
          <a:prstGeom prst="diamond">
            <a:avLst/>
          </a:prstGeom>
          <a:solidFill>
            <a:schemeClr val="bg1"/>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6" name="组 115"/>
          <p:cNvGrpSpPr/>
          <p:nvPr/>
        </p:nvGrpSpPr>
        <p:grpSpPr>
          <a:xfrm>
            <a:off x="690933" y="3368465"/>
            <a:ext cx="2720376" cy="828171"/>
            <a:chOff x="1453842" y="2706236"/>
            <a:chExt cx="2616960" cy="796689"/>
          </a:xfrm>
          <a:effectLst>
            <a:outerShdw blurRad="50800" dist="38100" dir="2700000" algn="tl" rotWithShape="0">
              <a:schemeClr val="accent1">
                <a:lumMod val="75000"/>
                <a:alpha val="40000"/>
              </a:schemeClr>
            </a:outerShdw>
          </a:effectLst>
        </p:grpSpPr>
        <p:grpSp>
          <p:nvGrpSpPr>
            <p:cNvPr id="117" name="组 116"/>
            <p:cNvGrpSpPr/>
            <p:nvPr/>
          </p:nvGrpSpPr>
          <p:grpSpPr>
            <a:xfrm>
              <a:off x="1453842" y="2706236"/>
              <a:ext cx="2616960" cy="796689"/>
              <a:chOff x="1316833" y="2722575"/>
              <a:chExt cx="2616960" cy="796689"/>
            </a:xfrm>
          </p:grpSpPr>
          <p:grpSp>
            <p:nvGrpSpPr>
              <p:cNvPr id="119" name="组 118"/>
              <p:cNvGrpSpPr/>
              <p:nvPr/>
            </p:nvGrpSpPr>
            <p:grpSpPr>
              <a:xfrm>
                <a:off x="1316833" y="2722575"/>
                <a:ext cx="2616960" cy="796689"/>
                <a:chOff x="221317" y="3117233"/>
                <a:chExt cx="3511465" cy="1069004"/>
              </a:xfrm>
            </p:grpSpPr>
            <p:grpSp>
              <p:nvGrpSpPr>
                <p:cNvPr id="121" name="组 120"/>
                <p:cNvGrpSpPr/>
                <p:nvPr/>
              </p:nvGrpSpPr>
              <p:grpSpPr>
                <a:xfrm>
                  <a:off x="221317" y="3117233"/>
                  <a:ext cx="3511465" cy="1069004"/>
                  <a:chOff x="221317" y="3117233"/>
                  <a:chExt cx="3511465" cy="1069004"/>
                </a:xfrm>
              </p:grpSpPr>
              <p:sp>
                <p:nvSpPr>
                  <p:cNvPr id="123" name="矩形 122"/>
                  <p:cNvSpPr/>
                  <p:nvPr/>
                </p:nvSpPr>
                <p:spPr>
                  <a:xfrm>
                    <a:off x="221317" y="3117233"/>
                    <a:ext cx="3134232" cy="10690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24" name="矩形 123"/>
                  <p:cNvSpPr/>
                  <p:nvPr/>
                </p:nvSpPr>
                <p:spPr>
                  <a:xfrm rot="18900000">
                    <a:off x="2978312" y="3275509"/>
                    <a:ext cx="754470" cy="7544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122" name="矩形 121"/>
                <p:cNvSpPr/>
                <p:nvPr/>
              </p:nvSpPr>
              <p:spPr>
                <a:xfrm rot="18900000">
                  <a:off x="2917080" y="3271175"/>
                  <a:ext cx="758451" cy="758451"/>
                </a:xfrm>
                <a:prstGeom prst="rect">
                  <a:avLst/>
                </a:prstGeom>
                <a:noFill/>
                <a:ln w="50800"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120" name="矩形 119"/>
              <p:cNvSpPr/>
              <p:nvPr/>
            </p:nvSpPr>
            <p:spPr>
              <a:xfrm>
                <a:off x="3354679" y="2889090"/>
                <a:ext cx="507648" cy="44411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rgbClr val="FFFFFF"/>
                    </a:solidFill>
                    <a:effectLst/>
                    <a:uLnTx/>
                    <a:uFillTx/>
                    <a:cs typeface="+mn-ea"/>
                    <a:sym typeface="+mn-lt"/>
                  </a:rPr>
                  <a:t>02</a:t>
                </a:r>
                <a:endParaRPr kumimoji="0" lang="zh-CN" altLang="en-US" sz="1800" b="0" i="0" u="none" strike="noStrike" kern="0" cap="none" spc="0" normalizeH="0" baseline="0" noProof="0" dirty="0">
                  <a:ln>
                    <a:noFill/>
                  </a:ln>
                  <a:solidFill>
                    <a:sysClr val="windowText" lastClr="000000"/>
                  </a:solidFill>
                  <a:effectLst/>
                  <a:uLnTx/>
                  <a:uFillTx/>
                  <a:cs typeface="+mn-ea"/>
                  <a:sym typeface="+mn-lt"/>
                </a:endParaRPr>
              </a:p>
            </p:txBody>
          </p:sp>
        </p:grpSp>
        <p:sp>
          <p:nvSpPr>
            <p:cNvPr id="118" name="矩形 117"/>
            <p:cNvSpPr/>
            <p:nvPr/>
          </p:nvSpPr>
          <p:spPr>
            <a:xfrm>
              <a:off x="1668126" y="2835635"/>
              <a:ext cx="1658028" cy="473723"/>
            </a:xfrm>
            <a:prstGeom prst="rect">
              <a:avLst/>
            </a:prstGeom>
          </p:spPr>
          <p:txBody>
            <a:bodyPr wrap="none">
              <a:spAutoFit/>
            </a:bodyPr>
            <a:lstStyle/>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sz="2000" b="1" u="none" strike="noStrike" kern="0" cap="none" spc="0" normalizeH="0" baseline="0" noProof="0" dirty="0" smtClean="0">
                  <a:ln>
                    <a:noFill/>
                  </a:ln>
                  <a:solidFill>
                    <a:schemeClr val="bg1"/>
                  </a:solidFill>
                  <a:effectLst/>
                  <a:uLnTx/>
                  <a:uFillTx/>
                  <a:latin typeface="Microsoft YaHei" charset="-122"/>
                  <a:ea typeface="Microsoft YaHei" charset="-122"/>
                  <a:cs typeface="Microsoft YaHei" charset="-122"/>
                  <a:sym typeface="+mn-lt"/>
                </a:rPr>
                <a:t>接口性能优化</a:t>
              </a:r>
              <a:endParaRPr kumimoji="0" lang="en-US" altLang="zh-CN" sz="2000" b="1" u="none" strike="noStrike" kern="0" cap="none" spc="0" normalizeH="0" baseline="0" noProof="0" dirty="0">
                <a:ln>
                  <a:noFill/>
                </a:ln>
                <a:solidFill>
                  <a:schemeClr val="bg1"/>
                </a:solidFill>
                <a:effectLst/>
                <a:uLnTx/>
                <a:uFillTx/>
                <a:latin typeface="Microsoft YaHei" charset="-122"/>
                <a:ea typeface="Microsoft YaHei" charset="-122"/>
                <a:cs typeface="Microsoft YaHei" charset="-122"/>
                <a:sym typeface="+mn-lt"/>
              </a:endParaRPr>
            </a:p>
          </p:txBody>
        </p:sp>
      </p:grpSp>
      <p:sp>
        <p:nvSpPr>
          <p:cNvPr id="125" name="文本框 124"/>
          <p:cNvSpPr txBox="1"/>
          <p:nvPr/>
        </p:nvSpPr>
        <p:spPr>
          <a:xfrm>
            <a:off x="3499548" y="3398359"/>
            <a:ext cx="1909497" cy="738664"/>
          </a:xfrm>
          <a:prstGeom prst="rect">
            <a:avLst/>
          </a:prstGeom>
          <a:noFill/>
          <a:effectLst>
            <a:outerShdw blurRad="50800" dist="38100" dir="2700000" algn="tl" rotWithShape="0">
              <a:schemeClr val="accent1">
                <a:lumMod val="75000"/>
                <a:alpha val="40000"/>
              </a:schemeClr>
            </a:outerShdw>
          </a:effectLst>
        </p:spPr>
        <p:txBody>
          <a:bodyPr wrap="none" rtlCol="0">
            <a:spAutoFit/>
          </a:bodyPr>
          <a:lstStyle/>
          <a:p>
            <a:pPr marL="285750" lvl="0" indent="-285750">
              <a:lnSpc>
                <a:spcPct val="150000"/>
              </a:lnSpc>
              <a:spcAft>
                <a:spcPts val="0"/>
              </a:spcAft>
              <a:buFont typeface="Arial" charset="0"/>
              <a:buChar char="•"/>
            </a:pPr>
            <a:r>
              <a:rPr lang="zh-CN" altLang="en-US" sz="1400" dirty="0">
                <a:solidFill>
                  <a:srgbClr val="313E4F"/>
                </a:solidFill>
                <a:latin typeface="Times New Roman" pitchFamily="18" charset="0"/>
                <a:ea typeface="微软雅黑" pitchFamily="34" charset="-122"/>
                <a:cs typeface="Times New Roman" pitchFamily="18" charset="0"/>
              </a:rPr>
              <a:t>单位时间处理能力</a:t>
            </a:r>
          </a:p>
          <a:p>
            <a:pPr marL="285750" lvl="0" indent="-285750">
              <a:lnSpc>
                <a:spcPct val="150000"/>
              </a:lnSpc>
              <a:spcAft>
                <a:spcPts val="0"/>
              </a:spcAft>
              <a:buFont typeface="Arial" charset="0"/>
              <a:buChar char="•"/>
            </a:pPr>
            <a:r>
              <a:rPr lang="zh-CN" altLang="en-US" sz="1400" dirty="0">
                <a:solidFill>
                  <a:srgbClr val="313E4F"/>
                </a:solidFill>
                <a:latin typeface="Times New Roman" pitchFamily="18" charset="0"/>
                <a:ea typeface="微软雅黑" pitchFamily="34" charset="-122"/>
                <a:cs typeface="Times New Roman" pitchFamily="18" charset="0"/>
              </a:rPr>
              <a:t>降低延迟</a:t>
            </a:r>
          </a:p>
        </p:txBody>
      </p:sp>
      <p:grpSp>
        <p:nvGrpSpPr>
          <p:cNvPr id="126" name="组 125"/>
          <p:cNvGrpSpPr/>
          <p:nvPr/>
        </p:nvGrpSpPr>
        <p:grpSpPr>
          <a:xfrm>
            <a:off x="3066198" y="4421848"/>
            <a:ext cx="2720376" cy="828171"/>
            <a:chOff x="221317" y="3117233"/>
            <a:chExt cx="3511465" cy="1069004"/>
          </a:xfrm>
          <a:solidFill>
            <a:schemeClr val="accent1">
              <a:lumMod val="60000"/>
              <a:lumOff val="40000"/>
            </a:schemeClr>
          </a:solidFill>
          <a:effectLst>
            <a:outerShdw blurRad="50800" dist="38100" dir="2700000" algn="tl" rotWithShape="0">
              <a:schemeClr val="accent1">
                <a:lumMod val="75000"/>
                <a:alpha val="40000"/>
              </a:schemeClr>
            </a:outerShdw>
          </a:effectLst>
        </p:grpSpPr>
        <p:sp>
          <p:nvSpPr>
            <p:cNvPr id="127" name="矩形 126"/>
            <p:cNvSpPr/>
            <p:nvPr/>
          </p:nvSpPr>
          <p:spPr>
            <a:xfrm>
              <a:off x="221317" y="3117233"/>
              <a:ext cx="3134232"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28" name="矩形 127"/>
            <p:cNvSpPr/>
            <p:nvPr/>
          </p:nvSpPr>
          <p:spPr>
            <a:xfrm rot="18900000">
              <a:off x="2978312" y="3275509"/>
              <a:ext cx="754470" cy="7544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129" name="菱形 128"/>
          <p:cNvSpPr/>
          <p:nvPr/>
        </p:nvSpPr>
        <p:spPr>
          <a:xfrm>
            <a:off x="2720269" y="4431607"/>
            <a:ext cx="851933" cy="851933"/>
          </a:xfrm>
          <a:prstGeom prst="diamond">
            <a:avLst/>
          </a:prstGeom>
          <a:solidFill>
            <a:schemeClr val="bg1"/>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0" name="组 129"/>
          <p:cNvGrpSpPr/>
          <p:nvPr/>
        </p:nvGrpSpPr>
        <p:grpSpPr>
          <a:xfrm>
            <a:off x="690933" y="4421848"/>
            <a:ext cx="2720376" cy="828171"/>
            <a:chOff x="1453842" y="2706236"/>
            <a:chExt cx="2616960" cy="796689"/>
          </a:xfrm>
          <a:effectLst>
            <a:outerShdw blurRad="50800" dist="38100" dir="2700000" algn="tl" rotWithShape="0">
              <a:schemeClr val="accent1">
                <a:lumMod val="75000"/>
                <a:alpha val="40000"/>
              </a:schemeClr>
            </a:outerShdw>
          </a:effectLst>
        </p:grpSpPr>
        <p:grpSp>
          <p:nvGrpSpPr>
            <p:cNvPr id="131" name="组 130"/>
            <p:cNvGrpSpPr/>
            <p:nvPr/>
          </p:nvGrpSpPr>
          <p:grpSpPr>
            <a:xfrm>
              <a:off x="1453842" y="2706236"/>
              <a:ext cx="2616960" cy="796689"/>
              <a:chOff x="1316833" y="2722575"/>
              <a:chExt cx="2616960" cy="796689"/>
            </a:xfrm>
          </p:grpSpPr>
          <p:grpSp>
            <p:nvGrpSpPr>
              <p:cNvPr id="133" name="组 132"/>
              <p:cNvGrpSpPr/>
              <p:nvPr/>
            </p:nvGrpSpPr>
            <p:grpSpPr>
              <a:xfrm>
                <a:off x="1316833" y="2722575"/>
                <a:ext cx="2616960" cy="796689"/>
                <a:chOff x="221317" y="3117233"/>
                <a:chExt cx="3511465" cy="1069004"/>
              </a:xfrm>
            </p:grpSpPr>
            <p:grpSp>
              <p:nvGrpSpPr>
                <p:cNvPr id="135" name="组 134"/>
                <p:cNvGrpSpPr/>
                <p:nvPr/>
              </p:nvGrpSpPr>
              <p:grpSpPr>
                <a:xfrm>
                  <a:off x="221317" y="3117233"/>
                  <a:ext cx="3511465" cy="1069004"/>
                  <a:chOff x="221317" y="3117233"/>
                  <a:chExt cx="3511465" cy="1069004"/>
                </a:xfrm>
              </p:grpSpPr>
              <p:sp>
                <p:nvSpPr>
                  <p:cNvPr id="137" name="矩形 136"/>
                  <p:cNvSpPr/>
                  <p:nvPr/>
                </p:nvSpPr>
                <p:spPr>
                  <a:xfrm>
                    <a:off x="221317" y="3117233"/>
                    <a:ext cx="3134232" cy="106900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38" name="矩形 137"/>
                  <p:cNvSpPr/>
                  <p:nvPr/>
                </p:nvSpPr>
                <p:spPr>
                  <a:xfrm rot="18900000">
                    <a:off x="2978312" y="3275509"/>
                    <a:ext cx="754470" cy="7544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136" name="矩形 135"/>
                <p:cNvSpPr/>
                <p:nvPr/>
              </p:nvSpPr>
              <p:spPr>
                <a:xfrm rot="18900000">
                  <a:off x="2917080" y="3271175"/>
                  <a:ext cx="758451" cy="758451"/>
                </a:xfrm>
                <a:prstGeom prst="rect">
                  <a:avLst/>
                </a:prstGeom>
                <a:noFill/>
                <a:ln w="50800"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134" name="矩形 133"/>
              <p:cNvSpPr/>
              <p:nvPr/>
            </p:nvSpPr>
            <p:spPr>
              <a:xfrm>
                <a:off x="3354679" y="2889090"/>
                <a:ext cx="507648" cy="44411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rgbClr val="FFFFFF"/>
                    </a:solidFill>
                    <a:effectLst/>
                    <a:uLnTx/>
                    <a:uFillTx/>
                    <a:cs typeface="+mn-ea"/>
                    <a:sym typeface="+mn-lt"/>
                  </a:rPr>
                  <a:t>03</a:t>
                </a:r>
                <a:endParaRPr kumimoji="0" lang="zh-CN" altLang="en-US" sz="1800" b="0" i="0" u="none" strike="noStrike" kern="0" cap="none" spc="0" normalizeH="0" baseline="0" noProof="0" dirty="0">
                  <a:ln>
                    <a:noFill/>
                  </a:ln>
                  <a:solidFill>
                    <a:sysClr val="windowText" lastClr="000000"/>
                  </a:solidFill>
                  <a:effectLst/>
                  <a:uLnTx/>
                  <a:uFillTx/>
                  <a:cs typeface="+mn-ea"/>
                  <a:sym typeface="+mn-lt"/>
                </a:endParaRPr>
              </a:p>
            </p:txBody>
          </p:sp>
        </p:grpSp>
        <p:sp>
          <p:nvSpPr>
            <p:cNvPr id="132" name="矩形 131"/>
            <p:cNvSpPr/>
            <p:nvPr/>
          </p:nvSpPr>
          <p:spPr>
            <a:xfrm>
              <a:off x="1914857" y="2835635"/>
              <a:ext cx="1411297" cy="436219"/>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2000" b="1" kern="0" noProof="0" dirty="0" smtClean="0">
                  <a:solidFill>
                    <a:schemeClr val="bg1"/>
                  </a:solidFill>
                  <a:latin typeface="Microsoft YaHei" charset="-122"/>
                  <a:ea typeface="Microsoft YaHei" charset="-122"/>
                  <a:cs typeface="Microsoft YaHei" charset="-122"/>
                  <a:sym typeface="+mn-lt"/>
                </a:rPr>
                <a:t>接口国际化</a:t>
              </a:r>
              <a:endParaRPr kumimoji="0" lang="en-US" altLang="zh-CN" sz="2000" b="1" u="none" strike="noStrike" kern="0" cap="none" spc="0" normalizeH="0" baseline="0" noProof="0" dirty="0">
                <a:ln>
                  <a:noFill/>
                </a:ln>
                <a:solidFill>
                  <a:schemeClr val="bg1"/>
                </a:solidFill>
                <a:effectLst/>
                <a:uLnTx/>
                <a:uFillTx/>
                <a:latin typeface="Microsoft YaHei" charset="-122"/>
                <a:ea typeface="Microsoft YaHei" charset="-122"/>
                <a:cs typeface="Microsoft YaHei" charset="-122"/>
                <a:sym typeface="+mn-lt"/>
              </a:endParaRPr>
            </a:p>
          </p:txBody>
        </p:sp>
      </p:grpSp>
      <p:sp>
        <p:nvSpPr>
          <p:cNvPr id="139" name="文本框 138"/>
          <p:cNvSpPr txBox="1"/>
          <p:nvPr/>
        </p:nvSpPr>
        <p:spPr>
          <a:xfrm>
            <a:off x="3499548" y="4451742"/>
            <a:ext cx="1909497" cy="738664"/>
          </a:xfrm>
          <a:prstGeom prst="rect">
            <a:avLst/>
          </a:prstGeom>
          <a:noFill/>
          <a:effectLst>
            <a:outerShdw blurRad="50800" dist="38100" dir="2700000" algn="tl" rotWithShape="0">
              <a:schemeClr val="accent1">
                <a:lumMod val="75000"/>
                <a:alpha val="40000"/>
              </a:schemeClr>
            </a:outerShdw>
          </a:effectLst>
        </p:spPr>
        <p:txBody>
          <a:bodyPr wrap="none" rtlCol="0">
            <a:spAutoFit/>
          </a:bodyPr>
          <a:lstStyle/>
          <a:p>
            <a:pPr marL="285750" lvl="0" indent="-285750">
              <a:lnSpc>
                <a:spcPct val="150000"/>
              </a:lnSpc>
              <a:spcAft>
                <a:spcPts val="0"/>
              </a:spcAft>
              <a:buFont typeface="Arial" charset="0"/>
              <a:buChar char="•"/>
            </a:pPr>
            <a:r>
              <a:rPr lang="zh-CN" altLang="en-US" sz="1400" dirty="0">
                <a:solidFill>
                  <a:srgbClr val="313E4F"/>
                </a:solidFill>
                <a:latin typeface="Times New Roman" pitchFamily="18" charset="0"/>
                <a:ea typeface="微软雅黑" pitchFamily="34" charset="-122"/>
                <a:cs typeface="Times New Roman" pitchFamily="18" charset="0"/>
              </a:rPr>
              <a:t>支撑国际同业</a:t>
            </a:r>
            <a:r>
              <a:rPr lang="zh-CN" altLang="en-US" sz="1400" dirty="0" smtClean="0">
                <a:solidFill>
                  <a:srgbClr val="313E4F"/>
                </a:solidFill>
                <a:latin typeface="Times New Roman" pitchFamily="18" charset="0"/>
                <a:ea typeface="微软雅黑" pitchFamily="34" charset="-122"/>
                <a:cs typeface="Times New Roman" pitchFamily="18" charset="0"/>
              </a:rPr>
              <a:t>平台</a:t>
            </a:r>
            <a:endParaRPr lang="en-US" altLang="zh-CN" sz="1400" dirty="0">
              <a:solidFill>
                <a:srgbClr val="313E4F"/>
              </a:solidFill>
              <a:latin typeface="Times New Roman" pitchFamily="18" charset="0"/>
              <a:ea typeface="微软雅黑" pitchFamily="34" charset="-122"/>
              <a:cs typeface="Times New Roman" pitchFamily="18" charset="0"/>
            </a:endParaRPr>
          </a:p>
          <a:p>
            <a:pPr lvl="0">
              <a:lnSpc>
                <a:spcPct val="150000"/>
              </a:lnSpc>
              <a:spcAft>
                <a:spcPts val="0"/>
              </a:spcAft>
            </a:pPr>
            <a:r>
              <a:rPr lang="zh-CN" altLang="en-US" sz="1400" dirty="0" smtClean="0">
                <a:solidFill>
                  <a:srgbClr val="313E4F"/>
                </a:solidFill>
                <a:latin typeface="Times New Roman" pitchFamily="18" charset="0"/>
                <a:ea typeface="微软雅黑" pitchFamily="34" charset="-122"/>
                <a:cs typeface="Times New Roman" pitchFamily="18" charset="0"/>
              </a:rPr>
              <a:t>       互联</a:t>
            </a:r>
            <a:r>
              <a:rPr lang="zh-CN" altLang="en-US" sz="1400" dirty="0">
                <a:solidFill>
                  <a:srgbClr val="313E4F"/>
                </a:solidFill>
                <a:latin typeface="Times New Roman" pitchFamily="18" charset="0"/>
                <a:ea typeface="微软雅黑" pitchFamily="34" charset="-122"/>
                <a:cs typeface="Times New Roman" pitchFamily="18" charset="0"/>
              </a:rPr>
              <a:t>互通</a:t>
            </a:r>
          </a:p>
        </p:txBody>
      </p:sp>
      <p:grpSp>
        <p:nvGrpSpPr>
          <p:cNvPr id="140" name="组合 27"/>
          <p:cNvGrpSpPr/>
          <p:nvPr/>
        </p:nvGrpSpPr>
        <p:grpSpPr>
          <a:xfrm>
            <a:off x="6312024" y="1361502"/>
            <a:ext cx="4885652" cy="4775391"/>
            <a:chOff x="1801091" y="630238"/>
            <a:chExt cx="3650673" cy="3581543"/>
          </a:xfrm>
          <a:effectLst>
            <a:outerShdw blurRad="50800" dist="38100" dir="2700000" algn="tl" rotWithShape="0">
              <a:schemeClr val="accent1">
                <a:lumMod val="75000"/>
                <a:alpha val="40000"/>
              </a:schemeClr>
            </a:outerShdw>
          </a:effectLst>
        </p:grpSpPr>
        <p:sp>
          <p:nvSpPr>
            <p:cNvPr id="141" name="六边形 140"/>
            <p:cNvSpPr/>
            <p:nvPr/>
          </p:nvSpPr>
          <p:spPr>
            <a:xfrm>
              <a:off x="2971799" y="1832988"/>
              <a:ext cx="1323109" cy="1129145"/>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313E4F"/>
                  </a:solidFill>
                  <a:latin typeface="Microsoft YaHei" charset="-122"/>
                  <a:ea typeface="Microsoft YaHei" charset="-122"/>
                  <a:cs typeface="Microsoft YaHei" charset="-122"/>
                </a:rPr>
                <a:t>CFETS</a:t>
              </a:r>
              <a:endParaRPr lang="zh-CN" altLang="en-US" b="1" dirty="0">
                <a:solidFill>
                  <a:srgbClr val="313E4F"/>
                </a:solidFill>
                <a:latin typeface="Microsoft YaHei" charset="-122"/>
                <a:ea typeface="Microsoft YaHei" charset="-122"/>
                <a:cs typeface="Microsoft YaHei" charset="-122"/>
              </a:endParaRPr>
            </a:p>
          </p:txBody>
        </p:sp>
        <p:sp>
          <p:nvSpPr>
            <p:cNvPr id="142" name="六边形 141"/>
            <p:cNvSpPr/>
            <p:nvPr/>
          </p:nvSpPr>
          <p:spPr>
            <a:xfrm>
              <a:off x="1801091" y="1177637"/>
              <a:ext cx="1323109" cy="1129145"/>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prstClr val="white"/>
                  </a:solidFill>
                  <a:latin typeface="微软雅黑" pitchFamily="34" charset="-122"/>
                  <a:ea typeface="微软雅黑" pitchFamily="34" charset="-122"/>
                </a:rPr>
                <a:t>交易接口</a:t>
              </a:r>
              <a:endParaRPr lang="zh-CN" altLang="en-US" sz="1400" b="1" dirty="0">
                <a:solidFill>
                  <a:prstClr val="white"/>
                </a:solidFill>
                <a:latin typeface="微软雅黑" pitchFamily="34" charset="-122"/>
                <a:ea typeface="微软雅黑" pitchFamily="34" charset="-122"/>
              </a:endParaRPr>
            </a:p>
          </p:txBody>
        </p:sp>
        <p:sp>
          <p:nvSpPr>
            <p:cNvPr id="143" name="六边形 142"/>
            <p:cNvSpPr/>
            <p:nvPr/>
          </p:nvSpPr>
          <p:spPr>
            <a:xfrm>
              <a:off x="2971800" y="630238"/>
              <a:ext cx="1323109" cy="1129145"/>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charset="0"/>
                <a:buNone/>
                <a:defRPr/>
              </a:pPr>
              <a:r>
                <a:rPr lang="zh-CN" altLang="en-US" sz="1400" b="1" dirty="0">
                  <a:solidFill>
                    <a:srgbClr val="313E4F"/>
                  </a:solidFill>
                  <a:latin typeface="微软雅黑"/>
                  <a:ea typeface="微软雅黑"/>
                  <a:cs typeface="微软雅黑"/>
                </a:rPr>
                <a:t>交易辅助</a:t>
              </a:r>
              <a:endParaRPr lang="en-US" altLang="zh-CN" sz="1400" b="1" dirty="0">
                <a:solidFill>
                  <a:srgbClr val="313E4F"/>
                </a:solidFill>
                <a:latin typeface="微软雅黑"/>
                <a:ea typeface="微软雅黑"/>
                <a:cs typeface="微软雅黑"/>
              </a:endParaRPr>
            </a:p>
            <a:p>
              <a:pPr algn="ctr">
                <a:buFont typeface="Arial" charset="0"/>
                <a:buNone/>
                <a:defRPr/>
              </a:pPr>
              <a:r>
                <a:rPr lang="zh-CN" altLang="en-US" sz="1400" b="1" dirty="0">
                  <a:solidFill>
                    <a:srgbClr val="313E4F"/>
                  </a:solidFill>
                  <a:latin typeface="微软雅黑"/>
                  <a:ea typeface="微软雅黑"/>
                  <a:cs typeface="微软雅黑"/>
                </a:rPr>
                <a:t>接口</a:t>
              </a:r>
            </a:p>
          </p:txBody>
        </p:sp>
        <p:sp>
          <p:nvSpPr>
            <p:cNvPr id="144" name="六边形 143"/>
            <p:cNvSpPr/>
            <p:nvPr/>
          </p:nvSpPr>
          <p:spPr>
            <a:xfrm>
              <a:off x="4128655" y="1250373"/>
              <a:ext cx="1323109" cy="1129145"/>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prstClr val="white"/>
                  </a:solidFill>
                  <a:latin typeface="微软雅黑" pitchFamily="34" charset="-122"/>
                  <a:ea typeface="微软雅黑" pitchFamily="34" charset="-122"/>
                </a:rPr>
                <a:t>成交回报</a:t>
              </a:r>
              <a:endParaRPr lang="en-US" altLang="zh-CN" sz="1400" b="1" dirty="0" smtClean="0">
                <a:solidFill>
                  <a:prstClr val="white"/>
                </a:solidFill>
                <a:latin typeface="微软雅黑" pitchFamily="34" charset="-122"/>
                <a:ea typeface="微软雅黑" pitchFamily="34" charset="-122"/>
              </a:endParaRPr>
            </a:p>
            <a:p>
              <a:pPr algn="ctr"/>
              <a:r>
                <a:rPr lang="zh-CN" altLang="en-US" sz="1400" b="1" dirty="0" smtClean="0">
                  <a:solidFill>
                    <a:prstClr val="white"/>
                  </a:solidFill>
                  <a:latin typeface="微软雅黑" pitchFamily="34" charset="-122"/>
                  <a:ea typeface="微软雅黑" pitchFamily="34" charset="-122"/>
                </a:rPr>
                <a:t>接口</a:t>
              </a:r>
              <a:endParaRPr lang="zh-CN" altLang="en-US" sz="1400" b="1" dirty="0">
                <a:solidFill>
                  <a:prstClr val="white"/>
                </a:solidFill>
                <a:latin typeface="微软雅黑" pitchFamily="34" charset="-122"/>
                <a:ea typeface="微软雅黑" pitchFamily="34" charset="-122"/>
              </a:endParaRPr>
            </a:p>
          </p:txBody>
        </p:sp>
        <p:sp>
          <p:nvSpPr>
            <p:cNvPr id="145" name="六边形 144"/>
            <p:cNvSpPr/>
            <p:nvPr/>
          </p:nvSpPr>
          <p:spPr>
            <a:xfrm>
              <a:off x="1840826" y="2459182"/>
              <a:ext cx="1323109" cy="1129145"/>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313E4F"/>
                  </a:solidFill>
                  <a:latin typeface="微软雅黑" pitchFamily="34" charset="-122"/>
                  <a:ea typeface="微软雅黑" pitchFamily="34" charset="-122"/>
                </a:rPr>
                <a:t>信息订阅</a:t>
              </a:r>
              <a:endParaRPr lang="en-US" altLang="zh-CN" sz="1400" b="1" dirty="0" smtClean="0">
                <a:solidFill>
                  <a:srgbClr val="313E4F"/>
                </a:solidFill>
                <a:latin typeface="微软雅黑" pitchFamily="34" charset="-122"/>
                <a:ea typeface="微软雅黑" pitchFamily="34" charset="-122"/>
              </a:endParaRPr>
            </a:p>
            <a:p>
              <a:pPr algn="ctr"/>
              <a:r>
                <a:rPr lang="zh-CN" altLang="en-US" sz="1400" b="1" dirty="0" smtClean="0">
                  <a:solidFill>
                    <a:srgbClr val="313E4F"/>
                  </a:solidFill>
                  <a:latin typeface="微软雅黑" pitchFamily="34" charset="-122"/>
                  <a:ea typeface="微软雅黑" pitchFamily="34" charset="-122"/>
                </a:rPr>
                <a:t>接口</a:t>
              </a:r>
              <a:endParaRPr lang="zh-CN" altLang="en-US" sz="1400" b="1" dirty="0">
                <a:solidFill>
                  <a:srgbClr val="313E4F"/>
                </a:solidFill>
                <a:latin typeface="微软雅黑" pitchFamily="34" charset="-122"/>
                <a:ea typeface="微软雅黑" pitchFamily="34" charset="-122"/>
              </a:endParaRPr>
            </a:p>
          </p:txBody>
        </p:sp>
        <p:sp>
          <p:nvSpPr>
            <p:cNvPr id="146" name="六边形 145"/>
            <p:cNvSpPr/>
            <p:nvPr/>
          </p:nvSpPr>
          <p:spPr>
            <a:xfrm>
              <a:off x="4128655" y="2459182"/>
              <a:ext cx="1323109" cy="1129145"/>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313E4F"/>
                  </a:solidFill>
                  <a:latin typeface="微软雅黑" pitchFamily="34" charset="-122"/>
                  <a:ea typeface="微软雅黑" pitchFamily="34" charset="-122"/>
                </a:rPr>
                <a:t>风险管理</a:t>
              </a:r>
              <a:endParaRPr lang="en-US" altLang="zh-CN" sz="1400" b="1" dirty="0" smtClean="0">
                <a:solidFill>
                  <a:srgbClr val="313E4F"/>
                </a:solidFill>
                <a:latin typeface="微软雅黑" pitchFamily="34" charset="-122"/>
                <a:ea typeface="微软雅黑" pitchFamily="34" charset="-122"/>
              </a:endParaRPr>
            </a:p>
            <a:p>
              <a:pPr algn="ctr"/>
              <a:r>
                <a:rPr lang="zh-CN" altLang="en-US" sz="1400" b="1" dirty="0" smtClean="0">
                  <a:solidFill>
                    <a:srgbClr val="313E4F"/>
                  </a:solidFill>
                  <a:latin typeface="微软雅黑" pitchFamily="34" charset="-122"/>
                  <a:ea typeface="微软雅黑" pitchFamily="34" charset="-122"/>
                </a:rPr>
                <a:t>接口</a:t>
              </a:r>
              <a:endParaRPr lang="zh-CN" altLang="en-US" sz="1400" b="1" dirty="0">
                <a:solidFill>
                  <a:srgbClr val="313E4F"/>
                </a:solidFill>
                <a:latin typeface="微软雅黑" pitchFamily="34" charset="-122"/>
                <a:ea typeface="微软雅黑" pitchFamily="34" charset="-122"/>
              </a:endParaRPr>
            </a:p>
          </p:txBody>
        </p:sp>
        <p:sp>
          <p:nvSpPr>
            <p:cNvPr id="147" name="六边形 146"/>
            <p:cNvSpPr/>
            <p:nvPr/>
          </p:nvSpPr>
          <p:spPr>
            <a:xfrm>
              <a:off x="2971800" y="3082636"/>
              <a:ext cx="1323109" cy="1129145"/>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prstClr val="white"/>
                  </a:solidFill>
                  <a:latin typeface="微软雅黑" pitchFamily="34" charset="-122"/>
                  <a:ea typeface="微软雅黑" pitchFamily="34" charset="-122"/>
                </a:rPr>
                <a:t>交易后处理接口</a:t>
              </a:r>
              <a:endParaRPr lang="zh-CN" altLang="en-US" sz="1400" b="1" dirty="0">
                <a:solidFill>
                  <a:prstClr val="white"/>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05605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6493933" y="385765"/>
            <a:ext cx="59393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4"/>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rotWithShape="1">
          <a:blip r:embed="rId3" cstate="print">
            <a:alphaModFix amt="46000"/>
            <a:extLst>
              <a:ext uri="{28A0092B-C50C-407E-A947-70E740481C1C}">
                <a14:useLocalDpi xmlns:a14="http://schemas.microsoft.com/office/drawing/2010/main" val="0"/>
              </a:ext>
            </a:extLst>
          </a:blip>
          <a:srcRect/>
          <a:stretch/>
        </p:blipFill>
        <p:spPr>
          <a:xfrm>
            <a:off x="0" y="4744277"/>
            <a:ext cx="12192000" cy="1378081"/>
          </a:xfrm>
          <a:prstGeom prst="rect">
            <a:avLst/>
          </a:prstGeom>
        </p:spPr>
      </p:pic>
      <p:pic>
        <p:nvPicPr>
          <p:cNvPr id="15" name="图片 14"/>
          <p:cNvPicPr>
            <a:picLocks noChangeAspect="1"/>
          </p:cNvPicPr>
          <p:nvPr/>
        </p:nvPicPr>
        <p:blipFill rotWithShape="1">
          <a:blip r:embed="rId4"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1788528129"/>
              </p:ext>
            </p:extLst>
          </p:nvPr>
        </p:nvGraphicFramePr>
        <p:xfrm>
          <a:off x="976008" y="1579769"/>
          <a:ext cx="10593692" cy="3325826"/>
        </p:xfrm>
        <a:graphic>
          <a:graphicData uri="http://schemas.openxmlformats.org/drawingml/2006/table">
            <a:tbl>
              <a:tblPr firstRow="1" bandRow="1">
                <a:tableStyleId>{EB9631B5-78F2-41C9-869B-9F39066F8104}</a:tableStyleId>
              </a:tblPr>
              <a:tblGrid>
                <a:gridCol w="1259588"/>
                <a:gridCol w="3293308"/>
                <a:gridCol w="3020398"/>
                <a:gridCol w="3020398"/>
              </a:tblGrid>
              <a:tr h="460706">
                <a:tc>
                  <a:txBody>
                    <a:bodyPr/>
                    <a:lstStyle/>
                    <a:p>
                      <a:pPr algn="ctr"/>
                      <a:endParaRPr lang="zh-CN" altLang="en-US" b="1" i="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现 状</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提 升</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好 处</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前端展示</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baseline="0" dirty="0" smtClean="0">
                          <a:solidFill>
                            <a:srgbClr val="313E4F"/>
                          </a:solidFill>
                          <a:latin typeface="Microsoft YaHei Light" charset="-122"/>
                          <a:ea typeface="Microsoft YaHei Light" charset="-122"/>
                          <a:cs typeface="Microsoft YaHei Light" charset="-122"/>
                        </a:rPr>
                        <a:t>各系统均提供独立的终端展示</a:t>
                      </a:r>
                      <a:endParaRPr lang="en-US" altLang="zh-CN" sz="1600" b="0" i="0" kern="1200" baseline="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baseline="0" dirty="0" smtClean="0">
                          <a:solidFill>
                            <a:srgbClr val="313E4F"/>
                          </a:solidFill>
                          <a:latin typeface="Microsoft YaHei Light" charset="-122"/>
                          <a:ea typeface="Microsoft YaHei Light" charset="-122"/>
                          <a:cs typeface="Microsoft YaHei Light" charset="-122"/>
                        </a:rPr>
                        <a:t>未提供互联网终端服务</a:t>
                      </a:r>
                      <a:endParaRPr lang="en-US" altLang="zh-CN" sz="1600" b="0" i="0" kern="1200" baseline="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baseline="0" dirty="0" smtClean="0">
                          <a:solidFill>
                            <a:srgbClr val="313E4F"/>
                          </a:solidFill>
                          <a:latin typeface="Microsoft YaHei Light" charset="-122"/>
                          <a:ea typeface="Microsoft YaHei Light" charset="-122"/>
                          <a:cs typeface="Microsoft YaHei Light" charset="-122"/>
                        </a:rPr>
                        <a:t>未提供移动终端服务</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提供全新设计风格的统一终端，整合中心服务端核心交易、辅助交易功能</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提供专线网终端和互联网终端两种接入方式</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通过移动终端提供行情、本方成交数据展示等信息服务</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提供一站式服务，大大提升了用户体验</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提供了多种终端接入形式</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提高了交易员获取信息的便利性</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基础架构</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dirty="0" smtClean="0">
                          <a:solidFill>
                            <a:srgbClr val="313E4F"/>
                          </a:solidFill>
                          <a:latin typeface="Microsoft YaHei Light" charset="-122"/>
                          <a:ea typeface="Microsoft YaHei Light" charset="-122"/>
                          <a:cs typeface="Microsoft YaHei Light" charset="-122"/>
                        </a:rPr>
                        <a:t>本币交易系统、</a:t>
                      </a:r>
                      <a:r>
                        <a:rPr lang="en-US" altLang="zh-CN" sz="1600" b="0" i="0" kern="1200" dirty="0" smtClean="0">
                          <a:solidFill>
                            <a:srgbClr val="313E4F"/>
                          </a:solidFill>
                          <a:latin typeface="Microsoft YaHei Light" charset="-122"/>
                          <a:ea typeface="Microsoft YaHei Light" charset="-122"/>
                          <a:cs typeface="Microsoft YaHei Light" charset="-122"/>
                        </a:rPr>
                        <a:t>X</a:t>
                      </a:r>
                      <a:r>
                        <a:rPr lang="zh-CN" altLang="en-US" sz="1600" b="0" i="0" kern="1200" dirty="0" smtClean="0">
                          <a:solidFill>
                            <a:srgbClr val="313E4F"/>
                          </a:solidFill>
                          <a:latin typeface="Microsoft YaHei Light" charset="-122"/>
                          <a:ea typeface="Microsoft YaHei Light" charset="-122"/>
                          <a:cs typeface="Microsoft YaHei Light" charset="-122"/>
                        </a:rPr>
                        <a:t>系列共用同一套用户体系，单点登录</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dirty="0" smtClean="0">
                          <a:solidFill>
                            <a:srgbClr val="313E4F"/>
                          </a:solidFill>
                          <a:latin typeface="Microsoft YaHei Light" charset="-122"/>
                          <a:ea typeface="Microsoft YaHei Light" charset="-122"/>
                          <a:cs typeface="Microsoft YaHei Light" charset="-122"/>
                        </a:rPr>
                        <a:t>交易终端采用</a:t>
                      </a:r>
                      <a:r>
                        <a:rPr lang="en-US" altLang="zh-CN" sz="1600" b="0" i="0" kern="1200" dirty="0" smtClean="0">
                          <a:solidFill>
                            <a:srgbClr val="313E4F"/>
                          </a:solidFill>
                          <a:latin typeface="Microsoft YaHei Light" charset="-122"/>
                          <a:ea typeface="Microsoft YaHei Light" charset="-122"/>
                          <a:cs typeface="Microsoft YaHei Light" charset="-122"/>
                        </a:rPr>
                        <a:t>CS</a:t>
                      </a:r>
                      <a:r>
                        <a:rPr lang="zh-CN" altLang="en-US" sz="1600" b="0" i="0" kern="1200" dirty="0" smtClean="0">
                          <a:solidFill>
                            <a:srgbClr val="313E4F"/>
                          </a:solidFill>
                          <a:latin typeface="Microsoft YaHei Light" charset="-122"/>
                          <a:ea typeface="Microsoft YaHei Light" charset="-122"/>
                          <a:cs typeface="Microsoft YaHei Light" charset="-122"/>
                        </a:rPr>
                        <a:t>技术</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使用用户统一认证机制</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引入</a:t>
                      </a:r>
                      <a:r>
                        <a:rPr lang="en-US" altLang="zh-CN" sz="1600" b="0" i="0" dirty="0" err="1" smtClean="0">
                          <a:solidFill>
                            <a:srgbClr val="313E4F"/>
                          </a:solidFill>
                          <a:latin typeface="Microsoft YaHei Light" charset="-122"/>
                          <a:ea typeface="Microsoft YaHei Light" charset="-122"/>
                          <a:cs typeface="Microsoft YaHei Light" charset="-122"/>
                        </a:rPr>
                        <a:t>HTML5</a:t>
                      </a:r>
                      <a:r>
                        <a:rPr lang="zh-CN" altLang="en-US" sz="1600" b="0" i="0" dirty="0" smtClean="0">
                          <a:solidFill>
                            <a:srgbClr val="313E4F"/>
                          </a:solidFill>
                          <a:latin typeface="Microsoft YaHei Light" charset="-122"/>
                          <a:ea typeface="Microsoft YaHei Light" charset="-122"/>
                          <a:cs typeface="Microsoft YaHei Light" charset="-122"/>
                        </a:rPr>
                        <a:t>技术</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交易终端更轻更快</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bl>
          </a:graphicData>
        </a:graphic>
      </p:graphicFrame>
      <p:sp>
        <p:nvSpPr>
          <p:cNvPr id="7" name="文本框 1"/>
          <p:cNvSpPr txBox="1"/>
          <p:nvPr/>
        </p:nvSpPr>
        <p:spPr>
          <a:xfrm>
            <a:off x="6986920" y="441377"/>
            <a:ext cx="4881377"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统一终端</a:t>
            </a:r>
            <a:r>
              <a:rPr kumimoji="1" lang="en-US" altLang="zh-CN" sz="2400" b="1" dirty="0" smtClean="0">
                <a:solidFill>
                  <a:schemeClr val="bg1">
                    <a:lumMod val="95000"/>
                  </a:schemeClr>
                </a:solidFill>
                <a:latin typeface="Microsoft YaHei" charset="-122"/>
                <a:ea typeface="Microsoft YaHei" charset="-122"/>
                <a:cs typeface="Microsoft YaHei" charset="-122"/>
              </a:rPr>
              <a:t>-</a:t>
            </a:r>
            <a:r>
              <a:rPr kumimoji="1" lang="zh-CN" altLang="en-US" sz="2400" b="1" dirty="0" smtClean="0">
                <a:solidFill>
                  <a:schemeClr val="bg1">
                    <a:lumMod val="95000"/>
                  </a:schemeClr>
                </a:solidFill>
                <a:latin typeface="Microsoft YaHei" charset="-122"/>
                <a:ea typeface="Microsoft YaHei" charset="-122"/>
                <a:cs typeface="Microsoft YaHei" charset="-122"/>
              </a:rPr>
              <a:t>用户接入</a:t>
            </a:r>
          </a:p>
        </p:txBody>
      </p:sp>
    </p:spTree>
    <p:extLst>
      <p:ext uri="{BB962C8B-B14F-4D97-AF65-F5344CB8AC3E}">
        <p14:creationId xmlns:p14="http://schemas.microsoft.com/office/powerpoint/2010/main" val="1883045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270" y="951438"/>
            <a:ext cx="10144429" cy="5921059"/>
          </a:xfrm>
          <a:prstGeom prst="rect">
            <a:avLst/>
          </a:prstGeom>
        </p:spPr>
      </p:pic>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6872037" y="508224"/>
              <a:ext cx="4756124" cy="338554"/>
            </a:xfrm>
            <a:prstGeom prst="rect">
              <a:avLst/>
            </a:prstGeom>
            <a:noFill/>
          </p:spPr>
          <p:txBody>
            <a:bodyPr wrap="square" rtlCol="0">
              <a:spAutoFit/>
            </a:bodyPr>
            <a:lstStyle/>
            <a:p>
              <a:r>
                <a:rPr kumimoji="1" lang="zh-CN" altLang="en-US" sz="1600" b="1" dirty="0" smtClean="0">
                  <a:solidFill>
                    <a:schemeClr val="bg1">
                      <a:lumMod val="95000"/>
                    </a:schemeClr>
                  </a:solidFill>
                  <a:latin typeface="Microsoft YaHei" charset="-122"/>
                  <a:ea typeface="Microsoft YaHei" charset="-122"/>
                  <a:cs typeface="Microsoft YaHei" charset="-122"/>
                </a:rPr>
                <a:t>支持专线网、互联通两种接入方式</a:t>
              </a:r>
              <a:endParaRPr kumimoji="1" lang="zh-CN" altLang="en-US" sz="16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5" name="组 50"/>
          <p:cNvGrpSpPr/>
          <p:nvPr/>
        </p:nvGrpSpPr>
        <p:grpSpPr>
          <a:xfrm>
            <a:off x="10024605" y="0"/>
            <a:ext cx="1635125" cy="1420813"/>
            <a:chOff x="7922428" y="1362599"/>
            <a:chExt cx="1635125" cy="1420813"/>
          </a:xfrm>
        </p:grpSpPr>
        <p:sp>
          <p:nvSpPr>
            <p:cNvPr id="5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EE48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53" name="文本框 52"/>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统一</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终端</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8281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6872037" y="508224"/>
              <a:ext cx="4756124" cy="338554"/>
            </a:xfrm>
            <a:prstGeom prst="rect">
              <a:avLst/>
            </a:prstGeom>
            <a:noFill/>
          </p:spPr>
          <p:txBody>
            <a:bodyPr wrap="square" rtlCol="0">
              <a:spAutoFit/>
            </a:bodyPr>
            <a:lstStyle/>
            <a:p>
              <a:r>
                <a:rPr kumimoji="1" lang="zh-CN" altLang="en-US" sz="1600" b="1" dirty="0" smtClean="0">
                  <a:solidFill>
                    <a:schemeClr val="bg1">
                      <a:lumMod val="95000"/>
                    </a:schemeClr>
                  </a:solidFill>
                  <a:latin typeface="Microsoft YaHei" charset="-122"/>
                  <a:ea typeface="Microsoft YaHei" charset="-122"/>
                  <a:cs typeface="Microsoft YaHei" charset="-122"/>
                </a:rPr>
                <a:t>提供移动行情信息服务</a:t>
              </a:r>
              <a:endParaRPr kumimoji="1" lang="zh-CN" altLang="en-US" sz="16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27" name="Picture 3"/>
          <p:cNvPicPr>
            <a:picLocks noChangeAspect="1" noChangeArrowheads="1"/>
          </p:cNvPicPr>
          <p:nvPr/>
        </p:nvPicPr>
        <p:blipFill>
          <a:blip r:embed="rId2" cstate="print"/>
          <a:srcRect/>
          <a:stretch>
            <a:fillRect/>
          </a:stretch>
        </p:blipFill>
        <p:spPr bwMode="auto">
          <a:xfrm>
            <a:off x="532131" y="1103838"/>
            <a:ext cx="3100726" cy="5520069"/>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4206335" y="1103838"/>
            <a:ext cx="3202323" cy="5700936"/>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8058563" y="1103838"/>
            <a:ext cx="3202322" cy="5700936"/>
          </a:xfrm>
          <a:prstGeom prst="rect">
            <a:avLst/>
          </a:prstGeom>
          <a:noFill/>
          <a:ln w="9525">
            <a:noFill/>
            <a:miter lim="800000"/>
            <a:headEnd/>
            <a:tailEnd/>
          </a:ln>
        </p:spPr>
      </p:pic>
      <p:grpSp>
        <p:nvGrpSpPr>
          <p:cNvPr id="20" name="组 50"/>
          <p:cNvGrpSpPr/>
          <p:nvPr/>
        </p:nvGrpSpPr>
        <p:grpSpPr>
          <a:xfrm>
            <a:off x="10024605" y="0"/>
            <a:ext cx="1635125" cy="1420813"/>
            <a:chOff x="7922428" y="1362599"/>
            <a:chExt cx="1635125" cy="1420813"/>
          </a:xfrm>
        </p:grpSpPr>
        <p:sp>
          <p:nvSpPr>
            <p:cNvPr id="5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rgbClr val="EE48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53" name="文本框 52"/>
            <p:cNvSpPr txBox="1"/>
            <p:nvPr/>
          </p:nvSpPr>
          <p:spPr>
            <a:xfrm>
              <a:off x="8469153" y="1635440"/>
              <a:ext cx="800219" cy="830997"/>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移动</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终端</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8281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6493933" y="385765"/>
            <a:ext cx="59393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4"/>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rotWithShape="1">
          <a:blip r:embed="rId3" cstate="print">
            <a:alphaModFix amt="46000"/>
            <a:extLst>
              <a:ext uri="{28A0092B-C50C-407E-A947-70E740481C1C}">
                <a14:useLocalDpi xmlns:a14="http://schemas.microsoft.com/office/drawing/2010/main" val="0"/>
              </a:ext>
            </a:extLst>
          </a:blip>
          <a:srcRect/>
          <a:stretch/>
        </p:blipFill>
        <p:spPr>
          <a:xfrm>
            <a:off x="0" y="4744277"/>
            <a:ext cx="12192000" cy="1378081"/>
          </a:xfrm>
          <a:prstGeom prst="rect">
            <a:avLst/>
          </a:prstGeom>
        </p:spPr>
      </p:pic>
      <p:pic>
        <p:nvPicPr>
          <p:cNvPr id="15" name="图片 14"/>
          <p:cNvPicPr>
            <a:picLocks noChangeAspect="1"/>
          </p:cNvPicPr>
          <p:nvPr/>
        </p:nvPicPr>
        <p:blipFill rotWithShape="1">
          <a:blip r:embed="rId4"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1788528129"/>
              </p:ext>
            </p:extLst>
          </p:nvPr>
        </p:nvGraphicFramePr>
        <p:xfrm>
          <a:off x="1052208" y="1592469"/>
          <a:ext cx="10593692" cy="3163260"/>
        </p:xfrm>
        <a:graphic>
          <a:graphicData uri="http://schemas.openxmlformats.org/drawingml/2006/table">
            <a:tbl>
              <a:tblPr firstRow="1" bandRow="1">
                <a:tableStyleId>{EB9631B5-78F2-41C9-869B-9F39066F8104}</a:tableStyleId>
              </a:tblPr>
              <a:tblGrid>
                <a:gridCol w="1259588"/>
                <a:gridCol w="3293308"/>
                <a:gridCol w="3020398"/>
                <a:gridCol w="3020398"/>
              </a:tblGrid>
              <a:tr h="460706">
                <a:tc>
                  <a:txBody>
                    <a:bodyPr/>
                    <a:lstStyle/>
                    <a:p>
                      <a:pPr algn="ctr"/>
                      <a:endParaRPr lang="zh-CN" altLang="en-US" b="1" i="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现 状</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提 升</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好 处</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业务功能</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dirty="0" smtClean="0">
                          <a:solidFill>
                            <a:srgbClr val="313E4F"/>
                          </a:solidFill>
                          <a:latin typeface="Microsoft YaHei Light" charset="-122"/>
                          <a:ea typeface="Microsoft YaHei Light" charset="-122"/>
                          <a:cs typeface="Microsoft YaHei Light" charset="-122"/>
                        </a:rPr>
                        <a:t>各系统分别发布行情</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dirty="0" smtClean="0">
                          <a:solidFill>
                            <a:srgbClr val="313E4F"/>
                          </a:solidFill>
                          <a:latin typeface="Microsoft YaHei Light" charset="-122"/>
                          <a:ea typeface="Microsoft YaHei Light" charset="-122"/>
                          <a:cs typeface="Microsoft YaHei Light" charset="-122"/>
                        </a:rPr>
                        <a:t>成交单未落地查询时重新生成成交单</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实现跨系统行情聚合</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引入成交单落地生成模型</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引入</a:t>
                      </a:r>
                      <a:r>
                        <a:rPr lang="en-US" altLang="zh-CN" sz="1600" b="0" i="0" dirty="0" err="1" smtClean="0">
                          <a:solidFill>
                            <a:srgbClr val="313E4F"/>
                          </a:solidFill>
                          <a:latin typeface="Microsoft YaHei Light" charset="-122"/>
                          <a:ea typeface="Microsoft YaHei Light" charset="-122"/>
                          <a:cs typeface="Microsoft YaHei Light" charset="-122"/>
                        </a:rPr>
                        <a:t>RFQ</a:t>
                      </a:r>
                      <a:r>
                        <a:rPr lang="zh-CN" altLang="en-US" sz="1600" b="0" i="0" dirty="0" smtClean="0">
                          <a:solidFill>
                            <a:srgbClr val="313E4F"/>
                          </a:solidFill>
                          <a:latin typeface="Microsoft YaHei Light" charset="-122"/>
                          <a:ea typeface="Microsoft YaHei Light" charset="-122"/>
                          <a:cs typeface="Microsoft YaHei Light" charset="-122"/>
                        </a:rPr>
                        <a:t>快照</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行情聚合，便利机构进行盯市</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更丰富的成交审计功能</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前端展示</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dirty="0" smtClean="0">
                          <a:solidFill>
                            <a:srgbClr val="313E4F"/>
                          </a:solidFill>
                          <a:latin typeface="Microsoft YaHei Light" charset="-122"/>
                          <a:ea typeface="Microsoft YaHei Light" charset="-122"/>
                          <a:cs typeface="Microsoft YaHei Light" charset="-122"/>
                        </a:rPr>
                        <a:t>辅助交易功能离散分布在各个系统中</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342900" marR="0" indent="-342900" algn="l" defTabSz="914400" rtl="0" eaLnBrk="1" fontAlgn="auto" latinLnBrk="0" hangingPunct="1">
                        <a:lnSpc>
                          <a:spcPct val="100000"/>
                        </a:lnSpc>
                        <a:spcBef>
                          <a:spcPts val="0"/>
                        </a:spcBef>
                        <a:spcAft>
                          <a:spcPts val="0"/>
                        </a:spcAft>
                        <a:buClrTx/>
                        <a:buSzTx/>
                        <a:buFont typeface="Arial" pitchFamily="34" charset="0"/>
                        <a:buAutoNum type="arabicPeriod"/>
                        <a:tabLst/>
                        <a:defRPr/>
                      </a:pPr>
                      <a:r>
                        <a:rPr lang="zh-CN" altLang="en-US" sz="1600" b="0" i="0" kern="1200" dirty="0" smtClean="0">
                          <a:solidFill>
                            <a:srgbClr val="313E4F"/>
                          </a:solidFill>
                          <a:latin typeface="Microsoft YaHei Light" charset="-122"/>
                          <a:ea typeface="Microsoft YaHei Light" charset="-122"/>
                          <a:cs typeface="Microsoft YaHei Light" charset="-122"/>
                        </a:rPr>
                        <a:t>通过单一界面展示报价、成交行情</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行情展示、本方成交数据由辅助交易系统统一完成</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通过</a:t>
                      </a:r>
                      <a:r>
                        <a:rPr lang="en-US" altLang="zh-CN" sz="1600" b="0" i="0" dirty="0" smtClean="0">
                          <a:solidFill>
                            <a:srgbClr val="313E4F"/>
                          </a:solidFill>
                          <a:latin typeface="Microsoft YaHei Light" charset="-122"/>
                          <a:ea typeface="Microsoft YaHei Light" charset="-122"/>
                          <a:cs typeface="Microsoft YaHei Light" charset="-122"/>
                        </a:rPr>
                        <a:t>Widget</a:t>
                      </a:r>
                      <a:r>
                        <a:rPr lang="zh-CN" altLang="en-US" sz="1600" b="0" i="0" dirty="0" smtClean="0">
                          <a:solidFill>
                            <a:srgbClr val="313E4F"/>
                          </a:solidFill>
                          <a:latin typeface="Microsoft YaHei Light" charset="-122"/>
                          <a:ea typeface="Microsoft YaHei Light" charset="-122"/>
                          <a:cs typeface="Microsoft YaHei Light" charset="-122"/>
                        </a:rPr>
                        <a:t>组件实现行情的灵活订阅</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操作更加便利</a:t>
                      </a:r>
                      <a:endParaRPr lang="en-US" altLang="zh-CN" sz="1600" b="0" i="0" dirty="0" smtClean="0">
                        <a:solidFill>
                          <a:srgbClr val="313E4F"/>
                        </a:solidFill>
                        <a:latin typeface="Microsoft YaHei Light" charset="-122"/>
                        <a:ea typeface="Microsoft YaHei Light" charset="-122"/>
                        <a:cs typeface="Microsoft YaHei Light" charset="-122"/>
                      </a:endParaRPr>
                    </a:p>
                    <a:p>
                      <a:pPr marL="342900" indent="-342900" algn="l">
                        <a:buAutoNum type="arabicPeriod"/>
                      </a:pPr>
                      <a:r>
                        <a:rPr lang="zh-CN" altLang="en-US" sz="1600" b="0" i="0" dirty="0" smtClean="0">
                          <a:solidFill>
                            <a:srgbClr val="313E4F"/>
                          </a:solidFill>
                          <a:latin typeface="Microsoft YaHei Light" charset="-122"/>
                          <a:ea typeface="Microsoft YaHei Light" charset="-122"/>
                          <a:cs typeface="Microsoft YaHei Light" charset="-122"/>
                        </a:rPr>
                        <a:t>信息承载更丰富</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12794">
                <a:tc>
                  <a:txBody>
                    <a:bodyPr/>
                    <a:lstStyle/>
                    <a:p>
                      <a:pPr algn="ctr"/>
                      <a:r>
                        <a:rPr lang="zh-CN" altLang="en-US" b="1" i="0" dirty="0" smtClean="0">
                          <a:latin typeface="Microsoft YaHei Light" charset="-122"/>
                          <a:ea typeface="Microsoft YaHei Light" charset="-122"/>
                          <a:cs typeface="Microsoft YaHei Light" charset="-122"/>
                        </a:rPr>
                        <a:t>基础架构</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dirty="0" smtClean="0">
                          <a:solidFill>
                            <a:srgbClr val="313E4F"/>
                          </a:solidFill>
                          <a:latin typeface="Microsoft YaHei Light" charset="-122"/>
                          <a:ea typeface="Microsoft YaHei Light" charset="-122"/>
                          <a:cs typeface="Microsoft YaHei Light" charset="-122"/>
                        </a:rPr>
                        <a:t>各系统各自完成行情计算等开发</a:t>
                      </a:r>
                      <a:endParaRPr lang="en-US" altLang="zh-CN" sz="1600" b="0" i="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复用新平台外汇行情类等组件</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342900" indent="-342900" algn="l">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更快的需求响应速度</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bl>
          </a:graphicData>
        </a:graphic>
      </p:graphicFrame>
      <p:sp>
        <p:nvSpPr>
          <p:cNvPr id="7" name="文本框 1"/>
          <p:cNvSpPr txBox="1"/>
          <p:nvPr/>
        </p:nvSpPr>
        <p:spPr>
          <a:xfrm>
            <a:off x="6986920" y="441377"/>
            <a:ext cx="4881377"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辅助交易</a:t>
            </a:r>
            <a:r>
              <a:rPr kumimoji="1" lang="en-US" altLang="zh-CN" sz="2400" b="1" dirty="0" smtClean="0">
                <a:solidFill>
                  <a:schemeClr val="bg1">
                    <a:lumMod val="95000"/>
                  </a:schemeClr>
                </a:solidFill>
                <a:latin typeface="Microsoft YaHei" charset="-122"/>
                <a:ea typeface="Microsoft YaHei" charset="-122"/>
                <a:cs typeface="Microsoft YaHei" charset="-122"/>
              </a:rPr>
              <a:t>-</a:t>
            </a:r>
            <a:r>
              <a:rPr kumimoji="1" lang="zh-CN" altLang="en-US" sz="2400" b="1" dirty="0" smtClean="0">
                <a:solidFill>
                  <a:schemeClr val="bg1">
                    <a:lumMod val="95000"/>
                  </a:schemeClr>
                </a:solidFill>
                <a:latin typeface="Microsoft YaHei" charset="-122"/>
                <a:ea typeface="Microsoft YaHei" charset="-122"/>
                <a:cs typeface="Microsoft YaHei" charset="-122"/>
              </a:rPr>
              <a:t>核心交易</a:t>
            </a:r>
          </a:p>
        </p:txBody>
      </p:sp>
    </p:spTree>
    <p:extLst>
      <p:ext uri="{BB962C8B-B14F-4D97-AF65-F5344CB8AC3E}">
        <p14:creationId xmlns:p14="http://schemas.microsoft.com/office/powerpoint/2010/main" val="188304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8502" y="1539284"/>
            <a:ext cx="7855761" cy="4585219"/>
          </a:xfrm>
          <a:prstGeom prst="rect">
            <a:avLst/>
          </a:prstGeom>
        </p:spPr>
      </p:pic>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6872037" y="508224"/>
              <a:ext cx="4756124" cy="338554"/>
            </a:xfrm>
            <a:prstGeom prst="rect">
              <a:avLst/>
            </a:prstGeom>
            <a:noFill/>
          </p:spPr>
          <p:txBody>
            <a:bodyPr wrap="square" rtlCol="0">
              <a:spAutoFit/>
            </a:bodyPr>
            <a:lstStyle/>
            <a:p>
              <a:r>
                <a:rPr kumimoji="1" lang="zh-CN" altLang="en-US" sz="1600" b="1" dirty="0">
                  <a:solidFill>
                    <a:schemeClr val="bg1">
                      <a:lumMod val="95000"/>
                    </a:schemeClr>
                  </a:solidFill>
                  <a:latin typeface="Microsoft YaHei" charset="-122"/>
                  <a:ea typeface="Microsoft YaHei" charset="-122"/>
                  <a:cs typeface="Microsoft YaHei" charset="-122"/>
                </a:rPr>
                <a:t>分市场盯市，产品筛选联动，弹窗少</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654737" y="2002952"/>
            <a:ext cx="5433322" cy="2784357"/>
          </a:xfrm>
          <a:prstGeom prst="rect">
            <a:avLst/>
          </a:prstGeom>
          <a:noFill/>
          <a:ln w="31750" cmpd="sng">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9132944" y="1864453"/>
            <a:ext cx="1149434" cy="2297243"/>
          </a:xfrm>
          <a:prstGeom prst="rect">
            <a:avLst/>
          </a:prstGeom>
          <a:noFill/>
          <a:ln w="31750" cmpd="sng">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523417" y="4841188"/>
            <a:ext cx="6555498" cy="1181136"/>
          </a:xfrm>
          <a:prstGeom prst="rect">
            <a:avLst/>
          </a:prstGeom>
          <a:noFill/>
          <a:ln w="31750" cmpd="sng">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514273" y="2001694"/>
            <a:ext cx="1105401" cy="2785615"/>
          </a:xfrm>
          <a:prstGeom prst="rect">
            <a:avLst/>
          </a:prstGeom>
          <a:noFill/>
          <a:ln w="31750" cmpd="sng">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9156094" y="4161380"/>
            <a:ext cx="1149434" cy="1824367"/>
          </a:xfrm>
          <a:prstGeom prst="rect">
            <a:avLst/>
          </a:prstGeom>
          <a:noFill/>
          <a:ln w="31750" cmpd="sng">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5" name="组 24"/>
          <p:cNvGrpSpPr/>
          <p:nvPr/>
        </p:nvGrpSpPr>
        <p:grpSpPr>
          <a:xfrm>
            <a:off x="754123" y="1615618"/>
            <a:ext cx="2232248" cy="1006421"/>
            <a:chOff x="7317651" y="5472733"/>
            <a:chExt cx="2232248" cy="1006421"/>
          </a:xfrm>
        </p:grpSpPr>
        <p:sp>
          <p:nvSpPr>
            <p:cNvPr id="26" name="泪珠形 25"/>
            <p:cNvSpPr/>
            <p:nvPr/>
          </p:nvSpPr>
          <p:spPr>
            <a:xfrm rot="1672051">
              <a:off x="7890223" y="5472733"/>
              <a:ext cx="1006421" cy="1006421"/>
            </a:xfrm>
            <a:prstGeom prst="teardrop">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7317651" y="5665088"/>
              <a:ext cx="2232248" cy="621709"/>
            </a:xfrm>
            <a:prstGeom prst="rect">
              <a:avLst/>
            </a:prstGeom>
          </p:spPr>
          <p:txBody>
            <a:bodyPr wrap="square">
              <a:spAutoFit/>
            </a:bodyPr>
            <a:lstStyle/>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筛选模版</a:t>
              </a:r>
              <a:endParaRPr lang="en-US" altLang="zh-CN" sz="1600" b="1" dirty="0" smtClean="0">
                <a:solidFill>
                  <a:srgbClr val="313E4F"/>
                </a:solidFill>
                <a:latin typeface="微软雅黑"/>
                <a:ea typeface="微软雅黑"/>
                <a:cs typeface="微软雅黑"/>
              </a:endParaRPr>
            </a:p>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支持联动</a:t>
              </a:r>
              <a:endParaRPr lang="en-US" altLang="zh-CN" sz="1600" b="1" dirty="0" smtClean="0">
                <a:solidFill>
                  <a:srgbClr val="313E4F"/>
                </a:solidFill>
                <a:latin typeface="微软雅黑"/>
                <a:ea typeface="微软雅黑"/>
                <a:cs typeface="微软雅黑"/>
              </a:endParaRPr>
            </a:p>
          </p:txBody>
        </p:sp>
      </p:grpSp>
      <p:grpSp>
        <p:nvGrpSpPr>
          <p:cNvPr id="28" name="组 27"/>
          <p:cNvGrpSpPr/>
          <p:nvPr/>
        </p:nvGrpSpPr>
        <p:grpSpPr>
          <a:xfrm>
            <a:off x="677138" y="4269999"/>
            <a:ext cx="2232248" cy="1006421"/>
            <a:chOff x="7317651" y="5472733"/>
            <a:chExt cx="2232248" cy="1006421"/>
          </a:xfrm>
        </p:grpSpPr>
        <p:sp>
          <p:nvSpPr>
            <p:cNvPr id="29" name="泪珠形 28"/>
            <p:cNvSpPr/>
            <p:nvPr/>
          </p:nvSpPr>
          <p:spPr>
            <a:xfrm rot="3083001">
              <a:off x="7890223" y="5472733"/>
              <a:ext cx="1006421" cy="1006421"/>
            </a:xfrm>
            <a:prstGeom prst="teardrop">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7317651" y="5676661"/>
              <a:ext cx="2232248" cy="621709"/>
            </a:xfrm>
            <a:prstGeom prst="rect">
              <a:avLst/>
            </a:prstGeom>
          </p:spPr>
          <p:txBody>
            <a:bodyPr wrap="square">
              <a:spAutoFit/>
            </a:bodyPr>
            <a:lstStyle/>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本方交易</a:t>
              </a:r>
              <a:endParaRPr lang="en-US" altLang="zh-CN" sz="1600" b="1" dirty="0" smtClean="0">
                <a:solidFill>
                  <a:srgbClr val="313E4F"/>
                </a:solidFill>
                <a:latin typeface="微软雅黑"/>
                <a:ea typeface="微软雅黑"/>
                <a:cs typeface="微软雅黑"/>
              </a:endParaRPr>
            </a:p>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数据聚合</a:t>
              </a:r>
              <a:endParaRPr lang="en-US" altLang="zh-CN" sz="1600" b="1" dirty="0" smtClean="0">
                <a:solidFill>
                  <a:srgbClr val="313E4F"/>
                </a:solidFill>
                <a:latin typeface="微软雅黑"/>
                <a:ea typeface="微软雅黑"/>
                <a:cs typeface="微软雅黑"/>
              </a:endParaRPr>
            </a:p>
          </p:txBody>
        </p:sp>
      </p:grpSp>
      <p:grpSp>
        <p:nvGrpSpPr>
          <p:cNvPr id="36" name="组 35"/>
          <p:cNvGrpSpPr/>
          <p:nvPr/>
        </p:nvGrpSpPr>
        <p:grpSpPr>
          <a:xfrm>
            <a:off x="9553972" y="4881514"/>
            <a:ext cx="2232248" cy="1006421"/>
            <a:chOff x="7268883" y="5472733"/>
            <a:chExt cx="2232248" cy="1006421"/>
          </a:xfrm>
        </p:grpSpPr>
        <p:sp>
          <p:nvSpPr>
            <p:cNvPr id="37" name="泪珠形 36"/>
            <p:cNvSpPr/>
            <p:nvPr/>
          </p:nvSpPr>
          <p:spPr>
            <a:xfrm rot="13214278">
              <a:off x="7890223" y="5472733"/>
              <a:ext cx="1006421" cy="1006421"/>
            </a:xfrm>
            <a:prstGeom prst="teardrop">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7268883" y="5854716"/>
              <a:ext cx="2232248" cy="313932"/>
            </a:xfrm>
            <a:prstGeom prst="rect">
              <a:avLst/>
            </a:prstGeom>
          </p:spPr>
          <p:txBody>
            <a:bodyPr wrap="square">
              <a:spAutoFit/>
            </a:bodyPr>
            <a:lstStyle/>
            <a:p>
              <a:pPr marL="342900" indent="-342900" algn="ctr" defTabSz="1066800">
                <a:lnSpc>
                  <a:spcPct val="90000"/>
                </a:lnSpc>
                <a:spcBef>
                  <a:spcPct val="0"/>
                </a:spcBef>
                <a:spcAft>
                  <a:spcPct val="35000"/>
                </a:spcAft>
              </a:pPr>
              <a:r>
                <a:rPr lang="en-US" altLang="zh-CN" sz="1600" b="1" smtClean="0">
                  <a:solidFill>
                    <a:srgbClr val="313E4F"/>
                  </a:solidFill>
                  <a:latin typeface="微软雅黑"/>
                  <a:ea typeface="微软雅黑"/>
                  <a:cs typeface="微软雅黑"/>
                </a:rPr>
                <a:t>CM</a:t>
              </a:r>
              <a:endParaRPr lang="en-US" altLang="zh-CN" sz="1600" b="1" dirty="0" smtClean="0">
                <a:solidFill>
                  <a:srgbClr val="313E4F"/>
                </a:solidFill>
                <a:latin typeface="微软雅黑"/>
                <a:ea typeface="微软雅黑"/>
                <a:cs typeface="微软雅黑"/>
              </a:endParaRPr>
            </a:p>
          </p:txBody>
        </p:sp>
      </p:grpSp>
      <p:grpSp>
        <p:nvGrpSpPr>
          <p:cNvPr id="42" name="组 41"/>
          <p:cNvGrpSpPr/>
          <p:nvPr/>
        </p:nvGrpSpPr>
        <p:grpSpPr>
          <a:xfrm rot="16534266">
            <a:off x="3701967" y="169658"/>
            <a:ext cx="1432748" cy="2232248"/>
            <a:chOff x="7460135" y="4869737"/>
            <a:chExt cx="1432748" cy="2232248"/>
          </a:xfrm>
        </p:grpSpPr>
        <p:sp>
          <p:nvSpPr>
            <p:cNvPr id="43" name="泪珠形 42"/>
            <p:cNvSpPr/>
            <p:nvPr/>
          </p:nvSpPr>
          <p:spPr>
            <a:xfrm rot="13214278">
              <a:off x="7574176" y="5324611"/>
              <a:ext cx="1318707" cy="1318707"/>
            </a:xfrm>
            <a:prstGeom prst="teardrop">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rot="5065734">
              <a:off x="6962642" y="5367230"/>
              <a:ext cx="2232248" cy="1237262"/>
            </a:xfrm>
            <a:prstGeom prst="rect">
              <a:avLst/>
            </a:prstGeom>
          </p:spPr>
          <p:txBody>
            <a:bodyPr wrap="square">
              <a:spAutoFit/>
            </a:bodyPr>
            <a:lstStyle/>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多数据源</a:t>
              </a:r>
              <a:endParaRPr lang="en-US" altLang="zh-CN" sz="1600" b="1" dirty="0" smtClean="0">
                <a:solidFill>
                  <a:srgbClr val="313E4F"/>
                </a:solidFill>
                <a:latin typeface="微软雅黑"/>
                <a:ea typeface="微软雅黑"/>
                <a:cs typeface="微软雅黑"/>
              </a:endParaRPr>
            </a:p>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行情聚合</a:t>
              </a:r>
              <a:endParaRPr lang="en-US" altLang="zh-CN" sz="1600" b="1" dirty="0" smtClean="0">
                <a:solidFill>
                  <a:srgbClr val="313E4F"/>
                </a:solidFill>
                <a:latin typeface="微软雅黑"/>
                <a:ea typeface="微软雅黑"/>
                <a:cs typeface="微软雅黑"/>
              </a:endParaRPr>
            </a:p>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支持快速</a:t>
              </a:r>
              <a:endParaRPr lang="en-US" altLang="zh-CN" sz="1600" b="1" dirty="0" smtClean="0">
                <a:solidFill>
                  <a:srgbClr val="313E4F"/>
                </a:solidFill>
                <a:latin typeface="微软雅黑"/>
                <a:ea typeface="微软雅黑"/>
                <a:cs typeface="微软雅黑"/>
              </a:endParaRPr>
            </a:p>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下单</a:t>
              </a:r>
              <a:endParaRPr lang="en-US" altLang="zh-CN" sz="1600" b="1" dirty="0" smtClean="0">
                <a:solidFill>
                  <a:srgbClr val="313E4F"/>
                </a:solidFill>
                <a:latin typeface="微软雅黑"/>
                <a:ea typeface="微软雅黑"/>
                <a:cs typeface="微软雅黑"/>
              </a:endParaRPr>
            </a:p>
          </p:txBody>
        </p:sp>
      </p:grpSp>
      <p:grpSp>
        <p:nvGrpSpPr>
          <p:cNvPr id="35" name="组 4"/>
          <p:cNvGrpSpPr/>
          <p:nvPr/>
        </p:nvGrpSpPr>
        <p:grpSpPr>
          <a:xfrm>
            <a:off x="1127179" y="5351201"/>
            <a:ext cx="1317852" cy="303475"/>
            <a:chOff x="1301556" y="2738514"/>
            <a:chExt cx="1883188" cy="325140"/>
          </a:xfrm>
        </p:grpSpPr>
        <p:grpSp>
          <p:nvGrpSpPr>
            <p:cNvPr id="38" name="组 14"/>
            <p:cNvGrpSpPr/>
            <p:nvPr/>
          </p:nvGrpSpPr>
          <p:grpSpPr>
            <a:xfrm>
              <a:off x="1705276" y="2738514"/>
              <a:ext cx="1479468" cy="319221"/>
              <a:chOff x="1536286" y="3777029"/>
              <a:chExt cx="1479468" cy="319221"/>
            </a:xfrm>
          </p:grpSpPr>
          <p:sp>
            <p:nvSpPr>
              <p:cNvPr id="41" name="平行四边形 40"/>
              <p:cNvSpPr/>
              <p:nvPr/>
            </p:nvSpPr>
            <p:spPr>
              <a:xfrm>
                <a:off x="1536286" y="3809454"/>
                <a:ext cx="1479468" cy="286796"/>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11"/>
              <p:cNvSpPr txBox="1"/>
              <p:nvPr/>
            </p:nvSpPr>
            <p:spPr>
              <a:xfrm>
                <a:off x="1682475" y="3777029"/>
                <a:ext cx="902810" cy="307776"/>
              </a:xfrm>
              <a:prstGeom prst="rect">
                <a:avLst/>
              </a:prstGeom>
              <a:noFill/>
            </p:spPr>
            <p:txBody>
              <a:bodyPr wrap="none" rtlCol="0">
                <a:spAutoFit/>
              </a:bodyPr>
              <a:lstStyle/>
              <a:p>
                <a:r>
                  <a:rPr kumimoji="1" lang="zh-CN" altLang="en-US" sz="1400" b="1" dirty="0" smtClean="0">
                    <a:solidFill>
                      <a:schemeClr val="bg1"/>
                    </a:solidFill>
                    <a:latin typeface="Microsoft YaHei" charset="-122"/>
                    <a:ea typeface="Microsoft YaHei" charset="-122"/>
                    <a:cs typeface="Microsoft YaHei" charset="-122"/>
                  </a:rPr>
                  <a:t>交易快照</a:t>
                </a:r>
                <a:endParaRPr kumimoji="1" lang="zh-CN" altLang="en-US" sz="1400" b="1" dirty="0">
                  <a:solidFill>
                    <a:schemeClr val="bg1"/>
                  </a:solidFill>
                  <a:latin typeface="Microsoft YaHei" charset="-122"/>
                  <a:ea typeface="Microsoft YaHei" charset="-122"/>
                  <a:cs typeface="Microsoft YaHei" charset="-122"/>
                </a:endParaRPr>
              </a:p>
            </p:txBody>
          </p:sp>
        </p:grpSp>
        <p:sp>
          <p:nvSpPr>
            <p:cNvPr id="39" name="平行四边形 38"/>
            <p:cNvSpPr/>
            <p:nvPr/>
          </p:nvSpPr>
          <p:spPr>
            <a:xfrm>
              <a:off x="1301556" y="2770939"/>
              <a:ext cx="442004" cy="292715"/>
            </a:xfrm>
            <a:prstGeom prst="parallelogram">
              <a:avLst/>
            </a:prstGeom>
            <a:solidFill>
              <a:srgbClr val="FF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icrosoft YaHei" charset="-122"/>
                  <a:ea typeface="Microsoft YaHei" charset="-122"/>
                  <a:cs typeface="Microsoft YaHei" charset="-122"/>
                </a:rPr>
                <a:t>新</a:t>
              </a:r>
              <a:endParaRPr kumimoji="1" lang="zh-CN" altLang="en-US" sz="1200" b="1" dirty="0">
                <a:latin typeface="Microsoft YaHei" charset="-122"/>
                <a:ea typeface="Microsoft YaHei" charset="-122"/>
                <a:cs typeface="Microsoft YaHei" charset="-122"/>
              </a:endParaRPr>
            </a:p>
          </p:txBody>
        </p:sp>
      </p:grpSp>
      <p:grpSp>
        <p:nvGrpSpPr>
          <p:cNvPr id="46" name="组 45"/>
          <p:cNvGrpSpPr/>
          <p:nvPr/>
        </p:nvGrpSpPr>
        <p:grpSpPr>
          <a:xfrm>
            <a:off x="745954" y="5682026"/>
            <a:ext cx="1620944" cy="328431"/>
            <a:chOff x="1305760" y="2667019"/>
            <a:chExt cx="1878983" cy="328431"/>
          </a:xfrm>
        </p:grpSpPr>
        <p:grpSp>
          <p:nvGrpSpPr>
            <p:cNvPr id="47" name="组 46"/>
            <p:cNvGrpSpPr/>
            <p:nvPr/>
          </p:nvGrpSpPr>
          <p:grpSpPr>
            <a:xfrm>
              <a:off x="1686433" y="2667019"/>
              <a:ext cx="1498310" cy="322767"/>
              <a:chOff x="1517443" y="3705534"/>
              <a:chExt cx="1498310" cy="322767"/>
            </a:xfrm>
          </p:grpSpPr>
          <p:sp>
            <p:nvSpPr>
              <p:cNvPr id="49" name="平行四边形 48"/>
              <p:cNvSpPr/>
              <p:nvPr/>
            </p:nvSpPr>
            <p:spPr>
              <a:xfrm>
                <a:off x="1527297" y="3714166"/>
                <a:ext cx="1488456" cy="314135"/>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50"/>
              <p:cNvSpPr txBox="1"/>
              <p:nvPr/>
            </p:nvSpPr>
            <p:spPr>
              <a:xfrm>
                <a:off x="1517443" y="3705534"/>
                <a:ext cx="1462762" cy="307777"/>
              </a:xfrm>
              <a:prstGeom prst="rect">
                <a:avLst/>
              </a:prstGeom>
              <a:noFill/>
            </p:spPr>
            <p:txBody>
              <a:bodyPr wrap="none" rtlCol="0">
                <a:spAutoFit/>
              </a:bodyPr>
              <a:lstStyle/>
              <a:p>
                <a:r>
                  <a:rPr kumimoji="1" lang="zh-CN" altLang="en-US" sz="1400" b="1" dirty="0" smtClean="0">
                    <a:solidFill>
                      <a:schemeClr val="bg1"/>
                    </a:solidFill>
                    <a:latin typeface="Microsoft YaHei" charset="-122"/>
                    <a:ea typeface="Microsoft YaHei" charset="-122"/>
                    <a:cs typeface="Microsoft YaHei" charset="-122"/>
                  </a:rPr>
                  <a:t>交易过程回放</a:t>
                </a:r>
                <a:endParaRPr kumimoji="1" lang="zh-CN" altLang="en-US" sz="1400" b="1" dirty="0">
                  <a:solidFill>
                    <a:schemeClr val="bg1"/>
                  </a:solidFill>
                  <a:latin typeface="Microsoft YaHei" charset="-122"/>
                  <a:ea typeface="Microsoft YaHei" charset="-122"/>
                  <a:cs typeface="Microsoft YaHei" charset="-122"/>
                </a:endParaRPr>
              </a:p>
            </p:txBody>
          </p:sp>
        </p:grpSp>
        <p:sp>
          <p:nvSpPr>
            <p:cNvPr id="48" name="平行四边形 47"/>
            <p:cNvSpPr/>
            <p:nvPr/>
          </p:nvSpPr>
          <p:spPr>
            <a:xfrm>
              <a:off x="1305760" y="2669985"/>
              <a:ext cx="442004" cy="325465"/>
            </a:xfrm>
            <a:prstGeom prst="parallelogram">
              <a:avLst/>
            </a:prstGeom>
            <a:solidFill>
              <a:srgbClr val="FF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latin typeface="Microsoft YaHei" charset="-122"/>
                  <a:ea typeface="Microsoft YaHei" charset="-122"/>
                  <a:cs typeface="Microsoft YaHei" charset="-122"/>
                </a:rPr>
                <a:t>新</a:t>
              </a:r>
              <a:endParaRPr kumimoji="1" lang="zh-CN" altLang="en-US" sz="1200" b="1" dirty="0">
                <a:latin typeface="Microsoft YaHei" charset="-122"/>
                <a:ea typeface="Microsoft YaHei" charset="-122"/>
                <a:cs typeface="Microsoft YaHei" charset="-122"/>
              </a:endParaRPr>
            </a:p>
          </p:txBody>
        </p:sp>
      </p:grpSp>
      <p:grpSp>
        <p:nvGrpSpPr>
          <p:cNvPr id="51" name="组 50"/>
          <p:cNvGrpSpPr/>
          <p:nvPr/>
        </p:nvGrpSpPr>
        <p:grpSpPr>
          <a:xfrm>
            <a:off x="10024605" y="0"/>
            <a:ext cx="1635125" cy="1420813"/>
            <a:chOff x="7922428" y="1362599"/>
            <a:chExt cx="1635125" cy="1420813"/>
          </a:xfrm>
          <a:solidFill>
            <a:schemeClr val="tx1">
              <a:lumMod val="65000"/>
              <a:lumOff val="35000"/>
            </a:schemeClr>
          </a:solidFill>
        </p:grpSpPr>
        <p:sp>
          <p:nvSpPr>
            <p:cNvPr id="5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53" name="文本框 52"/>
            <p:cNvSpPr txBox="1"/>
            <p:nvPr/>
          </p:nvSpPr>
          <p:spPr>
            <a:xfrm>
              <a:off x="8469153" y="1635440"/>
              <a:ext cx="800219" cy="830997"/>
            </a:xfrm>
            <a:prstGeom prst="rect">
              <a:avLst/>
            </a:prstGeom>
            <a:grp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辅助</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交易</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8281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cstate="print">
            <a:alphaModFix amt="46000"/>
            <a:extLst>
              <a:ext uri="{28A0092B-C50C-407E-A947-70E740481C1C}">
                <a14:useLocalDpi xmlns:a14="http://schemas.microsoft.com/office/drawing/2010/main" val="0"/>
              </a:ext>
            </a:extLst>
          </a:blip>
          <a:srcRect/>
          <a:stretch/>
        </p:blipFill>
        <p:spPr>
          <a:xfrm>
            <a:off x="0" y="4920793"/>
            <a:ext cx="12192000" cy="1201566"/>
          </a:xfrm>
          <a:prstGeom prst="rect">
            <a:avLst/>
          </a:prstGeom>
        </p:spPr>
      </p:pic>
      <p:sp>
        <p:nvSpPr>
          <p:cNvPr id="34" name="矩形 33"/>
          <p:cNvSpPr/>
          <p:nvPr/>
        </p:nvSpPr>
        <p:spPr>
          <a:xfrm>
            <a:off x="6493933" y="4920793"/>
            <a:ext cx="4384596" cy="862505"/>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p:cNvPicPr>
            <a:picLocks noChangeAspect="1"/>
          </p:cNvPicPr>
          <p:nvPr/>
        </p:nvPicPr>
        <p:blipFill rotWithShape="1">
          <a:blip r:embed="rId3"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技术储备上，我们准备好了么？</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32"/>
          <p:cNvGrpSpPr/>
          <p:nvPr/>
        </p:nvGrpSpPr>
        <p:grpSpPr>
          <a:xfrm>
            <a:off x="740906" y="1321714"/>
            <a:ext cx="7846603" cy="453010"/>
            <a:chOff x="2407283" y="1861728"/>
            <a:chExt cx="7846603" cy="453010"/>
          </a:xfrm>
        </p:grpSpPr>
        <p:sp>
          <p:nvSpPr>
            <p:cNvPr id="10" name="平行四边形 9"/>
            <p:cNvSpPr/>
            <p:nvPr/>
          </p:nvSpPr>
          <p:spPr>
            <a:xfrm>
              <a:off x="2407283" y="1862520"/>
              <a:ext cx="2616717" cy="452218"/>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smtClean="0">
                  <a:latin typeface="Microsoft YaHei" charset="-122"/>
                  <a:ea typeface="Microsoft YaHei" charset="-122"/>
                  <a:cs typeface="Microsoft YaHei" charset="-122"/>
                </a:rPr>
                <a:t>成果输出</a:t>
              </a:r>
              <a:endParaRPr kumimoji="1" lang="zh-CN" altLang="en-US" sz="2000" b="1" dirty="0">
                <a:latin typeface="Microsoft YaHei" charset="-122"/>
                <a:ea typeface="Microsoft YaHei" charset="-122"/>
                <a:cs typeface="Microsoft YaHei" charset="-122"/>
              </a:endParaRPr>
            </a:p>
          </p:txBody>
        </p:sp>
        <p:sp>
          <p:nvSpPr>
            <p:cNvPr id="11" name="平行四边形 10"/>
            <p:cNvSpPr/>
            <p:nvPr/>
          </p:nvSpPr>
          <p:spPr>
            <a:xfrm>
              <a:off x="7637169" y="1861728"/>
              <a:ext cx="2616717" cy="452218"/>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smtClean="0">
                  <a:latin typeface="Microsoft YaHei" charset="-122"/>
                  <a:ea typeface="Microsoft YaHei" charset="-122"/>
                  <a:cs typeface="Microsoft YaHei" charset="-122"/>
                </a:rPr>
                <a:t>下一步工作</a:t>
              </a:r>
              <a:endParaRPr kumimoji="1" lang="zh-CN" altLang="en-US" sz="2000" b="1" dirty="0">
                <a:latin typeface="Microsoft YaHei" charset="-122"/>
                <a:ea typeface="Microsoft YaHei" charset="-122"/>
                <a:cs typeface="Microsoft YaHei" charset="-122"/>
              </a:endParaRPr>
            </a:p>
          </p:txBody>
        </p:sp>
      </p:grpSp>
      <p:sp>
        <p:nvSpPr>
          <p:cNvPr id="12" name="矩形 11"/>
          <p:cNvSpPr/>
          <p:nvPr/>
        </p:nvSpPr>
        <p:spPr>
          <a:xfrm>
            <a:off x="1185347" y="1904215"/>
            <a:ext cx="4187880" cy="668297"/>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195980" y="2061148"/>
            <a:ext cx="4187880" cy="338554"/>
          </a:xfrm>
          <a:prstGeom prst="rect">
            <a:avLst/>
          </a:prstGeom>
          <a:noFill/>
        </p:spPr>
        <p:txBody>
          <a:bodyPr wrap="square" rtlCol="0">
            <a:spAutoFit/>
          </a:bodyPr>
          <a:lstStyle/>
          <a:p>
            <a:pPr marL="285750" indent="-285750">
              <a:spcAft>
                <a:spcPts val="1200"/>
              </a:spcAft>
              <a:buFont typeface="Arial"/>
              <a:buChar char="•"/>
            </a:pPr>
            <a:r>
              <a:rPr lang="en-US" altLang="zh-CN" sz="1600" dirty="0">
                <a:solidFill>
                  <a:srgbClr val="313E4F"/>
                </a:solidFill>
                <a:latin typeface="微软雅黑"/>
                <a:ea typeface="微软雅黑"/>
                <a:cs typeface="微软雅黑"/>
              </a:rPr>
              <a:t>X-Trade</a:t>
            </a:r>
            <a:r>
              <a:rPr lang="zh-CN" altLang="en-US" sz="1600" dirty="0">
                <a:solidFill>
                  <a:srgbClr val="313E4F"/>
                </a:solidFill>
                <a:latin typeface="微软雅黑"/>
                <a:ea typeface="微软雅黑"/>
                <a:cs typeface="微软雅黑"/>
              </a:rPr>
              <a:t>建设积累了撮合引擎等核心</a:t>
            </a:r>
            <a:r>
              <a:rPr lang="zh-CN" altLang="en-US" sz="1600" dirty="0" smtClean="0">
                <a:solidFill>
                  <a:srgbClr val="313E4F"/>
                </a:solidFill>
                <a:latin typeface="微软雅黑"/>
                <a:ea typeface="微软雅黑"/>
                <a:cs typeface="微软雅黑"/>
              </a:rPr>
              <a:t>技术</a:t>
            </a:r>
            <a:endParaRPr lang="zh-CN" altLang="en-US" sz="1600" dirty="0">
              <a:solidFill>
                <a:srgbClr val="313E4F"/>
              </a:solidFill>
              <a:latin typeface="微软雅黑"/>
              <a:ea typeface="微软雅黑"/>
              <a:cs typeface="微软雅黑"/>
            </a:endParaRPr>
          </a:p>
        </p:txBody>
      </p:sp>
      <p:sp>
        <p:nvSpPr>
          <p:cNvPr id="15" name="矩形 14"/>
          <p:cNvSpPr/>
          <p:nvPr/>
        </p:nvSpPr>
        <p:spPr>
          <a:xfrm>
            <a:off x="1185347" y="2650899"/>
            <a:ext cx="4187880" cy="668297"/>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1195980" y="2690870"/>
            <a:ext cx="4187880" cy="584775"/>
          </a:xfrm>
          <a:prstGeom prst="rect">
            <a:avLst/>
          </a:prstGeom>
          <a:noFill/>
        </p:spPr>
        <p:txBody>
          <a:bodyPr wrap="square" rtlCol="0">
            <a:spAutoFit/>
          </a:bodyPr>
          <a:lstStyle/>
          <a:p>
            <a:pPr marL="285750" indent="-285750">
              <a:spcAft>
                <a:spcPts val="1200"/>
              </a:spcAft>
              <a:buFont typeface="Arial"/>
              <a:buChar char="•"/>
            </a:pPr>
            <a:r>
              <a:rPr lang="zh-CN" altLang="en-US" sz="1600" dirty="0">
                <a:solidFill>
                  <a:srgbClr val="313E4F"/>
                </a:solidFill>
                <a:latin typeface="微软雅黑"/>
                <a:ea typeface="微软雅黑"/>
                <a:cs typeface="微软雅黑"/>
              </a:rPr>
              <a:t>本币交易全流程接口改造验证了连通交易主流程的可行性</a:t>
            </a:r>
          </a:p>
        </p:txBody>
      </p:sp>
      <p:sp>
        <p:nvSpPr>
          <p:cNvPr id="17" name="矩形 16"/>
          <p:cNvSpPr/>
          <p:nvPr/>
        </p:nvSpPr>
        <p:spPr>
          <a:xfrm>
            <a:off x="1185347" y="3403404"/>
            <a:ext cx="4187880" cy="668297"/>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1195980" y="3560337"/>
            <a:ext cx="4187880" cy="338554"/>
          </a:xfrm>
          <a:prstGeom prst="rect">
            <a:avLst/>
          </a:prstGeom>
          <a:noFill/>
        </p:spPr>
        <p:txBody>
          <a:bodyPr wrap="square" rtlCol="0">
            <a:spAutoFit/>
          </a:bodyPr>
          <a:lstStyle/>
          <a:p>
            <a:pPr marL="285750" indent="-285750">
              <a:spcAft>
                <a:spcPts val="1200"/>
              </a:spcAft>
              <a:buFont typeface="Arial"/>
              <a:buChar char="•"/>
            </a:pPr>
            <a:r>
              <a:rPr lang="zh-CN" altLang="en-US" sz="1600" dirty="0">
                <a:solidFill>
                  <a:srgbClr val="313E4F"/>
                </a:solidFill>
                <a:latin typeface="微软雅黑"/>
                <a:ea typeface="微软雅黑"/>
                <a:cs typeface="微软雅黑"/>
              </a:rPr>
              <a:t>业务逻辑层后移积累了客户端瘦身的经验</a:t>
            </a:r>
          </a:p>
        </p:txBody>
      </p:sp>
      <p:sp>
        <p:nvSpPr>
          <p:cNvPr id="21" name="矩形 20"/>
          <p:cNvSpPr/>
          <p:nvPr/>
        </p:nvSpPr>
        <p:spPr>
          <a:xfrm>
            <a:off x="1185347" y="4156800"/>
            <a:ext cx="4187880" cy="668297"/>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1195980" y="4207403"/>
            <a:ext cx="4187880" cy="584775"/>
          </a:xfrm>
          <a:prstGeom prst="rect">
            <a:avLst/>
          </a:prstGeom>
          <a:noFill/>
        </p:spPr>
        <p:txBody>
          <a:bodyPr wrap="square" rtlCol="0">
            <a:spAutoFit/>
          </a:bodyPr>
          <a:lstStyle/>
          <a:p>
            <a:pPr marL="285750" indent="-285750">
              <a:spcAft>
                <a:spcPts val="1200"/>
              </a:spcAft>
              <a:buFont typeface="Arial"/>
              <a:buChar char="•"/>
            </a:pPr>
            <a:r>
              <a:rPr lang="zh-CN" altLang="en-US" sz="1600">
                <a:solidFill>
                  <a:srgbClr val="313E4F"/>
                </a:solidFill>
                <a:latin typeface="微软雅黑"/>
                <a:ea typeface="微软雅黑"/>
                <a:cs typeface="微软雅黑"/>
              </a:rPr>
              <a:t>剥离查询类、维护类辅助交易功能，积累了计算等成熟组件</a:t>
            </a:r>
          </a:p>
        </p:txBody>
      </p:sp>
      <p:sp>
        <p:nvSpPr>
          <p:cNvPr id="23" name="矩形 22"/>
          <p:cNvSpPr/>
          <p:nvPr/>
        </p:nvSpPr>
        <p:spPr>
          <a:xfrm>
            <a:off x="1185347" y="4920793"/>
            <a:ext cx="4187880" cy="893287"/>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1195980" y="4952301"/>
            <a:ext cx="4187880" cy="830997"/>
          </a:xfrm>
          <a:prstGeom prst="rect">
            <a:avLst/>
          </a:prstGeom>
          <a:noFill/>
        </p:spPr>
        <p:txBody>
          <a:bodyPr wrap="square" rtlCol="0">
            <a:spAutoFit/>
          </a:bodyPr>
          <a:lstStyle/>
          <a:p>
            <a:pPr marL="285750" indent="-285750">
              <a:spcAft>
                <a:spcPts val="1200"/>
              </a:spcAft>
              <a:buFont typeface="Arial"/>
              <a:buChar char="•"/>
            </a:pPr>
            <a:r>
              <a:rPr lang="zh-CN" altLang="en-US" sz="1600" dirty="0">
                <a:solidFill>
                  <a:srgbClr val="313E4F"/>
                </a:solidFill>
                <a:latin typeface="微软雅黑"/>
                <a:ea typeface="微软雅黑"/>
                <a:cs typeface="微软雅黑"/>
              </a:rPr>
              <a:t>新平台外汇部分根据系统规划</a:t>
            </a:r>
            <a:r>
              <a:rPr lang="zh-CN" altLang="en-US" sz="1600" dirty="0" smtClean="0">
                <a:solidFill>
                  <a:srgbClr val="313E4F"/>
                </a:solidFill>
                <a:latin typeface="微软雅黑"/>
                <a:ea typeface="微软雅黑"/>
                <a:cs typeface="微软雅黑"/>
              </a:rPr>
              <a:t>已进入</a:t>
            </a:r>
            <a:r>
              <a:rPr lang="zh-CN" altLang="en-US" sz="1600" dirty="0">
                <a:solidFill>
                  <a:srgbClr val="313E4F"/>
                </a:solidFill>
                <a:latin typeface="微软雅黑"/>
                <a:ea typeface="微软雅黑"/>
                <a:cs typeface="微软雅黑"/>
              </a:rPr>
              <a:t>实施阶段，</a:t>
            </a:r>
            <a:r>
              <a:rPr lang="en-US" altLang="zh-CN" sz="1600" dirty="0">
                <a:solidFill>
                  <a:srgbClr val="313E4F"/>
                </a:solidFill>
                <a:latin typeface="微软雅黑"/>
                <a:ea typeface="微软雅黑"/>
                <a:cs typeface="微软雅黑"/>
              </a:rPr>
              <a:t>DEP</a:t>
            </a:r>
            <a:r>
              <a:rPr lang="zh-CN" altLang="en-US" sz="1600" dirty="0">
                <a:solidFill>
                  <a:srgbClr val="313E4F"/>
                </a:solidFill>
                <a:latin typeface="微软雅黑"/>
                <a:ea typeface="微软雅黑"/>
                <a:cs typeface="微软雅黑"/>
              </a:rPr>
              <a:t>、辅助交易系统已先期规划实施</a:t>
            </a:r>
          </a:p>
        </p:txBody>
      </p:sp>
      <p:sp>
        <p:nvSpPr>
          <p:cNvPr id="25" name="矩形 24"/>
          <p:cNvSpPr/>
          <p:nvPr/>
        </p:nvSpPr>
        <p:spPr>
          <a:xfrm>
            <a:off x="6493932" y="1904215"/>
            <a:ext cx="4384599" cy="668297"/>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6504566" y="1873143"/>
            <a:ext cx="3864919" cy="738664"/>
          </a:xfrm>
          <a:prstGeom prst="rect">
            <a:avLst/>
          </a:prstGeom>
          <a:noFill/>
        </p:spPr>
        <p:txBody>
          <a:bodyPr wrap="square" rtlCol="0">
            <a:spAutoFit/>
          </a:bodyPr>
          <a:lstStyle/>
          <a:p>
            <a:pPr marL="285750" indent="-285750">
              <a:spcAft>
                <a:spcPts val="1200"/>
              </a:spcAft>
              <a:buFont typeface="Arial"/>
              <a:buChar char="•"/>
            </a:pPr>
            <a:r>
              <a:rPr lang="zh-CN" altLang="en-US" sz="1600" dirty="0">
                <a:solidFill>
                  <a:srgbClr val="313E4F"/>
                </a:solidFill>
                <a:latin typeface="微软雅黑"/>
                <a:ea typeface="微软雅黑"/>
                <a:cs typeface="微软雅黑"/>
              </a:rPr>
              <a:t>前端整合及辅助功能剥离</a:t>
            </a:r>
          </a:p>
          <a:p>
            <a:pPr marL="285750" indent="-285750">
              <a:spcAft>
                <a:spcPts val="1200"/>
              </a:spcAft>
              <a:buFont typeface="Arial"/>
              <a:buChar char="•"/>
            </a:pPr>
            <a:r>
              <a:rPr lang="zh-CN" altLang="en-US" sz="1600" dirty="0">
                <a:solidFill>
                  <a:srgbClr val="313E4F"/>
                </a:solidFill>
                <a:latin typeface="微软雅黑"/>
                <a:ea typeface="微软雅黑"/>
                <a:cs typeface="微软雅黑"/>
              </a:rPr>
              <a:t>后台架构支持更快的处理能力</a:t>
            </a:r>
          </a:p>
        </p:txBody>
      </p:sp>
      <p:sp>
        <p:nvSpPr>
          <p:cNvPr id="27" name="矩形 26"/>
          <p:cNvSpPr/>
          <p:nvPr/>
        </p:nvSpPr>
        <p:spPr>
          <a:xfrm>
            <a:off x="6493933" y="2650899"/>
            <a:ext cx="4384598" cy="668297"/>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6504565" y="2615454"/>
            <a:ext cx="4373965" cy="738664"/>
          </a:xfrm>
          <a:prstGeom prst="rect">
            <a:avLst/>
          </a:prstGeom>
          <a:noFill/>
        </p:spPr>
        <p:txBody>
          <a:bodyPr wrap="square" rtlCol="0">
            <a:spAutoFit/>
          </a:bodyPr>
          <a:lstStyle/>
          <a:p>
            <a:pPr marL="285750" indent="-285750">
              <a:spcAft>
                <a:spcPts val="1200"/>
              </a:spcAft>
              <a:buFont typeface="Arial"/>
              <a:buChar char="•"/>
            </a:pPr>
            <a:r>
              <a:rPr lang="zh-CN" altLang="en-US" sz="1600" dirty="0">
                <a:solidFill>
                  <a:srgbClr val="313E4F"/>
                </a:solidFill>
                <a:latin typeface="微软雅黑"/>
                <a:ea typeface="微软雅黑"/>
                <a:cs typeface="微软雅黑"/>
              </a:rPr>
              <a:t>实现消息完备性及统一生成</a:t>
            </a:r>
          </a:p>
          <a:p>
            <a:pPr marL="285750" indent="-285750">
              <a:spcAft>
                <a:spcPts val="1200"/>
              </a:spcAft>
              <a:buFont typeface="Arial"/>
              <a:buChar char="•"/>
            </a:pPr>
            <a:r>
              <a:rPr lang="zh-CN" altLang="en-US" sz="1600" dirty="0">
                <a:solidFill>
                  <a:srgbClr val="313E4F"/>
                </a:solidFill>
                <a:latin typeface="微软雅黑"/>
                <a:ea typeface="微软雅黑"/>
                <a:cs typeface="微软雅黑"/>
              </a:rPr>
              <a:t>改造进程运行框架，放开对接口性能的限制</a:t>
            </a:r>
          </a:p>
        </p:txBody>
      </p:sp>
      <p:sp>
        <p:nvSpPr>
          <p:cNvPr id="29" name="矩形 28"/>
          <p:cNvSpPr/>
          <p:nvPr/>
        </p:nvSpPr>
        <p:spPr>
          <a:xfrm>
            <a:off x="6493932" y="3403404"/>
            <a:ext cx="4384597" cy="668297"/>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6504566" y="3378983"/>
            <a:ext cx="4187880" cy="738664"/>
          </a:xfrm>
          <a:prstGeom prst="rect">
            <a:avLst/>
          </a:prstGeom>
          <a:noFill/>
        </p:spPr>
        <p:txBody>
          <a:bodyPr wrap="square" rtlCol="0">
            <a:spAutoFit/>
          </a:bodyPr>
          <a:lstStyle/>
          <a:p>
            <a:pPr marL="285750" indent="-285750">
              <a:spcAft>
                <a:spcPts val="1200"/>
              </a:spcAft>
              <a:buFont typeface="Arial"/>
              <a:buChar char="•"/>
            </a:pPr>
            <a:r>
              <a:rPr lang="zh-CN" altLang="en-US" sz="1600" dirty="0">
                <a:solidFill>
                  <a:srgbClr val="313E4F"/>
                </a:solidFill>
                <a:latin typeface="微软雅黑"/>
                <a:ea typeface="微软雅黑"/>
                <a:cs typeface="微软雅黑"/>
              </a:rPr>
              <a:t>重新设计核心交易、数据处理等模块架构</a:t>
            </a:r>
          </a:p>
          <a:p>
            <a:pPr marL="285750" indent="-285750">
              <a:spcAft>
                <a:spcPts val="1200"/>
              </a:spcAft>
              <a:buFont typeface="Arial"/>
              <a:buChar char="•"/>
            </a:pPr>
            <a:r>
              <a:rPr lang="zh-CN" altLang="en-US" sz="1600" dirty="0">
                <a:solidFill>
                  <a:srgbClr val="313E4F"/>
                </a:solidFill>
                <a:latin typeface="微软雅黑"/>
                <a:ea typeface="微软雅黑"/>
                <a:cs typeface="微软雅黑"/>
              </a:rPr>
              <a:t>业务逻辑的重新梳理</a:t>
            </a:r>
          </a:p>
        </p:txBody>
      </p:sp>
      <p:sp>
        <p:nvSpPr>
          <p:cNvPr id="31" name="矩形 30"/>
          <p:cNvSpPr/>
          <p:nvPr/>
        </p:nvSpPr>
        <p:spPr>
          <a:xfrm>
            <a:off x="6493933" y="4156800"/>
            <a:ext cx="4384596" cy="668297"/>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6504566" y="4330513"/>
            <a:ext cx="4187880" cy="338554"/>
          </a:xfrm>
          <a:prstGeom prst="rect">
            <a:avLst/>
          </a:prstGeom>
          <a:noFill/>
        </p:spPr>
        <p:txBody>
          <a:bodyPr wrap="square" rtlCol="0">
            <a:spAutoFit/>
          </a:bodyPr>
          <a:lstStyle/>
          <a:p>
            <a:pPr marL="285750" indent="-285750">
              <a:spcAft>
                <a:spcPts val="1200"/>
              </a:spcAft>
              <a:buFont typeface="Arial"/>
              <a:buChar char="•"/>
            </a:pPr>
            <a:r>
              <a:rPr lang="zh-CN" altLang="en-US" sz="1600">
                <a:solidFill>
                  <a:srgbClr val="313E4F"/>
                </a:solidFill>
                <a:latin typeface="微软雅黑"/>
                <a:ea typeface="微软雅黑"/>
                <a:cs typeface="微软雅黑"/>
              </a:rPr>
              <a:t>辅助交易功能的前端整合</a:t>
            </a:r>
          </a:p>
        </p:txBody>
      </p:sp>
      <p:sp>
        <p:nvSpPr>
          <p:cNvPr id="33" name="文本框 32"/>
          <p:cNvSpPr txBox="1"/>
          <p:nvPr/>
        </p:nvSpPr>
        <p:spPr>
          <a:xfrm>
            <a:off x="6504566" y="4952301"/>
            <a:ext cx="4187880" cy="738664"/>
          </a:xfrm>
          <a:prstGeom prst="rect">
            <a:avLst/>
          </a:prstGeom>
          <a:noFill/>
        </p:spPr>
        <p:txBody>
          <a:bodyPr wrap="square" rtlCol="0">
            <a:spAutoFit/>
          </a:bodyPr>
          <a:lstStyle/>
          <a:p>
            <a:pPr marL="285750" indent="-285750">
              <a:spcAft>
                <a:spcPts val="1200"/>
              </a:spcAft>
              <a:buFont typeface="Arial"/>
              <a:buChar char="•"/>
            </a:pPr>
            <a:r>
              <a:rPr lang="zh-CN" altLang="en-US" sz="1600" dirty="0" smtClean="0">
                <a:solidFill>
                  <a:srgbClr val="313E4F"/>
                </a:solidFill>
                <a:latin typeface="微软雅黑"/>
                <a:ea typeface="微软雅黑"/>
                <a:cs typeface="微软雅黑"/>
              </a:rPr>
              <a:t>可</a:t>
            </a:r>
            <a:r>
              <a:rPr lang="zh-CN" altLang="en-US" sz="1600" dirty="0">
                <a:solidFill>
                  <a:srgbClr val="313E4F"/>
                </a:solidFill>
                <a:latin typeface="微软雅黑"/>
                <a:ea typeface="微软雅黑"/>
                <a:cs typeface="微软雅黑"/>
              </a:rPr>
              <a:t>复用行情展示、成交单生成等组件</a:t>
            </a:r>
          </a:p>
          <a:p>
            <a:pPr marL="285750" indent="-285750">
              <a:spcAft>
                <a:spcPts val="1200"/>
              </a:spcAft>
              <a:buFont typeface="Arial"/>
              <a:buChar char="•"/>
            </a:pPr>
            <a:r>
              <a:rPr lang="zh-CN" altLang="en-US" sz="1600" dirty="0" smtClean="0">
                <a:solidFill>
                  <a:srgbClr val="313E4F"/>
                </a:solidFill>
                <a:latin typeface="微软雅黑"/>
                <a:ea typeface="微软雅黑"/>
                <a:cs typeface="微软雅黑"/>
              </a:rPr>
              <a:t>借鉴</a:t>
            </a:r>
            <a:r>
              <a:rPr lang="zh-CN" altLang="en-US" sz="1600" dirty="0">
                <a:solidFill>
                  <a:srgbClr val="313E4F"/>
                </a:solidFill>
                <a:latin typeface="微软雅黑"/>
                <a:ea typeface="微软雅黑"/>
                <a:cs typeface="微软雅黑"/>
              </a:rPr>
              <a:t>项目实施管理、风险控制等经验</a:t>
            </a:r>
          </a:p>
        </p:txBody>
      </p:sp>
    </p:spTree>
    <p:extLst>
      <p:ext uri="{BB962C8B-B14F-4D97-AF65-F5344CB8AC3E}">
        <p14:creationId xmlns:p14="http://schemas.microsoft.com/office/powerpoint/2010/main" val="19158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anim calcmode="lin" valueType="num">
                                      <p:cBhvr>
                                        <p:cTn id="12" dur="750" fill="hold"/>
                                        <p:tgtEl>
                                          <p:spTgt spid="9"/>
                                        </p:tgtEl>
                                        <p:attrNameLst>
                                          <p:attrName>ppt_x</p:attrName>
                                        </p:attrNameLst>
                                      </p:cBhvr>
                                      <p:tavLst>
                                        <p:tav tm="0">
                                          <p:val>
                                            <p:strVal val="#ppt_x"/>
                                          </p:val>
                                        </p:tav>
                                        <p:tav tm="100000">
                                          <p:val>
                                            <p:strVal val="#ppt_x"/>
                                          </p:val>
                                        </p:tav>
                                      </p:tavLst>
                                    </p:anim>
                                    <p:anim calcmode="lin" valueType="num">
                                      <p:cBhvr>
                                        <p:cTn id="13"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3043" y="1462564"/>
            <a:ext cx="7991562" cy="4664483"/>
          </a:xfrm>
          <a:prstGeom prst="rect">
            <a:avLst/>
          </a:prstGeom>
        </p:spPr>
      </p:pic>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61753" y="496032"/>
              <a:ext cx="4756124" cy="369332"/>
            </a:xfrm>
            <a:prstGeom prst="rect">
              <a:avLst/>
            </a:prstGeom>
            <a:noFill/>
          </p:spPr>
          <p:txBody>
            <a:bodyPr wrap="square" rtlCol="0">
              <a:spAutoFit/>
            </a:bodyPr>
            <a:lstStyle/>
            <a:p>
              <a:r>
                <a:rPr kumimoji="1" lang="zh-CN" altLang="en-US" b="1" dirty="0">
                  <a:solidFill>
                    <a:schemeClr val="bg1">
                      <a:lumMod val="95000"/>
                    </a:schemeClr>
                  </a:solidFill>
                  <a:latin typeface="Microsoft YaHei" charset="-122"/>
                  <a:ea typeface="Microsoft YaHei" charset="-122"/>
                  <a:cs typeface="Microsoft YaHei" charset="-122"/>
                </a:rPr>
                <a:t>单只产品信息“一屏看全”</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 2"/>
          <p:cNvGrpSpPr/>
          <p:nvPr/>
        </p:nvGrpSpPr>
        <p:grpSpPr>
          <a:xfrm>
            <a:off x="10024605" y="0"/>
            <a:ext cx="1635125" cy="1420813"/>
            <a:chOff x="7922428" y="1362599"/>
            <a:chExt cx="1635125" cy="1420813"/>
          </a:xfrm>
          <a:solidFill>
            <a:schemeClr val="tx1">
              <a:lumMod val="65000"/>
              <a:lumOff val="35000"/>
            </a:schemeClr>
          </a:solidFill>
        </p:grpSpPr>
        <p:sp>
          <p:nvSpPr>
            <p:cNvPr id="172" name="任意多边形 18"/>
            <p:cNvSpPr>
              <a:spLocks noChangeArrowheads="1"/>
            </p:cNvSpPr>
            <p:nvPr/>
          </p:nvSpPr>
          <p:spPr bwMode="auto">
            <a:xfrm>
              <a:off x="7922428" y="1362599"/>
              <a:ext cx="1635125" cy="1420813"/>
            </a:xfrm>
            <a:custGeom>
              <a:avLst/>
              <a:gdLst>
                <a:gd name="T0" fmla="*/ 213814 w 1635692"/>
                <a:gd name="T1" fmla="*/ 0 h 1421730"/>
                <a:gd name="T2" fmla="*/ 1634558 w 1635692"/>
                <a:gd name="T3" fmla="*/ 0 h 1421730"/>
                <a:gd name="T4" fmla="*/ 1634558 w 1635692"/>
                <a:gd name="T5" fmla="*/ 1419897 h 1421730"/>
                <a:gd name="T6" fmla="*/ 213814 w 1635692"/>
                <a:gd name="T7" fmla="*/ 1419897 h 1421730"/>
                <a:gd name="T8" fmla="*/ 213814 w 1635692"/>
                <a:gd name="T9" fmla="*/ 787830 h 1421730"/>
                <a:gd name="T10" fmla="*/ 0 w 1635692"/>
                <a:gd name="T11" fmla="*/ 837013 h 1421730"/>
                <a:gd name="T12" fmla="*/ 212071 w 1635692"/>
                <a:gd name="T13" fmla="*/ 498330 h 1421730"/>
                <a:gd name="T14" fmla="*/ 213814 w 1635692"/>
                <a:gd name="T15" fmla="*/ 49941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4" name="文本框 3"/>
            <p:cNvSpPr txBox="1"/>
            <p:nvPr/>
          </p:nvSpPr>
          <p:spPr>
            <a:xfrm>
              <a:off x="8469153" y="1635440"/>
              <a:ext cx="800219" cy="830997"/>
            </a:xfrm>
            <a:prstGeom prst="rect">
              <a:avLst/>
            </a:prstGeom>
            <a:grp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辅助</a:t>
              </a:r>
              <a:endParaRPr kumimoji="1" lang="en-US" altLang="zh-CN" sz="2400" b="1" dirty="0" smtClean="0">
                <a:solidFill>
                  <a:schemeClr val="bg1"/>
                </a:solidFill>
                <a:latin typeface="Microsoft YaHei" charset="-122"/>
                <a:ea typeface="Microsoft YaHei" charset="-122"/>
                <a:cs typeface="Microsoft YaHei" charset="-122"/>
              </a:endParaRPr>
            </a:p>
            <a:p>
              <a:r>
                <a:rPr kumimoji="1" lang="zh-CN" altLang="en-US" sz="2400" b="1" dirty="0" smtClean="0">
                  <a:solidFill>
                    <a:schemeClr val="bg1"/>
                  </a:solidFill>
                  <a:latin typeface="Microsoft YaHei" charset="-122"/>
                  <a:ea typeface="Microsoft YaHei" charset="-122"/>
                  <a:cs typeface="Microsoft YaHei" charset="-122"/>
                </a:rPr>
                <a:t>交易</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8" name="组 7"/>
          <p:cNvGrpSpPr/>
          <p:nvPr/>
        </p:nvGrpSpPr>
        <p:grpSpPr>
          <a:xfrm>
            <a:off x="2078307" y="1878575"/>
            <a:ext cx="6638472" cy="2842915"/>
            <a:chOff x="2078307" y="1878575"/>
            <a:chExt cx="6638472" cy="2842915"/>
          </a:xfrm>
        </p:grpSpPr>
        <p:sp>
          <p:nvSpPr>
            <p:cNvPr id="29" name="矩形 28"/>
            <p:cNvSpPr/>
            <p:nvPr/>
          </p:nvSpPr>
          <p:spPr>
            <a:xfrm>
              <a:off x="2078307" y="1878576"/>
              <a:ext cx="1077123" cy="2835831"/>
            </a:xfrm>
            <a:prstGeom prst="rect">
              <a:avLst/>
            </a:prstGeom>
            <a:noFill/>
            <a:ln w="31750" cmpd="sng">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p>
          </p:txBody>
        </p:sp>
        <p:sp>
          <p:nvSpPr>
            <p:cNvPr id="31" name="矩形 30"/>
            <p:cNvSpPr/>
            <p:nvPr/>
          </p:nvSpPr>
          <p:spPr>
            <a:xfrm>
              <a:off x="7022927" y="1878575"/>
              <a:ext cx="1693852" cy="2835831"/>
            </a:xfrm>
            <a:prstGeom prst="rect">
              <a:avLst/>
            </a:prstGeom>
            <a:noFill/>
            <a:ln w="31750" cmpd="sng">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p>
          </p:txBody>
        </p:sp>
        <p:sp>
          <p:nvSpPr>
            <p:cNvPr id="33" name="矩形 32"/>
            <p:cNvSpPr/>
            <p:nvPr/>
          </p:nvSpPr>
          <p:spPr>
            <a:xfrm>
              <a:off x="3213789" y="1878577"/>
              <a:ext cx="3765962" cy="1694302"/>
            </a:xfrm>
            <a:prstGeom prst="rect">
              <a:avLst/>
            </a:prstGeom>
            <a:noFill/>
            <a:ln w="31750" cmpd="sng">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p>
          </p:txBody>
        </p:sp>
        <p:sp>
          <p:nvSpPr>
            <p:cNvPr id="36" name="矩形 35"/>
            <p:cNvSpPr/>
            <p:nvPr/>
          </p:nvSpPr>
          <p:spPr>
            <a:xfrm flipV="1">
              <a:off x="3213789" y="3635789"/>
              <a:ext cx="3765962" cy="1085701"/>
            </a:xfrm>
            <a:prstGeom prst="rect">
              <a:avLst/>
            </a:prstGeom>
            <a:noFill/>
            <a:ln w="31750" cmpd="sng">
              <a:solidFill>
                <a:srgbClr val="FFC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p>
          </p:txBody>
        </p:sp>
      </p:grpSp>
      <p:grpSp>
        <p:nvGrpSpPr>
          <p:cNvPr id="11" name="组 10"/>
          <p:cNvGrpSpPr/>
          <p:nvPr/>
        </p:nvGrpSpPr>
        <p:grpSpPr>
          <a:xfrm>
            <a:off x="6207793" y="3988892"/>
            <a:ext cx="2232248" cy="865632"/>
            <a:chOff x="7146963" y="5551392"/>
            <a:chExt cx="2232248" cy="865632"/>
          </a:xfrm>
        </p:grpSpPr>
        <p:sp>
          <p:nvSpPr>
            <p:cNvPr id="10" name="泪珠形 9"/>
            <p:cNvSpPr/>
            <p:nvPr/>
          </p:nvSpPr>
          <p:spPr>
            <a:xfrm rot="13214278">
              <a:off x="7861409" y="5551392"/>
              <a:ext cx="865632" cy="865632"/>
            </a:xfrm>
            <a:prstGeom prst="teardrop">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7146963" y="5835293"/>
              <a:ext cx="2232248" cy="313932"/>
            </a:xfrm>
            <a:prstGeom prst="rect">
              <a:avLst/>
            </a:prstGeom>
          </p:spPr>
          <p:txBody>
            <a:bodyPr wrap="square">
              <a:spAutoFit/>
            </a:bodyPr>
            <a:lstStyle/>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成交走势</a:t>
              </a:r>
              <a:endParaRPr lang="en-US" altLang="zh-CN" sz="1600" b="1" dirty="0" smtClean="0">
                <a:solidFill>
                  <a:srgbClr val="313E4F"/>
                </a:solidFill>
                <a:latin typeface="微软雅黑"/>
                <a:ea typeface="微软雅黑"/>
                <a:cs typeface="微软雅黑"/>
              </a:endParaRPr>
            </a:p>
          </p:txBody>
        </p:sp>
      </p:grpSp>
      <p:grpSp>
        <p:nvGrpSpPr>
          <p:cNvPr id="40" name="组 39"/>
          <p:cNvGrpSpPr/>
          <p:nvPr/>
        </p:nvGrpSpPr>
        <p:grpSpPr>
          <a:xfrm>
            <a:off x="8273837" y="2084556"/>
            <a:ext cx="2232248" cy="1006421"/>
            <a:chOff x="7268883" y="5472733"/>
            <a:chExt cx="2232248" cy="1006421"/>
          </a:xfrm>
        </p:grpSpPr>
        <p:sp>
          <p:nvSpPr>
            <p:cNvPr id="42" name="泪珠形 41"/>
            <p:cNvSpPr/>
            <p:nvPr/>
          </p:nvSpPr>
          <p:spPr>
            <a:xfrm rot="13214278">
              <a:off x="7890223" y="5472733"/>
              <a:ext cx="1006421" cy="1006421"/>
            </a:xfrm>
            <a:prstGeom prst="teardrop">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a:off x="7268883" y="5737757"/>
              <a:ext cx="2232248" cy="621709"/>
            </a:xfrm>
            <a:prstGeom prst="rect">
              <a:avLst/>
            </a:prstGeom>
          </p:spPr>
          <p:txBody>
            <a:bodyPr wrap="square">
              <a:spAutoFit/>
            </a:bodyPr>
            <a:lstStyle/>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逐笔成交</a:t>
              </a:r>
              <a:endParaRPr lang="en-US" altLang="zh-CN" sz="1600" b="1" dirty="0" smtClean="0">
                <a:solidFill>
                  <a:srgbClr val="313E4F"/>
                </a:solidFill>
                <a:latin typeface="微软雅黑"/>
                <a:ea typeface="微软雅黑"/>
                <a:cs typeface="微软雅黑"/>
              </a:endParaRPr>
            </a:p>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行情</a:t>
              </a:r>
              <a:endParaRPr lang="en-US" altLang="zh-CN" sz="1600" b="1" dirty="0" smtClean="0">
                <a:solidFill>
                  <a:srgbClr val="313E4F"/>
                </a:solidFill>
                <a:latin typeface="微软雅黑"/>
                <a:ea typeface="微软雅黑"/>
                <a:cs typeface="微软雅黑"/>
              </a:endParaRPr>
            </a:p>
          </p:txBody>
        </p:sp>
      </p:grpSp>
      <p:grpSp>
        <p:nvGrpSpPr>
          <p:cNvPr id="45" name="组 44"/>
          <p:cNvGrpSpPr/>
          <p:nvPr/>
        </p:nvGrpSpPr>
        <p:grpSpPr>
          <a:xfrm>
            <a:off x="4338822" y="803802"/>
            <a:ext cx="2232248" cy="1006421"/>
            <a:chOff x="7268883" y="5460541"/>
            <a:chExt cx="2232248" cy="1006421"/>
          </a:xfrm>
        </p:grpSpPr>
        <p:sp>
          <p:nvSpPr>
            <p:cNvPr id="46" name="泪珠形 45"/>
            <p:cNvSpPr/>
            <p:nvPr/>
          </p:nvSpPr>
          <p:spPr>
            <a:xfrm rot="8435942">
              <a:off x="7890223" y="5460541"/>
              <a:ext cx="1006421" cy="1006421"/>
            </a:xfrm>
            <a:prstGeom prst="teardrop">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7268883" y="5786525"/>
              <a:ext cx="2232248" cy="313932"/>
            </a:xfrm>
            <a:prstGeom prst="rect">
              <a:avLst/>
            </a:prstGeom>
          </p:spPr>
          <p:txBody>
            <a:bodyPr wrap="square">
              <a:spAutoFit/>
            </a:bodyPr>
            <a:lstStyle/>
            <a:p>
              <a:pPr marL="342900" indent="-342900" algn="ctr" defTabSz="1066800">
                <a:lnSpc>
                  <a:spcPct val="90000"/>
                </a:lnSpc>
                <a:spcBef>
                  <a:spcPct val="0"/>
                </a:spcBef>
                <a:spcAft>
                  <a:spcPct val="35000"/>
                </a:spcAft>
              </a:pPr>
              <a:r>
                <a:rPr lang="zh-CN" altLang="en-US" sz="1600" b="1" dirty="0" smtClean="0">
                  <a:solidFill>
                    <a:srgbClr val="313E4F"/>
                  </a:solidFill>
                  <a:latin typeface="微软雅黑"/>
                  <a:ea typeface="微软雅黑"/>
                  <a:cs typeface="微软雅黑"/>
                </a:rPr>
                <a:t>市场深度</a:t>
              </a:r>
              <a:endParaRPr lang="en-US" altLang="zh-CN" sz="1600" b="1" dirty="0" smtClean="0">
                <a:solidFill>
                  <a:srgbClr val="313E4F"/>
                </a:solidFill>
                <a:latin typeface="微软雅黑"/>
                <a:ea typeface="微软雅黑"/>
                <a:cs typeface="微软雅黑"/>
              </a:endParaRPr>
            </a:p>
          </p:txBody>
        </p:sp>
      </p:grpSp>
      <p:grpSp>
        <p:nvGrpSpPr>
          <p:cNvPr id="48" name="组 47"/>
          <p:cNvGrpSpPr/>
          <p:nvPr/>
        </p:nvGrpSpPr>
        <p:grpSpPr>
          <a:xfrm>
            <a:off x="326522" y="3749737"/>
            <a:ext cx="2232248" cy="1006421"/>
            <a:chOff x="7317651" y="5472733"/>
            <a:chExt cx="2232248" cy="1006421"/>
          </a:xfrm>
        </p:grpSpPr>
        <p:sp>
          <p:nvSpPr>
            <p:cNvPr id="49" name="泪珠形 48"/>
            <p:cNvSpPr/>
            <p:nvPr/>
          </p:nvSpPr>
          <p:spPr>
            <a:xfrm rot="1672051">
              <a:off x="7890223" y="5472733"/>
              <a:ext cx="1006421" cy="1006421"/>
            </a:xfrm>
            <a:prstGeom prst="teardrop">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7317651" y="5823101"/>
              <a:ext cx="2232248" cy="313932"/>
            </a:xfrm>
            <a:prstGeom prst="rect">
              <a:avLst/>
            </a:prstGeom>
          </p:spPr>
          <p:txBody>
            <a:bodyPr wrap="square">
              <a:spAutoFit/>
            </a:bodyPr>
            <a:lstStyle/>
            <a:p>
              <a:pPr marL="342900" indent="-342900" algn="ctr" defTabSz="1066800">
                <a:lnSpc>
                  <a:spcPct val="90000"/>
                </a:lnSpc>
                <a:spcBef>
                  <a:spcPct val="0"/>
                </a:spcBef>
                <a:spcAft>
                  <a:spcPct val="35000"/>
                </a:spcAft>
              </a:pPr>
              <a:r>
                <a:rPr lang="zh-CN" altLang="en-US" sz="1600" b="1" smtClean="0">
                  <a:solidFill>
                    <a:srgbClr val="313E4F"/>
                  </a:solidFill>
                  <a:latin typeface="微软雅黑"/>
                  <a:ea typeface="微软雅黑"/>
                  <a:cs typeface="微软雅黑"/>
                </a:rPr>
                <a:t>债券信息</a:t>
              </a:r>
              <a:endParaRPr lang="en-US" altLang="zh-CN" sz="1600" b="1" dirty="0" smtClean="0">
                <a:solidFill>
                  <a:srgbClr val="313E4F"/>
                </a:solidFill>
                <a:latin typeface="微软雅黑"/>
                <a:ea typeface="微软雅黑"/>
                <a:cs typeface="微软雅黑"/>
              </a:endParaRPr>
            </a:p>
          </p:txBody>
        </p:sp>
      </p:grpSp>
    </p:spTree>
    <p:extLst>
      <p:ext uri="{BB962C8B-B14F-4D97-AF65-F5344CB8AC3E}">
        <p14:creationId xmlns:p14="http://schemas.microsoft.com/office/powerpoint/2010/main" val="41828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16751" b="29948"/>
          <a:stretch/>
        </p:blipFill>
        <p:spPr>
          <a:xfrm>
            <a:off x="0" y="-285135"/>
            <a:ext cx="12192000" cy="4332349"/>
          </a:xfrm>
          <a:prstGeom prst="rect">
            <a:avLst/>
          </a:prstGeom>
        </p:spPr>
      </p:pic>
      <p:sp>
        <p:nvSpPr>
          <p:cNvPr id="5" name="矩形 4"/>
          <p:cNvSpPr/>
          <p:nvPr/>
        </p:nvSpPr>
        <p:spPr>
          <a:xfrm>
            <a:off x="-57152" y="-288979"/>
            <a:ext cx="12315825" cy="4332349"/>
          </a:xfrm>
          <a:prstGeom prst="rect">
            <a:avLst/>
          </a:prstGeom>
          <a:solidFill>
            <a:schemeClr val="tx1">
              <a:lumMod val="65000"/>
              <a:lumOff val="3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平行四边形 7"/>
          <p:cNvSpPr/>
          <p:nvPr/>
        </p:nvSpPr>
        <p:spPr>
          <a:xfrm>
            <a:off x="-895068" y="3254131"/>
            <a:ext cx="8553167" cy="74857"/>
          </a:xfrm>
          <a:prstGeom prst="parallelogram">
            <a:avLst/>
          </a:prstGeom>
          <a:solidFill>
            <a:srgbClr val="FFC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平行四边形 12"/>
          <p:cNvSpPr/>
          <p:nvPr/>
        </p:nvSpPr>
        <p:spPr>
          <a:xfrm>
            <a:off x="8008054" y="2986090"/>
            <a:ext cx="4425245"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8274078" y="2718119"/>
            <a:ext cx="2226366" cy="830997"/>
          </a:xfrm>
          <a:prstGeom prst="rect">
            <a:avLst/>
          </a:prstGeom>
          <a:noFill/>
        </p:spPr>
        <p:txBody>
          <a:bodyPr wrap="square" rtlCol="0">
            <a:spAutoFit/>
          </a:bodyPr>
          <a:lstStyle/>
          <a:p>
            <a:r>
              <a:rPr kumimoji="1" lang="zh-CN" altLang="en-US" sz="4800" b="1" dirty="0" smtClean="0">
                <a:solidFill>
                  <a:schemeClr val="bg1">
                    <a:lumMod val="95000"/>
                  </a:schemeClr>
                </a:solidFill>
                <a:latin typeface="Microsoft YaHei" charset="-122"/>
                <a:ea typeface="Microsoft YaHei" charset="-122"/>
                <a:cs typeface="Microsoft YaHei" charset="-122"/>
              </a:rPr>
              <a:t>目 录</a:t>
            </a:r>
            <a:endParaRPr kumimoji="1" lang="zh-CN" altLang="en-US" sz="4800" b="1" dirty="0">
              <a:solidFill>
                <a:schemeClr val="bg1">
                  <a:lumMod val="95000"/>
                </a:schemeClr>
              </a:solidFill>
              <a:latin typeface="Microsoft YaHei" charset="-122"/>
              <a:ea typeface="Microsoft YaHei" charset="-122"/>
              <a:cs typeface="Microsoft YaHei" charset="-122"/>
            </a:endParaRPr>
          </a:p>
        </p:txBody>
      </p:sp>
      <p:grpSp>
        <p:nvGrpSpPr>
          <p:cNvPr id="10" name="组 9"/>
          <p:cNvGrpSpPr/>
          <p:nvPr/>
        </p:nvGrpSpPr>
        <p:grpSpPr>
          <a:xfrm>
            <a:off x="937726" y="3658396"/>
            <a:ext cx="2749471" cy="1471981"/>
            <a:chOff x="937726" y="3658396"/>
            <a:chExt cx="2749471" cy="1471981"/>
          </a:xfrm>
        </p:grpSpPr>
        <p:sp>
          <p:nvSpPr>
            <p:cNvPr id="3" name="椭圆 2"/>
            <p:cNvSpPr/>
            <p:nvPr/>
          </p:nvSpPr>
          <p:spPr>
            <a:xfrm>
              <a:off x="1868333" y="3658396"/>
              <a:ext cx="785323" cy="785323"/>
            </a:xfrm>
            <a:prstGeom prst="ellipse">
              <a:avLst/>
            </a:prstGeom>
            <a:solidFill>
              <a:srgbClr val="FFC2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01</a:t>
              </a:r>
              <a:endParaRPr kumimoji="1" lang="zh-CN" altLang="en-US" sz="2400" b="1" dirty="0">
                <a:latin typeface="Microsoft YaHei" charset="-122"/>
                <a:ea typeface="Microsoft YaHei" charset="-122"/>
                <a:cs typeface="Microsoft YaHei" charset="-122"/>
              </a:endParaRPr>
            </a:p>
          </p:txBody>
        </p:sp>
        <p:sp>
          <p:nvSpPr>
            <p:cNvPr id="7" name="文本框 6"/>
            <p:cNvSpPr txBox="1"/>
            <p:nvPr/>
          </p:nvSpPr>
          <p:spPr>
            <a:xfrm>
              <a:off x="937726" y="4730267"/>
              <a:ext cx="2749471" cy="400110"/>
            </a:xfrm>
            <a:prstGeom prst="rect">
              <a:avLst/>
            </a:prstGeom>
            <a:noFill/>
          </p:spPr>
          <p:txBody>
            <a:bodyPr wrap="none" rtlCol="0">
              <a:spAutoFit/>
            </a:bodyPr>
            <a:lstStyle/>
            <a:p>
              <a:pPr algn="ctr"/>
              <a:r>
                <a:rPr lang="zh-CN" altLang="en-US" sz="2000" b="1" kern="0" smtClean="0">
                  <a:solidFill>
                    <a:srgbClr val="313E4F"/>
                  </a:solidFill>
                  <a:latin typeface="微软雅黑"/>
                  <a:ea typeface="微软雅黑"/>
                  <a:cs typeface="微软雅黑"/>
                </a:rPr>
                <a:t>本币系统整体</a:t>
              </a:r>
              <a:r>
                <a:rPr lang="zh-CN" altLang="en-US" sz="2000" b="1" kern="0" dirty="0" smtClean="0">
                  <a:solidFill>
                    <a:srgbClr val="313E4F"/>
                  </a:solidFill>
                  <a:latin typeface="微软雅黑"/>
                  <a:ea typeface="微软雅黑"/>
                  <a:cs typeface="微软雅黑"/>
                </a:rPr>
                <a:t>设计思路</a:t>
              </a:r>
              <a:endParaRPr lang="en-US" altLang="zh-CN" sz="2000" b="1" kern="0" dirty="0" smtClean="0">
                <a:solidFill>
                  <a:srgbClr val="313E4F"/>
                </a:solidFill>
                <a:latin typeface="微软雅黑"/>
                <a:ea typeface="微软雅黑"/>
                <a:cs typeface="微软雅黑"/>
              </a:endParaRPr>
            </a:p>
          </p:txBody>
        </p:sp>
      </p:grpSp>
      <p:grpSp>
        <p:nvGrpSpPr>
          <p:cNvPr id="6" name="组 5"/>
          <p:cNvGrpSpPr/>
          <p:nvPr/>
        </p:nvGrpSpPr>
        <p:grpSpPr>
          <a:xfrm>
            <a:off x="5080413" y="3658396"/>
            <a:ext cx="2236510" cy="1471981"/>
            <a:chOff x="5080413" y="3658396"/>
            <a:chExt cx="2236510" cy="1471981"/>
          </a:xfrm>
        </p:grpSpPr>
        <p:sp>
          <p:nvSpPr>
            <p:cNvPr id="19" name="椭圆 18"/>
            <p:cNvSpPr/>
            <p:nvPr/>
          </p:nvSpPr>
          <p:spPr>
            <a:xfrm>
              <a:off x="5780597" y="3658396"/>
              <a:ext cx="785323" cy="785323"/>
            </a:xfrm>
            <a:prstGeom prst="ellipse">
              <a:avLst/>
            </a:prstGeom>
            <a:solidFill>
              <a:srgbClr val="FFC2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02</a:t>
              </a:r>
              <a:endParaRPr kumimoji="1" lang="zh-CN" altLang="en-US" sz="2400" b="1" dirty="0">
                <a:latin typeface="Microsoft YaHei" charset="-122"/>
                <a:ea typeface="Microsoft YaHei" charset="-122"/>
                <a:cs typeface="Microsoft YaHei" charset="-122"/>
              </a:endParaRPr>
            </a:p>
          </p:txBody>
        </p:sp>
        <p:sp>
          <p:nvSpPr>
            <p:cNvPr id="21" name="文本框 20"/>
            <p:cNvSpPr txBox="1"/>
            <p:nvPr/>
          </p:nvSpPr>
          <p:spPr>
            <a:xfrm>
              <a:off x="5080413" y="4730267"/>
              <a:ext cx="2236510" cy="400110"/>
            </a:xfrm>
            <a:prstGeom prst="rect">
              <a:avLst/>
            </a:prstGeom>
            <a:noFill/>
          </p:spPr>
          <p:txBody>
            <a:bodyPr wrap="none" rtlCol="0">
              <a:spAutoFit/>
            </a:bodyPr>
            <a:lstStyle/>
            <a:p>
              <a:pPr algn="ctr"/>
              <a:r>
                <a:rPr lang="zh-CN" altLang="en-US" sz="2000" b="1" kern="0" dirty="0" smtClean="0">
                  <a:solidFill>
                    <a:srgbClr val="313E4F"/>
                  </a:solidFill>
                  <a:latin typeface="微软雅黑"/>
                  <a:ea typeface="微软雅黑"/>
                  <a:cs typeface="微软雅黑"/>
                </a:rPr>
                <a:t>改造</a:t>
              </a:r>
              <a:r>
                <a:rPr lang="zh-CN" altLang="en-US" sz="2000" b="1" kern="0" smtClean="0">
                  <a:solidFill>
                    <a:srgbClr val="313E4F"/>
                  </a:solidFill>
                  <a:latin typeface="微软雅黑"/>
                  <a:ea typeface="微软雅黑"/>
                  <a:cs typeface="微软雅黑"/>
                </a:rPr>
                <a:t>主要提升空间</a:t>
              </a:r>
              <a:endParaRPr lang="en-US" altLang="zh-CN" sz="2000" b="1" kern="0" dirty="0" smtClean="0">
                <a:solidFill>
                  <a:srgbClr val="313E4F"/>
                </a:solidFill>
                <a:latin typeface="微软雅黑"/>
                <a:ea typeface="微软雅黑"/>
                <a:cs typeface="微软雅黑"/>
              </a:endParaRPr>
            </a:p>
          </p:txBody>
        </p:sp>
      </p:grpSp>
      <p:grpSp>
        <p:nvGrpSpPr>
          <p:cNvPr id="9" name="组 8"/>
          <p:cNvGrpSpPr/>
          <p:nvPr/>
        </p:nvGrpSpPr>
        <p:grpSpPr>
          <a:xfrm>
            <a:off x="8478401" y="3658396"/>
            <a:ext cx="3262432" cy="1471981"/>
            <a:chOff x="8478401" y="3658396"/>
            <a:chExt cx="3262432" cy="1471981"/>
          </a:xfrm>
        </p:grpSpPr>
        <p:sp>
          <p:nvSpPr>
            <p:cNvPr id="20" name="椭圆 19"/>
            <p:cNvSpPr/>
            <p:nvPr/>
          </p:nvSpPr>
          <p:spPr>
            <a:xfrm>
              <a:off x="9715121" y="3658396"/>
              <a:ext cx="785323" cy="785323"/>
            </a:xfrm>
            <a:prstGeom prst="ellipse">
              <a:avLst/>
            </a:prstGeom>
            <a:solidFill>
              <a:srgbClr val="FFC2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smtClean="0">
                  <a:latin typeface="Microsoft YaHei" charset="-122"/>
                  <a:ea typeface="Microsoft YaHei" charset="-122"/>
                  <a:cs typeface="Microsoft YaHei" charset="-122"/>
                </a:rPr>
                <a:t>03</a:t>
              </a:r>
              <a:endParaRPr kumimoji="1" lang="zh-CN" altLang="en-US" sz="2400" b="1" dirty="0">
                <a:latin typeface="Microsoft YaHei" charset="-122"/>
                <a:ea typeface="Microsoft YaHei" charset="-122"/>
                <a:cs typeface="Microsoft YaHei" charset="-122"/>
              </a:endParaRPr>
            </a:p>
          </p:txBody>
        </p:sp>
        <p:sp>
          <p:nvSpPr>
            <p:cNvPr id="23" name="文本框 22"/>
            <p:cNvSpPr txBox="1"/>
            <p:nvPr/>
          </p:nvSpPr>
          <p:spPr>
            <a:xfrm>
              <a:off x="8478401" y="4730267"/>
              <a:ext cx="3262432" cy="400110"/>
            </a:xfrm>
            <a:prstGeom prst="rect">
              <a:avLst/>
            </a:prstGeom>
            <a:noFill/>
          </p:spPr>
          <p:txBody>
            <a:bodyPr wrap="none" rtlCol="0">
              <a:spAutoFit/>
            </a:bodyPr>
            <a:lstStyle/>
            <a:p>
              <a:pPr algn="ctr"/>
              <a:r>
                <a:rPr lang="zh-CN" altLang="en-US" sz="2000" b="1" kern="0" dirty="0" smtClean="0">
                  <a:solidFill>
                    <a:srgbClr val="313E4F"/>
                  </a:solidFill>
                  <a:latin typeface="微软雅黑"/>
                  <a:ea typeface="微软雅黑"/>
                  <a:cs typeface="微软雅黑"/>
                </a:rPr>
                <a:t>实施路径及下一</a:t>
              </a:r>
              <a:r>
                <a:rPr lang="zh-CN" altLang="en-US" sz="2000" b="1" kern="0" smtClean="0">
                  <a:solidFill>
                    <a:srgbClr val="313E4F"/>
                  </a:solidFill>
                  <a:latin typeface="微软雅黑"/>
                  <a:ea typeface="微软雅黑"/>
                  <a:cs typeface="微软雅黑"/>
                </a:rPr>
                <a:t>步工作设想</a:t>
              </a:r>
              <a:endParaRPr lang="en-US" altLang="zh-CN" sz="2000" b="1" kern="0" dirty="0" smtClean="0">
                <a:solidFill>
                  <a:srgbClr val="313E4F"/>
                </a:solidFill>
                <a:latin typeface="微软雅黑"/>
                <a:ea typeface="微软雅黑"/>
                <a:cs typeface="微软雅黑"/>
              </a:endParaRPr>
            </a:p>
          </p:txBody>
        </p:sp>
      </p:grpSp>
    </p:spTree>
    <p:extLst>
      <p:ext uri="{BB962C8B-B14F-4D97-AF65-F5344CB8AC3E}">
        <p14:creationId xmlns:p14="http://schemas.microsoft.com/office/powerpoint/2010/main" val="1952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500" fill="hold"/>
                                        <p:tgtEl>
                                          <p:spTgt spid="9"/>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93190" y="465692"/>
              <a:ext cx="4756124" cy="400110"/>
            </a:xfrm>
            <a:prstGeom prst="rect">
              <a:avLst/>
            </a:prstGeom>
            <a:noFill/>
          </p:spPr>
          <p:txBody>
            <a:bodyPr wrap="square" rtlCol="0">
              <a:spAutoFit/>
            </a:bodyPr>
            <a:lstStyle/>
            <a:p>
              <a:r>
                <a:rPr kumimoji="1" lang="zh-CN" altLang="en-US" sz="2000" b="1" dirty="0">
                  <a:solidFill>
                    <a:schemeClr val="bg1">
                      <a:lumMod val="95000"/>
                    </a:schemeClr>
                  </a:solidFill>
                  <a:latin typeface="Microsoft YaHei" charset="-122"/>
                  <a:ea typeface="Microsoft YaHei" charset="-122"/>
                  <a:cs typeface="Microsoft YaHei" charset="-122"/>
                </a:rPr>
                <a:t>本币</a:t>
              </a:r>
              <a:r>
                <a:rPr kumimoji="1" lang="zh-CN" altLang="en-US" sz="2000" b="1" dirty="0" smtClean="0">
                  <a:solidFill>
                    <a:schemeClr val="bg1">
                      <a:lumMod val="95000"/>
                    </a:schemeClr>
                  </a:solidFill>
                  <a:latin typeface="Microsoft YaHei" charset="-122"/>
                  <a:ea typeface="Microsoft YaHei" charset="-122"/>
                  <a:cs typeface="Microsoft YaHei" charset="-122"/>
                </a:rPr>
                <a:t>系统改造实施路径</a:t>
              </a:r>
              <a:endParaRPr kumimoji="1" lang="zh-CN" altLang="en-US" sz="20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 2"/>
          <p:cNvGrpSpPr/>
          <p:nvPr/>
        </p:nvGrpSpPr>
        <p:grpSpPr>
          <a:xfrm>
            <a:off x="852566" y="916407"/>
            <a:ext cx="4159134" cy="2153398"/>
            <a:chOff x="1920715" y="791474"/>
            <a:chExt cx="3700275" cy="1915823"/>
          </a:xfrm>
        </p:grpSpPr>
        <p:grpSp>
          <p:nvGrpSpPr>
            <p:cNvPr id="22" name="组 21"/>
            <p:cNvGrpSpPr/>
            <p:nvPr/>
          </p:nvGrpSpPr>
          <p:grpSpPr>
            <a:xfrm>
              <a:off x="1920715" y="791474"/>
              <a:ext cx="3700275" cy="1915823"/>
              <a:chOff x="2996415" y="2083868"/>
              <a:chExt cx="6734271" cy="3486679"/>
            </a:xfrm>
            <a:effectLst>
              <a:reflection blurRad="6350" stA="26000" endPos="25000" dir="5400000" sy="-100000" algn="bl" rotWithShape="0"/>
            </a:effectLst>
          </p:grpSpPr>
          <p:pic>
            <p:nvPicPr>
              <p:cNvPr id="23" name="图片 22" descr="大屏幕.jpg"/>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96415" y="2083868"/>
                <a:ext cx="6734271" cy="3486679"/>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86259" y="2330823"/>
                <a:ext cx="3110847" cy="2212898"/>
              </a:xfrm>
              <a:prstGeom prst="rect">
                <a:avLst/>
              </a:prstGeom>
            </p:spPr>
          </p:pic>
        </p:grpSp>
        <p:grpSp>
          <p:nvGrpSpPr>
            <p:cNvPr id="25" name="组 24"/>
            <p:cNvGrpSpPr/>
            <p:nvPr/>
          </p:nvGrpSpPr>
          <p:grpSpPr>
            <a:xfrm>
              <a:off x="2075479" y="2332064"/>
              <a:ext cx="754082" cy="307777"/>
              <a:chOff x="4308051" y="5758808"/>
              <a:chExt cx="1372384" cy="560137"/>
            </a:xfrm>
          </p:grpSpPr>
          <p:sp>
            <p:nvSpPr>
              <p:cNvPr id="27" name="文本框 26"/>
              <p:cNvSpPr txBox="1"/>
              <p:nvPr/>
            </p:nvSpPr>
            <p:spPr>
              <a:xfrm>
                <a:off x="4542667" y="5758808"/>
                <a:ext cx="907886" cy="560137"/>
              </a:xfrm>
              <a:prstGeom prst="rect">
                <a:avLst/>
              </a:prstGeom>
              <a:noFill/>
            </p:spPr>
            <p:txBody>
              <a:bodyPr wrap="none" rtlCol="0">
                <a:spAutoFit/>
              </a:bodyPr>
              <a:lstStyle/>
              <a:p>
                <a:r>
                  <a:rPr kumimoji="1" lang="en-US" altLang="zh-CN" sz="1400" b="1" dirty="0" smtClean="0">
                    <a:solidFill>
                      <a:srgbClr val="313E4F"/>
                    </a:solidFill>
                    <a:latin typeface="Microsoft YaHei" charset="-122"/>
                    <a:ea typeface="Microsoft YaHei" charset="-122"/>
                    <a:cs typeface="Microsoft YaHei" charset="-122"/>
                  </a:rPr>
                  <a:t>API</a:t>
                </a:r>
                <a:endParaRPr kumimoji="1" lang="zh-CN" altLang="en-US" sz="1400" b="1" dirty="0">
                  <a:solidFill>
                    <a:srgbClr val="313E4F"/>
                  </a:solidFill>
                  <a:latin typeface="Microsoft YaHei" charset="-122"/>
                  <a:ea typeface="Microsoft YaHei" charset="-122"/>
                  <a:cs typeface="Microsoft YaHei" charset="-122"/>
                </a:endParaRPr>
              </a:p>
            </p:txBody>
          </p:sp>
          <p:sp>
            <p:nvSpPr>
              <p:cNvPr id="29" name="圆角矩形 28"/>
              <p:cNvSpPr/>
              <p:nvPr/>
            </p:nvSpPr>
            <p:spPr>
              <a:xfrm>
                <a:off x="4308051" y="5773433"/>
                <a:ext cx="1372384" cy="508595"/>
              </a:xfrm>
              <a:prstGeom prst="roundRect">
                <a:avLst/>
              </a:prstGeom>
              <a:noFill/>
              <a:ln w="19050">
                <a:solidFill>
                  <a:srgbClr val="313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32" name="组 31"/>
          <p:cNvGrpSpPr/>
          <p:nvPr/>
        </p:nvGrpSpPr>
        <p:grpSpPr>
          <a:xfrm>
            <a:off x="5243433" y="1184380"/>
            <a:ext cx="2137181" cy="650628"/>
            <a:chOff x="221317" y="3117233"/>
            <a:chExt cx="3511465" cy="1069004"/>
          </a:xfrm>
          <a:solidFill>
            <a:schemeClr val="accent1">
              <a:lumMod val="20000"/>
              <a:lumOff val="80000"/>
            </a:schemeClr>
          </a:solidFill>
          <a:effectLst>
            <a:outerShdw blurRad="50800" dist="38100" dir="2700000" algn="tl" rotWithShape="0">
              <a:schemeClr val="accent1">
                <a:lumMod val="75000"/>
                <a:alpha val="25000"/>
              </a:schemeClr>
            </a:outerShdw>
          </a:effectLst>
        </p:grpSpPr>
        <p:sp>
          <p:nvSpPr>
            <p:cNvPr id="33" name="矩形 32"/>
            <p:cNvSpPr/>
            <p:nvPr/>
          </p:nvSpPr>
          <p:spPr>
            <a:xfrm>
              <a:off x="221317" y="3117233"/>
              <a:ext cx="3134232"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4" name="矩形 33"/>
            <p:cNvSpPr/>
            <p:nvPr/>
          </p:nvSpPr>
          <p:spPr>
            <a:xfrm rot="18900000">
              <a:off x="2978312" y="3275509"/>
              <a:ext cx="754470" cy="7544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35" name="菱形 34"/>
          <p:cNvSpPr/>
          <p:nvPr/>
        </p:nvSpPr>
        <p:spPr>
          <a:xfrm>
            <a:off x="4914206" y="1177597"/>
            <a:ext cx="669296" cy="66929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1" dirty="0">
              <a:solidFill>
                <a:srgbClr val="313E4F"/>
              </a:solidFill>
              <a:latin typeface="Microsoft YaHei" charset="-122"/>
              <a:ea typeface="Microsoft YaHei" charset="-122"/>
              <a:cs typeface="Microsoft YaHei" charset="-122"/>
            </a:endParaRPr>
          </a:p>
        </p:txBody>
      </p:sp>
      <p:sp>
        <p:nvSpPr>
          <p:cNvPr id="36" name="文本框 35"/>
          <p:cNvSpPr txBox="1"/>
          <p:nvPr/>
        </p:nvSpPr>
        <p:spPr>
          <a:xfrm>
            <a:off x="5593328" y="1274358"/>
            <a:ext cx="1441420" cy="415498"/>
          </a:xfrm>
          <a:prstGeom prst="rect">
            <a:avLst/>
          </a:prstGeom>
          <a:noFill/>
        </p:spPr>
        <p:txBody>
          <a:bodyPr wrap="none" rtlCol="0">
            <a:spAutoFit/>
          </a:bodyPr>
          <a:lstStyle/>
          <a:p>
            <a:pPr lvl="0">
              <a:lnSpc>
                <a:spcPct val="150000"/>
              </a:lnSpc>
              <a:spcAft>
                <a:spcPts val="0"/>
              </a:spcAft>
            </a:pPr>
            <a:r>
              <a:rPr lang="zh-CN" altLang="en-US" sz="1400" b="1" dirty="0" smtClean="0">
                <a:solidFill>
                  <a:srgbClr val="313E4F"/>
                </a:solidFill>
                <a:latin typeface="Times New Roman" pitchFamily="18" charset="0"/>
                <a:ea typeface="微软雅黑" pitchFamily="34" charset="-122"/>
                <a:cs typeface="Times New Roman" pitchFamily="18" charset="0"/>
              </a:rPr>
              <a:t>前台一站式服务</a:t>
            </a:r>
            <a:endParaRPr lang="zh-CN" altLang="en-US" sz="1400" b="1" dirty="0">
              <a:solidFill>
                <a:srgbClr val="313E4F"/>
              </a:solidFill>
              <a:latin typeface="Times New Roman" pitchFamily="18" charset="0"/>
              <a:ea typeface="微软雅黑" pitchFamily="34" charset="-122"/>
              <a:cs typeface="Times New Roman" pitchFamily="18" charset="0"/>
            </a:endParaRPr>
          </a:p>
        </p:txBody>
      </p:sp>
      <p:sp>
        <p:nvSpPr>
          <p:cNvPr id="5" name="文本框 4"/>
          <p:cNvSpPr txBox="1"/>
          <p:nvPr/>
        </p:nvSpPr>
        <p:spPr>
          <a:xfrm>
            <a:off x="5002970" y="1318505"/>
            <a:ext cx="470000" cy="369332"/>
          </a:xfrm>
          <a:prstGeom prst="rect">
            <a:avLst/>
          </a:prstGeom>
          <a:noFill/>
        </p:spPr>
        <p:txBody>
          <a:bodyPr wrap="none" rtlCol="0">
            <a:spAutoFit/>
          </a:bodyPr>
          <a:lstStyle/>
          <a:p>
            <a:r>
              <a:rPr kumimoji="1" lang="en-US" altLang="zh-CN" b="1" dirty="0" smtClean="0">
                <a:solidFill>
                  <a:srgbClr val="313E4F"/>
                </a:solidFill>
                <a:latin typeface="Microsoft YaHei" charset="-122"/>
                <a:ea typeface="Microsoft YaHei" charset="-122"/>
                <a:cs typeface="Microsoft YaHei" charset="-122"/>
              </a:rPr>
              <a:t>01</a:t>
            </a:r>
            <a:endParaRPr kumimoji="1" lang="zh-CN" altLang="en-US" b="1" dirty="0">
              <a:solidFill>
                <a:srgbClr val="313E4F"/>
              </a:solidFill>
              <a:latin typeface="Microsoft YaHei" charset="-122"/>
              <a:ea typeface="Microsoft YaHei" charset="-122"/>
              <a:cs typeface="Microsoft YaHei" charset="-122"/>
            </a:endParaRPr>
          </a:p>
        </p:txBody>
      </p:sp>
      <p:grpSp>
        <p:nvGrpSpPr>
          <p:cNvPr id="52" name="组 51"/>
          <p:cNvGrpSpPr/>
          <p:nvPr/>
        </p:nvGrpSpPr>
        <p:grpSpPr>
          <a:xfrm>
            <a:off x="5423057" y="1918034"/>
            <a:ext cx="2283951" cy="520135"/>
            <a:chOff x="-100831" y="3117233"/>
            <a:chExt cx="3752611" cy="1069004"/>
          </a:xfrm>
          <a:solidFill>
            <a:schemeClr val="accent1">
              <a:lumMod val="20000"/>
              <a:lumOff val="80000"/>
            </a:schemeClr>
          </a:solidFill>
          <a:effectLst>
            <a:outerShdw blurRad="50800" dist="38100" dir="2700000" algn="tl" rotWithShape="0">
              <a:schemeClr val="accent1">
                <a:lumMod val="75000"/>
                <a:alpha val="25000"/>
              </a:schemeClr>
            </a:outerShdw>
          </a:effectLst>
        </p:grpSpPr>
        <p:sp>
          <p:nvSpPr>
            <p:cNvPr id="53" name="矩形 52"/>
            <p:cNvSpPr/>
            <p:nvPr/>
          </p:nvSpPr>
          <p:spPr>
            <a:xfrm>
              <a:off x="221317" y="3117233"/>
              <a:ext cx="3134232" cy="10690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4" name="矩形 53"/>
            <p:cNvSpPr/>
            <p:nvPr/>
          </p:nvSpPr>
          <p:spPr>
            <a:xfrm rot="18900000">
              <a:off x="3047483" y="3276849"/>
              <a:ext cx="604297" cy="734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7" name="矩形 56"/>
            <p:cNvSpPr/>
            <p:nvPr/>
          </p:nvSpPr>
          <p:spPr>
            <a:xfrm rot="18900000">
              <a:off x="-100831" y="3287551"/>
              <a:ext cx="644296" cy="78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55" name="文本框 54"/>
          <p:cNvSpPr txBox="1"/>
          <p:nvPr/>
        </p:nvSpPr>
        <p:spPr>
          <a:xfrm>
            <a:off x="5957684" y="1947833"/>
            <a:ext cx="1620957" cy="415498"/>
          </a:xfrm>
          <a:prstGeom prst="rect">
            <a:avLst/>
          </a:prstGeom>
          <a:noFill/>
        </p:spPr>
        <p:txBody>
          <a:bodyPr wrap="none" rtlCol="0">
            <a:spAutoFit/>
          </a:bodyPr>
          <a:lstStyle/>
          <a:p>
            <a:pPr lvl="0">
              <a:lnSpc>
                <a:spcPct val="150000"/>
              </a:lnSpc>
              <a:spcAft>
                <a:spcPts val="0"/>
              </a:spcAft>
            </a:pPr>
            <a:r>
              <a:rPr lang="zh-CN" altLang="en-US" sz="1400" b="1">
                <a:solidFill>
                  <a:srgbClr val="313E4F"/>
                </a:solidFill>
                <a:latin typeface="Times New Roman" pitchFamily="18" charset="0"/>
                <a:ea typeface="微软雅黑" pitchFamily="34" charset="-122"/>
                <a:cs typeface="Times New Roman" pitchFamily="18" charset="0"/>
              </a:rPr>
              <a:t>升级本币统一终端</a:t>
            </a:r>
          </a:p>
        </p:txBody>
      </p:sp>
      <p:grpSp>
        <p:nvGrpSpPr>
          <p:cNvPr id="59" name="组 58"/>
          <p:cNvGrpSpPr/>
          <p:nvPr/>
        </p:nvGrpSpPr>
        <p:grpSpPr>
          <a:xfrm>
            <a:off x="5868042" y="2529858"/>
            <a:ext cx="2287552" cy="520135"/>
            <a:chOff x="-100831" y="3117233"/>
            <a:chExt cx="3758527" cy="1069004"/>
          </a:xfrm>
          <a:solidFill>
            <a:schemeClr val="accent1">
              <a:lumMod val="20000"/>
              <a:lumOff val="80000"/>
            </a:schemeClr>
          </a:solidFill>
          <a:effectLst>
            <a:outerShdw blurRad="50800" dist="38100" dir="2700000" algn="tl" rotWithShape="0">
              <a:schemeClr val="accent1">
                <a:lumMod val="75000"/>
                <a:alpha val="25000"/>
              </a:schemeClr>
            </a:outerShdw>
          </a:effectLst>
        </p:grpSpPr>
        <p:sp>
          <p:nvSpPr>
            <p:cNvPr id="60" name="矩形 59"/>
            <p:cNvSpPr/>
            <p:nvPr/>
          </p:nvSpPr>
          <p:spPr>
            <a:xfrm>
              <a:off x="221317" y="3117233"/>
              <a:ext cx="3134232" cy="10690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1" name="矩形 60"/>
            <p:cNvSpPr/>
            <p:nvPr/>
          </p:nvSpPr>
          <p:spPr>
            <a:xfrm rot="18900000">
              <a:off x="3053399" y="3273783"/>
              <a:ext cx="604297" cy="7559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2" name="矩形 61"/>
            <p:cNvSpPr/>
            <p:nvPr/>
          </p:nvSpPr>
          <p:spPr>
            <a:xfrm rot="18900000">
              <a:off x="-100831" y="3287551"/>
              <a:ext cx="644296" cy="78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63" name="文本框 62"/>
          <p:cNvSpPr txBox="1"/>
          <p:nvPr/>
        </p:nvSpPr>
        <p:spPr>
          <a:xfrm>
            <a:off x="6402669" y="2559657"/>
            <a:ext cx="1441420" cy="415498"/>
          </a:xfrm>
          <a:prstGeom prst="rect">
            <a:avLst/>
          </a:prstGeom>
          <a:noFill/>
        </p:spPr>
        <p:txBody>
          <a:bodyPr wrap="none" rtlCol="0">
            <a:spAutoFit/>
          </a:bodyPr>
          <a:lstStyle/>
          <a:p>
            <a:pPr lvl="0">
              <a:lnSpc>
                <a:spcPct val="150000"/>
              </a:lnSpc>
              <a:spcAft>
                <a:spcPts val="0"/>
              </a:spcAft>
            </a:pPr>
            <a:r>
              <a:rPr lang="zh-CN" altLang="en-US" sz="1400" b="1" dirty="0">
                <a:solidFill>
                  <a:srgbClr val="313E4F"/>
                </a:solidFill>
                <a:latin typeface="Times New Roman" pitchFamily="18" charset="0"/>
                <a:ea typeface="微软雅黑" pitchFamily="34" charset="-122"/>
                <a:cs typeface="Times New Roman" pitchFamily="18" charset="0"/>
              </a:rPr>
              <a:t>内外网信息互通</a:t>
            </a:r>
          </a:p>
        </p:txBody>
      </p:sp>
      <p:grpSp>
        <p:nvGrpSpPr>
          <p:cNvPr id="64" name="组 63"/>
          <p:cNvGrpSpPr/>
          <p:nvPr/>
        </p:nvGrpSpPr>
        <p:grpSpPr>
          <a:xfrm>
            <a:off x="8766001" y="3844734"/>
            <a:ext cx="2137181" cy="650628"/>
            <a:chOff x="221317" y="3117233"/>
            <a:chExt cx="3511465" cy="1069004"/>
          </a:xfrm>
          <a:solidFill>
            <a:schemeClr val="accent4">
              <a:lumMod val="40000"/>
              <a:lumOff val="60000"/>
            </a:schemeClr>
          </a:solidFill>
          <a:effectLst>
            <a:outerShdw blurRad="50800" dist="38100" dir="2700000" algn="tl" rotWithShape="0">
              <a:schemeClr val="accent1">
                <a:lumMod val="75000"/>
                <a:alpha val="25000"/>
              </a:schemeClr>
            </a:outerShdw>
          </a:effectLst>
        </p:grpSpPr>
        <p:sp>
          <p:nvSpPr>
            <p:cNvPr id="65" name="矩形 64"/>
            <p:cNvSpPr/>
            <p:nvPr/>
          </p:nvSpPr>
          <p:spPr>
            <a:xfrm>
              <a:off x="221317" y="3117233"/>
              <a:ext cx="3134232"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6" name="矩形 65"/>
            <p:cNvSpPr/>
            <p:nvPr/>
          </p:nvSpPr>
          <p:spPr>
            <a:xfrm rot="18900000">
              <a:off x="2978312" y="3275509"/>
              <a:ext cx="754470" cy="7544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67" name="菱形 66"/>
          <p:cNvSpPr/>
          <p:nvPr/>
        </p:nvSpPr>
        <p:spPr>
          <a:xfrm>
            <a:off x="8436774" y="3837951"/>
            <a:ext cx="669296" cy="66929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1" dirty="0">
              <a:solidFill>
                <a:srgbClr val="313E4F"/>
              </a:solidFill>
              <a:latin typeface="Microsoft YaHei" charset="-122"/>
              <a:ea typeface="Microsoft YaHei" charset="-122"/>
              <a:cs typeface="Microsoft YaHei" charset="-122"/>
            </a:endParaRPr>
          </a:p>
        </p:txBody>
      </p:sp>
      <p:sp>
        <p:nvSpPr>
          <p:cNvPr id="68" name="文本框 67"/>
          <p:cNvSpPr txBox="1"/>
          <p:nvPr/>
        </p:nvSpPr>
        <p:spPr>
          <a:xfrm>
            <a:off x="9115896" y="3934712"/>
            <a:ext cx="1441420" cy="415498"/>
          </a:xfrm>
          <a:prstGeom prst="rect">
            <a:avLst/>
          </a:prstGeom>
          <a:noFill/>
        </p:spPr>
        <p:txBody>
          <a:bodyPr wrap="none" rtlCol="0">
            <a:spAutoFit/>
          </a:bodyPr>
          <a:lstStyle/>
          <a:p>
            <a:pPr lvl="0">
              <a:lnSpc>
                <a:spcPct val="150000"/>
              </a:lnSpc>
              <a:spcAft>
                <a:spcPts val="0"/>
              </a:spcAft>
            </a:pPr>
            <a:r>
              <a:rPr lang="zh-CN" altLang="en-US" sz="1400" b="1" dirty="0">
                <a:solidFill>
                  <a:srgbClr val="313E4F"/>
                </a:solidFill>
                <a:latin typeface="Times New Roman" pitchFamily="18" charset="0"/>
                <a:ea typeface="微软雅黑" pitchFamily="34" charset="-122"/>
                <a:cs typeface="Times New Roman" pitchFamily="18" charset="0"/>
              </a:rPr>
              <a:t>后台多模块支撑</a:t>
            </a:r>
          </a:p>
        </p:txBody>
      </p:sp>
      <p:sp>
        <p:nvSpPr>
          <p:cNvPr id="69" name="文本框 68"/>
          <p:cNvSpPr txBox="1"/>
          <p:nvPr/>
        </p:nvSpPr>
        <p:spPr>
          <a:xfrm>
            <a:off x="8525538" y="3978859"/>
            <a:ext cx="470000" cy="369332"/>
          </a:xfrm>
          <a:prstGeom prst="rect">
            <a:avLst/>
          </a:prstGeom>
          <a:noFill/>
        </p:spPr>
        <p:txBody>
          <a:bodyPr wrap="none" rtlCol="0">
            <a:spAutoFit/>
          </a:bodyPr>
          <a:lstStyle/>
          <a:p>
            <a:r>
              <a:rPr kumimoji="1" lang="en-US" altLang="zh-CN" b="1" dirty="0" smtClean="0">
                <a:solidFill>
                  <a:srgbClr val="313E4F"/>
                </a:solidFill>
                <a:latin typeface="Microsoft YaHei" charset="-122"/>
                <a:ea typeface="Microsoft YaHei" charset="-122"/>
                <a:cs typeface="Microsoft YaHei" charset="-122"/>
              </a:rPr>
              <a:t>01</a:t>
            </a:r>
            <a:endParaRPr kumimoji="1" lang="zh-CN" altLang="en-US" b="1" dirty="0">
              <a:solidFill>
                <a:srgbClr val="313E4F"/>
              </a:solidFill>
              <a:latin typeface="Microsoft YaHei" charset="-122"/>
              <a:ea typeface="Microsoft YaHei" charset="-122"/>
              <a:cs typeface="Microsoft YaHei" charset="-122"/>
            </a:endParaRPr>
          </a:p>
        </p:txBody>
      </p:sp>
      <p:grpSp>
        <p:nvGrpSpPr>
          <p:cNvPr id="70" name="组 69"/>
          <p:cNvGrpSpPr/>
          <p:nvPr/>
        </p:nvGrpSpPr>
        <p:grpSpPr>
          <a:xfrm>
            <a:off x="8945625" y="4578388"/>
            <a:ext cx="2529054" cy="520135"/>
            <a:chOff x="-100831" y="3117233"/>
            <a:chExt cx="3723772" cy="1069004"/>
          </a:xfrm>
          <a:solidFill>
            <a:schemeClr val="accent4">
              <a:lumMod val="60000"/>
              <a:lumOff val="40000"/>
            </a:schemeClr>
          </a:solidFill>
          <a:effectLst>
            <a:outerShdw blurRad="50800" dist="38100" dir="2700000" algn="tl" rotWithShape="0">
              <a:schemeClr val="accent1">
                <a:lumMod val="75000"/>
                <a:alpha val="25000"/>
              </a:schemeClr>
            </a:outerShdw>
          </a:effectLst>
        </p:grpSpPr>
        <p:sp>
          <p:nvSpPr>
            <p:cNvPr id="71" name="矩形 70"/>
            <p:cNvSpPr/>
            <p:nvPr/>
          </p:nvSpPr>
          <p:spPr>
            <a:xfrm>
              <a:off x="221317" y="3117233"/>
              <a:ext cx="3134232" cy="1069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2" name="矩形 71"/>
            <p:cNvSpPr/>
            <p:nvPr/>
          </p:nvSpPr>
          <p:spPr>
            <a:xfrm rot="18900000">
              <a:off x="3116539" y="3290383"/>
              <a:ext cx="506402" cy="7136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3" name="矩形 72"/>
            <p:cNvSpPr/>
            <p:nvPr/>
          </p:nvSpPr>
          <p:spPr>
            <a:xfrm rot="18900000">
              <a:off x="-100831" y="3287551"/>
              <a:ext cx="644296" cy="78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74" name="文本框 73"/>
          <p:cNvSpPr txBox="1"/>
          <p:nvPr/>
        </p:nvSpPr>
        <p:spPr>
          <a:xfrm>
            <a:off x="9443676" y="4608187"/>
            <a:ext cx="1980029" cy="415498"/>
          </a:xfrm>
          <a:prstGeom prst="rect">
            <a:avLst/>
          </a:prstGeom>
          <a:noFill/>
        </p:spPr>
        <p:txBody>
          <a:bodyPr wrap="none" rtlCol="0">
            <a:spAutoFit/>
          </a:bodyPr>
          <a:lstStyle/>
          <a:p>
            <a:pPr lvl="0">
              <a:lnSpc>
                <a:spcPct val="150000"/>
              </a:lnSpc>
              <a:spcAft>
                <a:spcPts val="0"/>
              </a:spcAft>
            </a:pPr>
            <a:r>
              <a:rPr lang="zh-CN" altLang="en-US" sz="1400" b="1" dirty="0">
                <a:solidFill>
                  <a:srgbClr val="313E4F"/>
                </a:solidFill>
                <a:latin typeface="Times New Roman" pitchFamily="18" charset="0"/>
                <a:ea typeface="微软雅黑" pitchFamily="34" charset="-122"/>
                <a:cs typeface="Times New Roman" pitchFamily="18" charset="0"/>
              </a:rPr>
              <a:t>优化后台交易服务功能</a:t>
            </a:r>
          </a:p>
        </p:txBody>
      </p:sp>
      <p:grpSp>
        <p:nvGrpSpPr>
          <p:cNvPr id="75" name="组 74"/>
          <p:cNvGrpSpPr/>
          <p:nvPr/>
        </p:nvGrpSpPr>
        <p:grpSpPr>
          <a:xfrm>
            <a:off x="9390610" y="5190212"/>
            <a:ext cx="2287552" cy="520135"/>
            <a:chOff x="-100831" y="3117233"/>
            <a:chExt cx="3758527" cy="1069004"/>
          </a:xfrm>
          <a:solidFill>
            <a:schemeClr val="accent1">
              <a:lumMod val="20000"/>
              <a:lumOff val="80000"/>
            </a:schemeClr>
          </a:solidFill>
          <a:effectLst>
            <a:outerShdw blurRad="50800" dist="38100" dir="2700000" algn="tl" rotWithShape="0">
              <a:schemeClr val="accent1">
                <a:lumMod val="75000"/>
                <a:alpha val="25000"/>
              </a:schemeClr>
            </a:outerShdw>
          </a:effectLst>
        </p:grpSpPr>
        <p:sp>
          <p:nvSpPr>
            <p:cNvPr id="76" name="矩形 75"/>
            <p:cNvSpPr/>
            <p:nvPr/>
          </p:nvSpPr>
          <p:spPr>
            <a:xfrm>
              <a:off x="221317" y="3117233"/>
              <a:ext cx="3134232" cy="10690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7" name="矩形 76"/>
            <p:cNvSpPr/>
            <p:nvPr/>
          </p:nvSpPr>
          <p:spPr>
            <a:xfrm rot="18900000">
              <a:off x="3053399" y="3273783"/>
              <a:ext cx="604297" cy="7559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8" name="矩形 77"/>
            <p:cNvSpPr/>
            <p:nvPr/>
          </p:nvSpPr>
          <p:spPr>
            <a:xfrm rot="18900000">
              <a:off x="-100831" y="3287551"/>
              <a:ext cx="644296" cy="78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79" name="文本框 78"/>
          <p:cNvSpPr txBox="1"/>
          <p:nvPr/>
        </p:nvSpPr>
        <p:spPr>
          <a:xfrm>
            <a:off x="9925237" y="5220011"/>
            <a:ext cx="1441420" cy="415498"/>
          </a:xfrm>
          <a:prstGeom prst="rect">
            <a:avLst/>
          </a:prstGeom>
          <a:noFill/>
        </p:spPr>
        <p:txBody>
          <a:bodyPr wrap="none" rtlCol="0">
            <a:spAutoFit/>
          </a:bodyPr>
          <a:lstStyle/>
          <a:p>
            <a:pPr lvl="0">
              <a:lnSpc>
                <a:spcPct val="150000"/>
              </a:lnSpc>
              <a:spcAft>
                <a:spcPts val="0"/>
              </a:spcAft>
            </a:pPr>
            <a:r>
              <a:rPr lang="zh-CN" altLang="en-US" sz="1400" b="1" dirty="0">
                <a:solidFill>
                  <a:srgbClr val="313E4F"/>
                </a:solidFill>
                <a:latin typeface="Times New Roman" pitchFamily="18" charset="0"/>
                <a:ea typeface="微软雅黑" pitchFamily="34" charset="-122"/>
                <a:cs typeface="Times New Roman" pitchFamily="18" charset="0"/>
              </a:rPr>
              <a:t>整合服务端资源</a:t>
            </a:r>
          </a:p>
        </p:txBody>
      </p:sp>
      <p:sp>
        <p:nvSpPr>
          <p:cNvPr id="46" name="文本框 45"/>
          <p:cNvSpPr txBox="1"/>
          <p:nvPr/>
        </p:nvSpPr>
        <p:spPr>
          <a:xfrm>
            <a:off x="5384126" y="1993999"/>
            <a:ext cx="470000" cy="369332"/>
          </a:xfrm>
          <a:prstGeom prst="rect">
            <a:avLst/>
          </a:prstGeom>
          <a:noFill/>
        </p:spPr>
        <p:txBody>
          <a:bodyPr wrap="none" rtlCol="0">
            <a:spAutoFit/>
          </a:bodyPr>
          <a:lstStyle/>
          <a:p>
            <a:r>
              <a:rPr kumimoji="1" lang="en-US" altLang="zh-CN" b="1" smtClean="0">
                <a:solidFill>
                  <a:srgbClr val="313E4F"/>
                </a:solidFill>
                <a:latin typeface="Microsoft YaHei" charset="-122"/>
                <a:ea typeface="Microsoft YaHei" charset="-122"/>
                <a:cs typeface="Microsoft YaHei" charset="-122"/>
              </a:rPr>
              <a:t>02</a:t>
            </a:r>
            <a:endParaRPr kumimoji="1" lang="zh-CN" altLang="en-US" b="1" dirty="0">
              <a:solidFill>
                <a:srgbClr val="313E4F"/>
              </a:solidFill>
              <a:latin typeface="Microsoft YaHei" charset="-122"/>
              <a:ea typeface="Microsoft YaHei" charset="-122"/>
              <a:cs typeface="Microsoft YaHei" charset="-122"/>
            </a:endParaRPr>
          </a:p>
        </p:txBody>
      </p:sp>
      <p:sp>
        <p:nvSpPr>
          <p:cNvPr id="47" name="文本框 46"/>
          <p:cNvSpPr txBox="1"/>
          <p:nvPr/>
        </p:nvSpPr>
        <p:spPr>
          <a:xfrm>
            <a:off x="5829111" y="2624652"/>
            <a:ext cx="470000" cy="369332"/>
          </a:xfrm>
          <a:prstGeom prst="rect">
            <a:avLst/>
          </a:prstGeom>
          <a:noFill/>
        </p:spPr>
        <p:txBody>
          <a:bodyPr wrap="none" rtlCol="0">
            <a:spAutoFit/>
          </a:bodyPr>
          <a:lstStyle/>
          <a:p>
            <a:r>
              <a:rPr kumimoji="1" lang="en-US" altLang="zh-CN" b="1" dirty="0" smtClean="0">
                <a:solidFill>
                  <a:srgbClr val="313E4F"/>
                </a:solidFill>
                <a:latin typeface="Microsoft YaHei" charset="-122"/>
                <a:ea typeface="Microsoft YaHei" charset="-122"/>
                <a:cs typeface="Microsoft YaHei" charset="-122"/>
              </a:rPr>
              <a:t>03</a:t>
            </a:r>
            <a:endParaRPr kumimoji="1" lang="zh-CN" altLang="en-US" b="1" dirty="0">
              <a:solidFill>
                <a:srgbClr val="313E4F"/>
              </a:solidFill>
              <a:latin typeface="Microsoft YaHei" charset="-122"/>
              <a:ea typeface="Microsoft YaHei" charset="-122"/>
              <a:cs typeface="Microsoft YaHei" charset="-122"/>
            </a:endParaRPr>
          </a:p>
        </p:txBody>
      </p:sp>
      <p:sp>
        <p:nvSpPr>
          <p:cNvPr id="48" name="文本框 47"/>
          <p:cNvSpPr txBox="1"/>
          <p:nvPr/>
        </p:nvSpPr>
        <p:spPr>
          <a:xfrm>
            <a:off x="8929417" y="4654887"/>
            <a:ext cx="470000" cy="369332"/>
          </a:xfrm>
          <a:prstGeom prst="rect">
            <a:avLst/>
          </a:prstGeom>
          <a:noFill/>
        </p:spPr>
        <p:txBody>
          <a:bodyPr wrap="none" rtlCol="0">
            <a:spAutoFit/>
          </a:bodyPr>
          <a:lstStyle/>
          <a:p>
            <a:r>
              <a:rPr kumimoji="1" lang="en-US" altLang="zh-CN" b="1" smtClean="0">
                <a:solidFill>
                  <a:srgbClr val="313E4F"/>
                </a:solidFill>
                <a:latin typeface="Microsoft YaHei" charset="-122"/>
                <a:ea typeface="Microsoft YaHei" charset="-122"/>
                <a:cs typeface="Microsoft YaHei" charset="-122"/>
              </a:rPr>
              <a:t>02</a:t>
            </a:r>
            <a:endParaRPr kumimoji="1" lang="zh-CN" altLang="en-US" b="1" dirty="0">
              <a:solidFill>
                <a:srgbClr val="313E4F"/>
              </a:solidFill>
              <a:latin typeface="Microsoft YaHei" charset="-122"/>
              <a:ea typeface="Microsoft YaHei" charset="-122"/>
              <a:cs typeface="Microsoft YaHei" charset="-122"/>
            </a:endParaRPr>
          </a:p>
        </p:txBody>
      </p:sp>
      <p:sp>
        <p:nvSpPr>
          <p:cNvPr id="49" name="文本框 48"/>
          <p:cNvSpPr txBox="1"/>
          <p:nvPr/>
        </p:nvSpPr>
        <p:spPr>
          <a:xfrm>
            <a:off x="9313400" y="5266838"/>
            <a:ext cx="470000" cy="369332"/>
          </a:xfrm>
          <a:prstGeom prst="rect">
            <a:avLst/>
          </a:prstGeom>
          <a:noFill/>
        </p:spPr>
        <p:txBody>
          <a:bodyPr wrap="none" rtlCol="0">
            <a:spAutoFit/>
          </a:bodyPr>
          <a:lstStyle/>
          <a:p>
            <a:r>
              <a:rPr kumimoji="1" lang="en-US" altLang="zh-CN" b="1" dirty="0" smtClean="0">
                <a:solidFill>
                  <a:srgbClr val="313E4F"/>
                </a:solidFill>
                <a:latin typeface="Microsoft YaHei" charset="-122"/>
                <a:ea typeface="Microsoft YaHei" charset="-122"/>
                <a:cs typeface="Microsoft YaHei" charset="-122"/>
              </a:rPr>
              <a:t>03</a:t>
            </a:r>
            <a:endParaRPr kumimoji="1" lang="zh-CN" altLang="en-US" b="1" dirty="0">
              <a:solidFill>
                <a:srgbClr val="313E4F"/>
              </a:solidFill>
              <a:latin typeface="Microsoft YaHei" charset="-122"/>
              <a:ea typeface="Microsoft YaHei" charset="-122"/>
              <a:cs typeface="Microsoft YaHei" charset="-122"/>
            </a:endParaRPr>
          </a:p>
        </p:txBody>
      </p:sp>
      <p:grpSp>
        <p:nvGrpSpPr>
          <p:cNvPr id="50" name="组 6"/>
          <p:cNvGrpSpPr/>
          <p:nvPr/>
        </p:nvGrpSpPr>
        <p:grpSpPr>
          <a:xfrm>
            <a:off x="3313547" y="3069659"/>
            <a:ext cx="5288274" cy="3663707"/>
            <a:chOff x="2672219" y="1145742"/>
            <a:chExt cx="6654660" cy="5045554"/>
          </a:xfrm>
        </p:grpSpPr>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0177" y="1251431"/>
              <a:ext cx="2229181" cy="3025864"/>
            </a:xfrm>
            <a:prstGeom prst="rect">
              <a:avLst/>
            </a:prstGeom>
          </p:spPr>
        </p:pic>
        <p:grpSp>
          <p:nvGrpSpPr>
            <p:cNvPr id="56" name="组 33"/>
            <p:cNvGrpSpPr/>
            <p:nvPr/>
          </p:nvGrpSpPr>
          <p:grpSpPr>
            <a:xfrm>
              <a:off x="3580882" y="1598406"/>
              <a:ext cx="3886503" cy="2326110"/>
              <a:chOff x="3135778" y="1780821"/>
              <a:chExt cx="3202788" cy="1895562"/>
            </a:xfrm>
          </p:grpSpPr>
          <p:pic>
            <p:nvPicPr>
              <p:cNvPr id="91"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4089797" y="1427613"/>
                <a:ext cx="1895562" cy="2601977"/>
              </a:xfrm>
              <a:prstGeom prst="rect">
                <a:avLst/>
              </a:prstGeom>
            </p:spPr>
          </p:pic>
          <p:sp>
            <p:nvSpPr>
              <p:cNvPr id="92" name="文本框 4"/>
              <p:cNvSpPr txBox="1"/>
              <p:nvPr/>
            </p:nvSpPr>
            <p:spPr>
              <a:xfrm>
                <a:off x="4614012" y="2506329"/>
                <a:ext cx="894663" cy="449030"/>
              </a:xfrm>
              <a:prstGeom prst="rect">
                <a:avLst/>
              </a:prstGeom>
              <a:noFill/>
            </p:spPr>
            <p:txBody>
              <a:bodyPr wrap="none" rtlCol="0">
                <a:spAutoFit/>
              </a:bodyPr>
              <a:lstStyle/>
              <a:p>
                <a:pPr algn="ctr"/>
                <a:r>
                  <a:rPr kumimoji="1" lang="en-US" altLang="zh-CN" sz="2000" b="1" smtClean="0">
                    <a:solidFill>
                      <a:schemeClr val="bg1"/>
                    </a:solidFill>
                    <a:latin typeface="Microsoft YaHei" charset="-122"/>
                    <a:ea typeface="Microsoft YaHei" charset="-122"/>
                    <a:cs typeface="Microsoft YaHei" charset="-122"/>
                  </a:rPr>
                  <a:t>QDM</a:t>
                </a:r>
                <a:endParaRPr kumimoji="1" lang="zh-CN" altLang="en-US" sz="1200" dirty="0">
                  <a:solidFill>
                    <a:schemeClr val="bg1"/>
                  </a:solidFill>
                  <a:latin typeface="Microsoft YaHei" charset="-122"/>
                  <a:ea typeface="Microsoft YaHei" charset="-122"/>
                  <a:cs typeface="Microsoft YaHei" charset="-122"/>
                </a:endParaRPr>
              </a:p>
            </p:txBody>
          </p:sp>
          <p:sp>
            <p:nvSpPr>
              <p:cNvPr id="93" name="文本框 165"/>
              <p:cNvSpPr txBox="1"/>
              <p:nvPr/>
            </p:nvSpPr>
            <p:spPr>
              <a:xfrm>
                <a:off x="3135778" y="2497222"/>
                <a:ext cx="894663" cy="449030"/>
              </a:xfrm>
              <a:prstGeom prst="rect">
                <a:avLst/>
              </a:prstGeom>
              <a:noFill/>
            </p:spPr>
            <p:txBody>
              <a:bodyPr wrap="none" rtlCol="0">
                <a:spAutoFit/>
              </a:bodyPr>
              <a:lstStyle/>
              <a:p>
                <a:pPr algn="ctr"/>
                <a:r>
                  <a:rPr kumimoji="1" lang="en-US" altLang="zh-CN" sz="2000" b="1" dirty="0" smtClean="0">
                    <a:solidFill>
                      <a:schemeClr val="bg1"/>
                    </a:solidFill>
                    <a:latin typeface="Microsoft YaHei" charset="-122"/>
                    <a:ea typeface="Microsoft YaHei" charset="-122"/>
                    <a:cs typeface="Microsoft YaHei" charset="-122"/>
                  </a:rPr>
                  <a:t>ODM</a:t>
                </a:r>
                <a:endParaRPr kumimoji="1" lang="zh-CN" altLang="en-US" sz="1200" dirty="0">
                  <a:solidFill>
                    <a:schemeClr val="bg1"/>
                  </a:solidFill>
                  <a:latin typeface="Microsoft YaHei" charset="-122"/>
                  <a:ea typeface="Microsoft YaHei" charset="-122"/>
                  <a:cs typeface="Microsoft YaHei" charset="-122"/>
                </a:endParaRPr>
              </a:p>
            </p:txBody>
          </p:sp>
        </p:grpSp>
        <p:grpSp>
          <p:nvGrpSpPr>
            <p:cNvPr id="58" name="组 21"/>
            <p:cNvGrpSpPr/>
            <p:nvPr/>
          </p:nvGrpSpPr>
          <p:grpSpPr>
            <a:xfrm>
              <a:off x="6553570" y="1145742"/>
              <a:ext cx="2294211" cy="3114137"/>
              <a:chOff x="5943440" y="1410436"/>
              <a:chExt cx="1890609" cy="2566292"/>
            </a:xfrm>
          </p:grpSpPr>
          <p:pic>
            <p:nvPicPr>
              <p:cNvPr id="89" name="图片 7"/>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43440" y="1410436"/>
                <a:ext cx="1890609" cy="2566292"/>
              </a:xfrm>
              <a:prstGeom prst="rect">
                <a:avLst/>
              </a:prstGeom>
            </p:spPr>
          </p:pic>
          <p:sp>
            <p:nvSpPr>
              <p:cNvPr id="90" name="文本框 14"/>
              <p:cNvSpPr txBox="1"/>
              <p:nvPr/>
            </p:nvSpPr>
            <p:spPr>
              <a:xfrm>
                <a:off x="6501757" y="2512751"/>
                <a:ext cx="902972" cy="454084"/>
              </a:xfrm>
              <a:prstGeom prst="rect">
                <a:avLst/>
              </a:prstGeom>
              <a:noFill/>
            </p:spPr>
            <p:txBody>
              <a:bodyPr wrap="none" rtlCol="0">
                <a:spAutoFit/>
              </a:bodyPr>
              <a:lstStyle/>
              <a:p>
                <a:r>
                  <a:rPr kumimoji="1" lang="en-US" altLang="zh-CN" sz="2000" b="1" dirty="0">
                    <a:solidFill>
                      <a:schemeClr val="bg1"/>
                    </a:solidFill>
                    <a:latin typeface="Microsoft YaHei" charset="-122"/>
                    <a:ea typeface="Microsoft YaHei" charset="-122"/>
                    <a:cs typeface="Microsoft YaHei" charset="-122"/>
                  </a:rPr>
                  <a:t>N</a:t>
                </a:r>
                <a:r>
                  <a:rPr kumimoji="1" lang="en-US" altLang="zh-CN" sz="2000" b="1" dirty="0" smtClean="0">
                    <a:solidFill>
                      <a:schemeClr val="bg1"/>
                    </a:solidFill>
                    <a:latin typeface="Microsoft YaHei" charset="-122"/>
                    <a:ea typeface="Microsoft YaHei" charset="-122"/>
                    <a:cs typeface="Microsoft YaHei" charset="-122"/>
                  </a:rPr>
                  <a:t>DM</a:t>
                </a:r>
                <a:endParaRPr kumimoji="1" lang="zh-CN" altLang="en-US" sz="2000" b="1" dirty="0">
                  <a:solidFill>
                    <a:schemeClr val="bg1"/>
                  </a:solidFill>
                  <a:latin typeface="Microsoft YaHei" charset="-122"/>
                  <a:ea typeface="Microsoft YaHei" charset="-122"/>
                  <a:cs typeface="Microsoft YaHei" charset="-122"/>
                </a:endParaRPr>
              </a:p>
            </p:txBody>
          </p:sp>
        </p:grpSp>
        <p:grpSp>
          <p:nvGrpSpPr>
            <p:cNvPr id="80" name="组 32"/>
            <p:cNvGrpSpPr/>
            <p:nvPr/>
          </p:nvGrpSpPr>
          <p:grpSpPr>
            <a:xfrm>
              <a:off x="4721123" y="2994550"/>
              <a:ext cx="2408094" cy="3196746"/>
              <a:chOff x="4069716" y="3360743"/>
              <a:chExt cx="1765319" cy="2343460"/>
            </a:xfrm>
          </p:grpSpPr>
          <p:pic>
            <p:nvPicPr>
              <p:cNvPr id="87" name="图片 8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69716" y="3360743"/>
                <a:ext cx="1765319" cy="2343460"/>
              </a:xfrm>
              <a:prstGeom prst="rect">
                <a:avLst/>
              </a:prstGeom>
            </p:spPr>
          </p:pic>
          <p:sp>
            <p:nvSpPr>
              <p:cNvPr id="88" name="文本框 18"/>
              <p:cNvSpPr txBox="1"/>
              <p:nvPr/>
            </p:nvSpPr>
            <p:spPr>
              <a:xfrm>
                <a:off x="4620449" y="4358439"/>
                <a:ext cx="714534" cy="403940"/>
              </a:xfrm>
              <a:prstGeom prst="rect">
                <a:avLst/>
              </a:prstGeom>
              <a:noFill/>
            </p:spPr>
            <p:txBody>
              <a:bodyPr wrap="none" rtlCol="0">
                <a:spAutoFit/>
              </a:bodyPr>
              <a:lstStyle/>
              <a:p>
                <a:pPr algn="ctr"/>
                <a:r>
                  <a:rPr kumimoji="1" lang="zh-CN" altLang="en-US" sz="2000" b="1" dirty="0" smtClean="0">
                    <a:solidFill>
                      <a:schemeClr val="bg1"/>
                    </a:solidFill>
                    <a:latin typeface="Microsoft YaHei" charset="-122"/>
                    <a:ea typeface="Microsoft YaHei" charset="-122"/>
                    <a:cs typeface="Microsoft YaHei" charset="-122"/>
                  </a:rPr>
                  <a:t>终 端</a:t>
                </a:r>
                <a:endParaRPr kumimoji="1" lang="en-US" altLang="zh-CN" sz="2000" b="1" dirty="0" smtClean="0">
                  <a:solidFill>
                    <a:schemeClr val="bg1"/>
                  </a:solidFill>
                  <a:latin typeface="Microsoft YaHei" charset="-122"/>
                  <a:ea typeface="Microsoft YaHei" charset="-122"/>
                  <a:cs typeface="Microsoft YaHei" charset="-122"/>
                </a:endParaRPr>
              </a:p>
            </p:txBody>
          </p:sp>
        </p:grpSp>
        <p:grpSp>
          <p:nvGrpSpPr>
            <p:cNvPr id="81" name="组 25"/>
            <p:cNvGrpSpPr/>
            <p:nvPr/>
          </p:nvGrpSpPr>
          <p:grpSpPr>
            <a:xfrm rot="157068">
              <a:off x="6238742" y="3387058"/>
              <a:ext cx="3088137" cy="2334322"/>
              <a:chOff x="5715543" y="3658632"/>
              <a:chExt cx="2544867" cy="1923664"/>
            </a:xfrm>
          </p:grpSpPr>
          <p:pic>
            <p:nvPicPr>
              <p:cNvPr id="85" name="图片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242932">
                <a:off x="6026145" y="3348030"/>
                <a:ext cx="1923664" cy="2544867"/>
              </a:xfrm>
              <a:prstGeom prst="rect">
                <a:avLst/>
              </a:prstGeom>
            </p:spPr>
          </p:pic>
          <p:sp>
            <p:nvSpPr>
              <p:cNvPr id="86" name="文本框 20"/>
              <p:cNvSpPr txBox="1"/>
              <p:nvPr/>
            </p:nvSpPr>
            <p:spPr>
              <a:xfrm rot="21442932">
                <a:off x="6334388" y="4445149"/>
                <a:ext cx="1255386" cy="454084"/>
              </a:xfrm>
              <a:prstGeom prst="rect">
                <a:avLst/>
              </a:prstGeom>
              <a:noFill/>
            </p:spPr>
            <p:txBody>
              <a:bodyPr wrap="none" rtlCol="0">
                <a:spAutoFit/>
              </a:bodyPr>
              <a:lstStyle/>
              <a:p>
                <a:pPr algn="ctr"/>
                <a:r>
                  <a:rPr kumimoji="1" lang="zh-CN" altLang="en-US" sz="2000" b="1" smtClean="0">
                    <a:solidFill>
                      <a:schemeClr val="bg1"/>
                    </a:solidFill>
                    <a:latin typeface="Microsoft YaHei" charset="-122"/>
                    <a:ea typeface="Microsoft YaHei" charset="-122"/>
                    <a:cs typeface="Microsoft YaHei" charset="-122"/>
                  </a:rPr>
                  <a:t>辅助交易</a:t>
                </a:r>
                <a:endParaRPr kumimoji="1" lang="en-US" altLang="zh-CN" sz="2000" b="1" dirty="0" smtClean="0">
                  <a:solidFill>
                    <a:schemeClr val="bg1"/>
                  </a:solidFill>
                  <a:latin typeface="Microsoft YaHei" charset="-122"/>
                  <a:ea typeface="Microsoft YaHei" charset="-122"/>
                  <a:cs typeface="Microsoft YaHei" charset="-122"/>
                </a:endParaRPr>
              </a:p>
            </p:txBody>
          </p:sp>
        </p:grpSp>
        <p:grpSp>
          <p:nvGrpSpPr>
            <p:cNvPr id="82" name="组 124"/>
            <p:cNvGrpSpPr/>
            <p:nvPr/>
          </p:nvGrpSpPr>
          <p:grpSpPr>
            <a:xfrm>
              <a:off x="2672219" y="3382696"/>
              <a:ext cx="2929105" cy="2434554"/>
              <a:chOff x="5668337" y="1668170"/>
              <a:chExt cx="2413813" cy="2006263"/>
            </a:xfrm>
          </p:grpSpPr>
          <p:pic>
            <p:nvPicPr>
              <p:cNvPr id="83" name="图片 8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5872112" y="1464395"/>
                <a:ext cx="2006263" cy="2413813"/>
              </a:xfrm>
              <a:prstGeom prst="rect">
                <a:avLst/>
              </a:prstGeom>
            </p:spPr>
          </p:pic>
          <p:sp>
            <p:nvSpPr>
              <p:cNvPr id="84" name="文本框 158"/>
              <p:cNvSpPr txBox="1"/>
              <p:nvPr/>
            </p:nvSpPr>
            <p:spPr>
              <a:xfrm>
                <a:off x="6540268" y="2487860"/>
                <a:ext cx="803233" cy="454084"/>
              </a:xfrm>
              <a:prstGeom prst="rect">
                <a:avLst/>
              </a:prstGeom>
              <a:noFill/>
            </p:spPr>
            <p:txBody>
              <a:bodyPr wrap="none" rtlCol="0">
                <a:spAutoFit/>
              </a:bodyPr>
              <a:lstStyle/>
              <a:p>
                <a:r>
                  <a:rPr kumimoji="1" lang="zh-CN" altLang="en-US" sz="2000" b="1" dirty="0" smtClean="0">
                    <a:solidFill>
                      <a:schemeClr val="bg1"/>
                    </a:solidFill>
                    <a:latin typeface="Microsoft YaHei" charset="-122"/>
                    <a:ea typeface="Microsoft YaHei" charset="-122"/>
                    <a:cs typeface="Microsoft YaHei" charset="-122"/>
                  </a:rPr>
                  <a:t>接 口</a:t>
                </a:r>
                <a:endParaRPr kumimoji="1" lang="zh-CN" altLang="en-US" sz="2000" b="1" dirty="0">
                  <a:solidFill>
                    <a:schemeClr val="bg1"/>
                  </a:solidFill>
                  <a:latin typeface="Microsoft YaHei" charset="-122"/>
                  <a:ea typeface="Microsoft YaHei" charset="-122"/>
                  <a:cs typeface="Microsoft YaHei" charset="-122"/>
                </a:endParaRPr>
              </a:p>
            </p:txBody>
          </p:sp>
        </p:grpSp>
      </p:grpSp>
    </p:spTree>
    <p:extLst>
      <p:ext uri="{BB962C8B-B14F-4D97-AF65-F5344CB8AC3E}">
        <p14:creationId xmlns:p14="http://schemas.microsoft.com/office/powerpoint/2010/main" val="205417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02591" y="476590"/>
              <a:ext cx="4756124" cy="400110"/>
            </a:xfrm>
            <a:prstGeom prst="rect">
              <a:avLst/>
            </a:prstGeom>
            <a:noFill/>
          </p:spPr>
          <p:txBody>
            <a:bodyPr wrap="square" rtlCol="0">
              <a:spAutoFit/>
            </a:bodyPr>
            <a:lstStyle/>
            <a:p>
              <a:r>
                <a:rPr kumimoji="1" lang="zh-CN" altLang="en-US" sz="2000" b="1" dirty="0" smtClean="0">
                  <a:solidFill>
                    <a:schemeClr val="bg1">
                      <a:lumMod val="95000"/>
                    </a:schemeClr>
                  </a:solidFill>
                  <a:latin typeface="Microsoft YaHei" charset="-122"/>
                  <a:ea typeface="Microsoft YaHei" charset="-122"/>
                  <a:cs typeface="Microsoft YaHei" charset="-122"/>
                </a:rPr>
                <a:t>本币改造拼图完成情况</a:t>
              </a:r>
              <a:r>
                <a:rPr kumimoji="1" lang="en-US" altLang="zh-CN" sz="2000" b="1" dirty="0" smtClean="0">
                  <a:solidFill>
                    <a:schemeClr val="bg1">
                      <a:lumMod val="95000"/>
                    </a:schemeClr>
                  </a:solidFill>
                  <a:latin typeface="Microsoft YaHei" charset="-122"/>
                  <a:ea typeface="Microsoft YaHei" charset="-122"/>
                  <a:cs typeface="Microsoft YaHei" charset="-122"/>
                </a:rPr>
                <a:t>-</a:t>
              </a:r>
              <a:r>
                <a:rPr kumimoji="1" lang="zh-CN" altLang="en-US" sz="2000" b="1" dirty="0" smtClean="0">
                  <a:solidFill>
                    <a:schemeClr val="bg1">
                      <a:lumMod val="95000"/>
                    </a:schemeClr>
                  </a:solidFill>
                  <a:latin typeface="Microsoft YaHei" charset="-122"/>
                  <a:ea typeface="Microsoft YaHei" charset="-122"/>
                  <a:cs typeface="Microsoft YaHei" charset="-122"/>
                </a:rPr>
                <a:t>订单驱动</a:t>
              </a:r>
              <a:endParaRPr kumimoji="1" lang="zh-CN" altLang="en-US" sz="20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p:nvGrpSpPr>
        <p:grpSpPr>
          <a:xfrm>
            <a:off x="5311193" y="1075277"/>
            <a:ext cx="6654660" cy="5045554"/>
            <a:chOff x="2672219" y="1145742"/>
            <a:chExt cx="6654660" cy="5045554"/>
          </a:xfrm>
        </p:grpSpPr>
        <p:pic>
          <p:nvPicPr>
            <p:cNvPr id="164" name="图片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0177" y="1251431"/>
              <a:ext cx="2229181" cy="3025864"/>
            </a:xfrm>
            <a:prstGeom prst="rect">
              <a:avLst/>
            </a:prstGeom>
          </p:spPr>
        </p:pic>
        <p:grpSp>
          <p:nvGrpSpPr>
            <p:cNvPr id="9" name="组 33"/>
            <p:cNvGrpSpPr/>
            <p:nvPr/>
          </p:nvGrpSpPr>
          <p:grpSpPr>
            <a:xfrm>
              <a:off x="3625814" y="1598406"/>
              <a:ext cx="3841570" cy="2326110"/>
              <a:chOff x="3172806" y="1780821"/>
              <a:chExt cx="3165760" cy="1895562"/>
            </a:xfrm>
          </p:grpSpPr>
          <p:pic>
            <p:nvPicPr>
              <p:cNvPr id="4" name="图片 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089797" y="1427613"/>
                <a:ext cx="1895562" cy="2601977"/>
              </a:xfrm>
              <a:prstGeom prst="rect">
                <a:avLst/>
              </a:prstGeom>
            </p:spPr>
          </p:pic>
          <p:sp>
            <p:nvSpPr>
              <p:cNvPr id="5" name="文本框 4"/>
              <p:cNvSpPr txBox="1"/>
              <p:nvPr/>
            </p:nvSpPr>
            <p:spPr>
              <a:xfrm>
                <a:off x="4651041" y="2506329"/>
                <a:ext cx="820605" cy="376214"/>
              </a:xfrm>
              <a:prstGeom prst="rect">
                <a:avLst/>
              </a:prstGeom>
              <a:noFill/>
            </p:spPr>
            <p:txBody>
              <a:bodyPr wrap="none" rtlCol="0">
                <a:spAutoFit/>
              </a:bodyPr>
              <a:lstStyle/>
              <a:p>
                <a:pPr algn="ctr"/>
                <a:r>
                  <a:rPr kumimoji="1" lang="en-US" altLang="zh-CN" sz="2400" b="1" smtClean="0">
                    <a:solidFill>
                      <a:schemeClr val="bg1"/>
                    </a:solidFill>
                    <a:latin typeface="Microsoft YaHei" charset="-122"/>
                    <a:ea typeface="Microsoft YaHei" charset="-122"/>
                    <a:cs typeface="Microsoft YaHei" charset="-122"/>
                  </a:rPr>
                  <a:t>QDM</a:t>
                </a:r>
                <a:endParaRPr kumimoji="1" lang="zh-CN" altLang="en-US" sz="1400" dirty="0">
                  <a:solidFill>
                    <a:schemeClr val="bg1"/>
                  </a:solidFill>
                  <a:latin typeface="Microsoft YaHei" charset="-122"/>
                  <a:ea typeface="Microsoft YaHei" charset="-122"/>
                  <a:cs typeface="Microsoft YaHei" charset="-122"/>
                </a:endParaRPr>
              </a:p>
            </p:txBody>
          </p:sp>
          <p:sp>
            <p:nvSpPr>
              <p:cNvPr id="166" name="文本框 165"/>
              <p:cNvSpPr txBox="1"/>
              <p:nvPr/>
            </p:nvSpPr>
            <p:spPr>
              <a:xfrm>
                <a:off x="3172806" y="2497222"/>
                <a:ext cx="820606" cy="376214"/>
              </a:xfrm>
              <a:prstGeom prst="rect">
                <a:avLst/>
              </a:prstGeom>
              <a:noFill/>
            </p:spPr>
            <p:txBody>
              <a:bodyPr wrap="none" rtlCol="0">
                <a:spAutoFit/>
              </a:bodyPr>
              <a:lstStyle/>
              <a:p>
                <a:pPr algn="ctr"/>
                <a:r>
                  <a:rPr kumimoji="1" lang="en-US" altLang="zh-CN" sz="2400" b="1" dirty="0" smtClean="0">
                    <a:solidFill>
                      <a:schemeClr val="bg1"/>
                    </a:solidFill>
                    <a:latin typeface="Microsoft YaHei" charset="-122"/>
                    <a:ea typeface="Microsoft YaHei" charset="-122"/>
                    <a:cs typeface="Microsoft YaHei" charset="-122"/>
                  </a:rPr>
                  <a:t>ODM</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10" name="组 21"/>
            <p:cNvGrpSpPr/>
            <p:nvPr/>
          </p:nvGrpSpPr>
          <p:grpSpPr>
            <a:xfrm>
              <a:off x="6553570" y="1145742"/>
              <a:ext cx="2294211" cy="3114137"/>
              <a:chOff x="5943440" y="1410436"/>
              <a:chExt cx="1890609" cy="2566292"/>
            </a:xfrm>
          </p:grpSpPr>
          <p:pic>
            <p:nvPicPr>
              <p:cNvPr id="8" name="图片 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43440" y="1410436"/>
                <a:ext cx="1890609" cy="2566292"/>
              </a:xfrm>
              <a:prstGeom prst="rect">
                <a:avLst/>
              </a:prstGeom>
            </p:spPr>
          </p:pic>
          <p:sp>
            <p:nvSpPr>
              <p:cNvPr id="15" name="文本框 14"/>
              <p:cNvSpPr txBox="1"/>
              <p:nvPr/>
            </p:nvSpPr>
            <p:spPr>
              <a:xfrm>
                <a:off x="6501757" y="2512752"/>
                <a:ext cx="828531" cy="380448"/>
              </a:xfrm>
              <a:prstGeom prst="rect">
                <a:avLst/>
              </a:prstGeom>
              <a:noFill/>
            </p:spPr>
            <p:txBody>
              <a:bodyPr wrap="none" rtlCol="0">
                <a:spAutoFit/>
              </a:bodyPr>
              <a:lstStyle/>
              <a:p>
                <a:r>
                  <a:rPr kumimoji="1" lang="en-US" altLang="zh-CN" sz="2400" b="1" dirty="0">
                    <a:solidFill>
                      <a:schemeClr val="bg1"/>
                    </a:solidFill>
                    <a:latin typeface="Microsoft YaHei" charset="-122"/>
                    <a:ea typeface="Microsoft YaHei" charset="-122"/>
                    <a:cs typeface="Microsoft YaHei" charset="-122"/>
                  </a:rPr>
                  <a:t>N</a:t>
                </a:r>
                <a:r>
                  <a:rPr kumimoji="1" lang="en-US" altLang="zh-CN" sz="2400" b="1" dirty="0" smtClean="0">
                    <a:solidFill>
                      <a:schemeClr val="bg1"/>
                    </a:solidFill>
                    <a:latin typeface="Microsoft YaHei" charset="-122"/>
                    <a:ea typeface="Microsoft YaHei" charset="-122"/>
                    <a:cs typeface="Microsoft YaHei" charset="-122"/>
                  </a:rPr>
                  <a:t>DM</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11" name="组 32"/>
            <p:cNvGrpSpPr/>
            <p:nvPr/>
          </p:nvGrpSpPr>
          <p:grpSpPr>
            <a:xfrm>
              <a:off x="4721123" y="2994550"/>
              <a:ext cx="2408094" cy="3196746"/>
              <a:chOff x="4069716" y="3360743"/>
              <a:chExt cx="1765319" cy="2343460"/>
            </a:xfrm>
          </p:grpSpPr>
          <p:pic>
            <p:nvPicPr>
              <p:cNvPr id="16" name="图片 1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69716" y="3360743"/>
                <a:ext cx="1765319" cy="2343460"/>
              </a:xfrm>
              <a:prstGeom prst="rect">
                <a:avLst/>
              </a:prstGeom>
            </p:spPr>
          </p:pic>
          <p:sp>
            <p:nvSpPr>
              <p:cNvPr id="19" name="文本框 18"/>
              <p:cNvSpPr txBox="1"/>
              <p:nvPr/>
            </p:nvSpPr>
            <p:spPr>
              <a:xfrm>
                <a:off x="4650913" y="4358439"/>
                <a:ext cx="653605" cy="338436"/>
              </a:xfrm>
              <a:prstGeom prst="rect">
                <a:avLst/>
              </a:prstGeom>
              <a:noFill/>
            </p:spPr>
            <p:txBody>
              <a:bodyPr wrap="non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终 端</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12" name="组 25"/>
            <p:cNvGrpSpPr/>
            <p:nvPr/>
          </p:nvGrpSpPr>
          <p:grpSpPr>
            <a:xfrm rot="157068">
              <a:off x="6238742" y="3387058"/>
              <a:ext cx="3088137" cy="2334322"/>
              <a:chOff x="5715543" y="3658632"/>
              <a:chExt cx="2544867" cy="1923664"/>
            </a:xfrm>
          </p:grpSpPr>
          <p:pic>
            <p:nvPicPr>
              <p:cNvPr id="17" name="图片 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242932">
                <a:off x="6026145" y="3348030"/>
                <a:ext cx="1923664" cy="2544867"/>
              </a:xfrm>
              <a:prstGeom prst="rect">
                <a:avLst/>
              </a:prstGeom>
            </p:spPr>
          </p:pic>
          <p:sp>
            <p:nvSpPr>
              <p:cNvPr id="21" name="文本框 20"/>
              <p:cNvSpPr txBox="1"/>
              <p:nvPr/>
            </p:nvSpPr>
            <p:spPr>
              <a:xfrm rot="21442932">
                <a:off x="6377191" y="4445187"/>
                <a:ext cx="1166707" cy="380448"/>
              </a:xfrm>
              <a:prstGeom prst="rect">
                <a:avLst/>
              </a:prstGeom>
              <a:noFill/>
            </p:spPr>
            <p:txBody>
              <a:bodyPr wrap="none" rtlCol="0">
                <a:spAutoFit/>
              </a:bodyPr>
              <a:lstStyle/>
              <a:p>
                <a:pPr algn="ctr"/>
                <a:r>
                  <a:rPr kumimoji="1" lang="zh-CN" altLang="en-US" sz="2400" b="1" smtClean="0">
                    <a:solidFill>
                      <a:schemeClr val="bg1"/>
                    </a:solidFill>
                    <a:latin typeface="Microsoft YaHei" charset="-122"/>
                    <a:ea typeface="Microsoft YaHei" charset="-122"/>
                    <a:cs typeface="Microsoft YaHei" charset="-122"/>
                  </a:rPr>
                  <a:t>辅助交易</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14" name="组 124"/>
            <p:cNvGrpSpPr/>
            <p:nvPr/>
          </p:nvGrpSpPr>
          <p:grpSpPr>
            <a:xfrm>
              <a:off x="2672219" y="3382696"/>
              <a:ext cx="2929105" cy="2434554"/>
              <a:chOff x="5668337" y="1668170"/>
              <a:chExt cx="2413813" cy="2006263"/>
            </a:xfrm>
          </p:grpSpPr>
          <p:pic>
            <p:nvPicPr>
              <p:cNvPr id="147" name="图片 14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5872112" y="1464395"/>
                <a:ext cx="2006263" cy="2413813"/>
              </a:xfrm>
              <a:prstGeom prst="rect">
                <a:avLst/>
              </a:prstGeom>
            </p:spPr>
          </p:pic>
          <p:sp>
            <p:nvSpPr>
              <p:cNvPr id="159" name="文本框 158"/>
              <p:cNvSpPr txBox="1"/>
              <p:nvPr/>
            </p:nvSpPr>
            <p:spPr>
              <a:xfrm>
                <a:off x="6540268" y="2487860"/>
                <a:ext cx="734741" cy="380448"/>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接 口</a:t>
                </a:r>
                <a:endParaRPr kumimoji="1" lang="zh-CN" altLang="en-US" sz="2400" b="1" dirty="0">
                  <a:solidFill>
                    <a:schemeClr val="bg1"/>
                  </a:solidFill>
                  <a:latin typeface="Microsoft YaHei" charset="-122"/>
                  <a:ea typeface="Microsoft YaHei" charset="-122"/>
                  <a:cs typeface="Microsoft YaHei" charset="-122"/>
                </a:endParaRPr>
              </a:p>
            </p:txBody>
          </p:sp>
        </p:grpSp>
      </p:grpSp>
      <p:sp>
        <p:nvSpPr>
          <p:cNvPr id="154" name="矩形 153"/>
          <p:cNvSpPr/>
          <p:nvPr/>
        </p:nvSpPr>
        <p:spPr>
          <a:xfrm>
            <a:off x="1660015" y="1231695"/>
            <a:ext cx="3298583" cy="1513501"/>
          </a:xfrm>
          <a:prstGeom prst="rect">
            <a:avLst/>
          </a:prstGeom>
          <a:noFill/>
          <a:ln w="31750">
            <a:solidFill>
              <a:srgbClr val="EA551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5" name="左箭头 154"/>
          <p:cNvSpPr/>
          <p:nvPr/>
        </p:nvSpPr>
        <p:spPr>
          <a:xfrm rot="11450680">
            <a:off x="4975108" y="1977567"/>
            <a:ext cx="715784" cy="243453"/>
          </a:xfrm>
          <a:prstGeom prst="leftArrow">
            <a:avLst/>
          </a:prstGeom>
          <a:solidFill>
            <a:srgbClr val="EA55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1617811" y="3448578"/>
            <a:ext cx="3462433" cy="1729255"/>
          </a:xfrm>
          <a:prstGeom prst="rect">
            <a:avLst/>
          </a:prstGeom>
          <a:noFill/>
          <a:ln w="31750">
            <a:solidFill>
              <a:srgbClr val="EA551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pic>
        <p:nvPicPr>
          <p:cNvPr id="157" name="图片 1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812254">
            <a:off x="1245592" y="2969478"/>
            <a:ext cx="688165" cy="934107"/>
          </a:xfrm>
          <a:prstGeom prst="rect">
            <a:avLst/>
          </a:prstGeom>
        </p:spPr>
      </p:pic>
      <p:sp>
        <p:nvSpPr>
          <p:cNvPr id="158" name="左箭头 157"/>
          <p:cNvSpPr/>
          <p:nvPr/>
        </p:nvSpPr>
        <p:spPr>
          <a:xfrm rot="9374200">
            <a:off x="5058675" y="2971869"/>
            <a:ext cx="619884" cy="273582"/>
          </a:xfrm>
          <a:prstGeom prst="leftArrow">
            <a:avLst/>
          </a:prstGeom>
          <a:solidFill>
            <a:srgbClr val="EA55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812254">
            <a:off x="1569118" y="736503"/>
            <a:ext cx="688165" cy="934107"/>
          </a:xfrm>
          <a:prstGeom prst="rect">
            <a:avLst/>
          </a:prstGeom>
        </p:spPr>
      </p:pic>
      <p:sp>
        <p:nvSpPr>
          <p:cNvPr id="35" name="文本框 70"/>
          <p:cNvSpPr txBox="1"/>
          <p:nvPr/>
        </p:nvSpPr>
        <p:spPr>
          <a:xfrm>
            <a:off x="1171600" y="3303038"/>
            <a:ext cx="892424" cy="276999"/>
          </a:xfrm>
          <a:prstGeom prst="rect">
            <a:avLst/>
          </a:prstGeom>
          <a:noFill/>
        </p:spPr>
        <p:txBody>
          <a:bodyPr wrap="none" rtlCol="0">
            <a:spAutoFit/>
          </a:bodyPr>
          <a:lstStyle/>
          <a:p>
            <a:pPr algn="ctr"/>
            <a:r>
              <a:rPr kumimoji="1" lang="en-US" altLang="zh-CN" sz="1200" b="1" dirty="0" smtClean="0">
                <a:solidFill>
                  <a:schemeClr val="accent1">
                    <a:lumMod val="50000"/>
                  </a:schemeClr>
                </a:solidFill>
                <a:latin typeface="Microsoft YaHei" charset="-122"/>
                <a:ea typeface="Microsoft YaHei" charset="-122"/>
                <a:cs typeface="Microsoft YaHei" charset="-122"/>
              </a:rPr>
              <a:t>To do list</a:t>
            </a:r>
            <a:endParaRPr kumimoji="1" lang="zh-CN" altLang="en-US" sz="1200" b="1" dirty="0">
              <a:solidFill>
                <a:schemeClr val="accent1">
                  <a:lumMod val="50000"/>
                </a:schemeClr>
              </a:solidFill>
              <a:latin typeface="Microsoft YaHei" charset="-122"/>
              <a:ea typeface="Microsoft YaHei" charset="-122"/>
              <a:cs typeface="Microsoft YaHei" charset="-122"/>
            </a:endParaRPr>
          </a:p>
        </p:txBody>
      </p:sp>
      <p:sp>
        <p:nvSpPr>
          <p:cNvPr id="37" name="文本框 70"/>
          <p:cNvSpPr txBox="1"/>
          <p:nvPr/>
        </p:nvSpPr>
        <p:spPr>
          <a:xfrm>
            <a:off x="1631879" y="1065059"/>
            <a:ext cx="596638" cy="276999"/>
          </a:xfrm>
          <a:prstGeom prst="rect">
            <a:avLst/>
          </a:prstGeom>
          <a:noFill/>
        </p:spPr>
        <p:txBody>
          <a:bodyPr wrap="none" rtlCol="0">
            <a:spAutoFit/>
          </a:bodyPr>
          <a:lstStyle/>
          <a:p>
            <a:pPr algn="ctr"/>
            <a:r>
              <a:rPr kumimoji="1" lang="en-US" altLang="zh-CN" sz="1200" b="1" dirty="0" smtClean="0">
                <a:solidFill>
                  <a:schemeClr val="accent1">
                    <a:lumMod val="50000"/>
                  </a:schemeClr>
                </a:solidFill>
                <a:latin typeface="Microsoft YaHei" charset="-122"/>
                <a:ea typeface="Microsoft YaHei" charset="-122"/>
                <a:cs typeface="Microsoft YaHei" charset="-122"/>
              </a:rPr>
              <a:t>Done</a:t>
            </a:r>
            <a:endParaRPr kumimoji="1" lang="zh-CN" altLang="en-US" sz="1200" b="1" dirty="0">
              <a:solidFill>
                <a:schemeClr val="accent1">
                  <a:lumMod val="50000"/>
                </a:schemeClr>
              </a:solidFill>
              <a:latin typeface="Microsoft YaHei" charset="-122"/>
              <a:ea typeface="Microsoft YaHei" charset="-122"/>
              <a:cs typeface="Microsoft YaHei" charset="-122"/>
            </a:endParaRPr>
          </a:p>
        </p:txBody>
      </p:sp>
      <p:sp>
        <p:nvSpPr>
          <p:cNvPr id="38" name="文本框 70"/>
          <p:cNvSpPr txBox="1"/>
          <p:nvPr/>
        </p:nvSpPr>
        <p:spPr>
          <a:xfrm>
            <a:off x="1702219" y="1635405"/>
            <a:ext cx="3066730" cy="1200329"/>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形成稳定的</a:t>
            </a:r>
            <a:r>
              <a:rPr kumimoji="1" lang="en-US" altLang="zh-CN" sz="1600" b="1" dirty="0" smtClean="0">
                <a:latin typeface="Microsoft YaHei" charset="-122"/>
                <a:ea typeface="Microsoft YaHei" charset="-122"/>
                <a:cs typeface="Microsoft YaHei" charset="-122"/>
              </a:rPr>
              <a:t>X-Trade</a:t>
            </a:r>
            <a:r>
              <a:rPr kumimoji="1" lang="zh-CN" altLang="en-US" sz="1600" b="1" dirty="0" smtClean="0">
                <a:latin typeface="Microsoft YaHei" charset="-122"/>
                <a:ea typeface="Microsoft YaHei" charset="-122"/>
                <a:cs typeface="Microsoft YaHei" charset="-122"/>
              </a:rPr>
              <a:t>撮合业务模型</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endParaRPr kumimoji="1" lang="zh-CN" altLang="en-US" sz="1600" b="1" dirty="0">
              <a:latin typeface="Microsoft YaHei" charset="-122"/>
              <a:ea typeface="Microsoft YaHei" charset="-122"/>
              <a:cs typeface="Microsoft YaHei" charset="-122"/>
            </a:endParaRPr>
          </a:p>
        </p:txBody>
      </p:sp>
      <p:sp>
        <p:nvSpPr>
          <p:cNvPr id="39" name="文本框 70"/>
          <p:cNvSpPr txBox="1"/>
          <p:nvPr/>
        </p:nvSpPr>
        <p:spPr>
          <a:xfrm>
            <a:off x="1870997" y="3608173"/>
            <a:ext cx="3158836" cy="1569660"/>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底层架构支持更高性能</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额度接口支持限额动态平衡</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成交行情计算等辅助功能剥离</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选券等功能优化</a:t>
            </a:r>
            <a:endParaRPr kumimoji="1" lang="en-US" altLang="zh-CN" sz="16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585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02591" y="476590"/>
              <a:ext cx="4756124" cy="400110"/>
            </a:xfrm>
            <a:prstGeom prst="rect">
              <a:avLst/>
            </a:prstGeom>
            <a:noFill/>
          </p:spPr>
          <p:txBody>
            <a:bodyPr wrap="square" rtlCol="0">
              <a:spAutoFit/>
            </a:bodyPr>
            <a:lstStyle/>
            <a:p>
              <a:r>
                <a:rPr kumimoji="1" lang="zh-CN" altLang="en-US" sz="2000" b="1" dirty="0" smtClean="0">
                  <a:solidFill>
                    <a:schemeClr val="bg1">
                      <a:lumMod val="95000"/>
                    </a:schemeClr>
                  </a:solidFill>
                  <a:latin typeface="Microsoft YaHei" charset="-122"/>
                  <a:ea typeface="Microsoft YaHei" charset="-122"/>
                  <a:cs typeface="Microsoft YaHei" charset="-122"/>
                </a:rPr>
                <a:t>本币改造拼图完成情况</a:t>
              </a:r>
              <a:r>
                <a:rPr kumimoji="1" lang="en-US" altLang="zh-CN" sz="2000" b="1" dirty="0" smtClean="0">
                  <a:solidFill>
                    <a:schemeClr val="bg1">
                      <a:lumMod val="95000"/>
                    </a:schemeClr>
                  </a:solidFill>
                  <a:latin typeface="Microsoft YaHei" charset="-122"/>
                  <a:ea typeface="Microsoft YaHei" charset="-122"/>
                  <a:cs typeface="Microsoft YaHei" charset="-122"/>
                </a:rPr>
                <a:t>-</a:t>
              </a:r>
              <a:r>
                <a:rPr kumimoji="1" lang="zh-CN" altLang="en-US" sz="2000" b="1" dirty="0" smtClean="0">
                  <a:solidFill>
                    <a:schemeClr val="bg1">
                      <a:lumMod val="95000"/>
                    </a:schemeClr>
                  </a:solidFill>
                  <a:latin typeface="Microsoft YaHei" charset="-122"/>
                  <a:ea typeface="Microsoft YaHei" charset="-122"/>
                  <a:cs typeface="Microsoft YaHei" charset="-122"/>
                </a:rPr>
                <a:t>报价驱动</a:t>
              </a:r>
              <a:endParaRPr kumimoji="1" lang="zh-CN" altLang="en-US" sz="20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6"/>
          <p:cNvGrpSpPr/>
          <p:nvPr/>
        </p:nvGrpSpPr>
        <p:grpSpPr>
          <a:xfrm>
            <a:off x="1199120" y="1389669"/>
            <a:ext cx="6654660" cy="5045554"/>
            <a:chOff x="2672219" y="1145742"/>
            <a:chExt cx="6654660" cy="5045554"/>
          </a:xfrm>
        </p:grpSpPr>
        <p:pic>
          <p:nvPicPr>
            <p:cNvPr id="164" name="图片 16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70177" y="1251431"/>
              <a:ext cx="2229181" cy="3025864"/>
            </a:xfrm>
            <a:prstGeom prst="rect">
              <a:avLst/>
            </a:prstGeom>
          </p:spPr>
        </p:pic>
        <p:grpSp>
          <p:nvGrpSpPr>
            <p:cNvPr id="10" name="组 33"/>
            <p:cNvGrpSpPr/>
            <p:nvPr/>
          </p:nvGrpSpPr>
          <p:grpSpPr>
            <a:xfrm>
              <a:off x="3625814" y="1598406"/>
              <a:ext cx="3841570" cy="2326110"/>
              <a:chOff x="3172806" y="1780821"/>
              <a:chExt cx="3165760" cy="1895562"/>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089797" y="1427613"/>
                <a:ext cx="1895562" cy="2601977"/>
              </a:xfrm>
              <a:prstGeom prst="rect">
                <a:avLst/>
              </a:prstGeom>
            </p:spPr>
          </p:pic>
          <p:sp>
            <p:nvSpPr>
              <p:cNvPr id="5" name="文本框 4"/>
              <p:cNvSpPr txBox="1"/>
              <p:nvPr/>
            </p:nvSpPr>
            <p:spPr>
              <a:xfrm>
                <a:off x="4651041" y="2506329"/>
                <a:ext cx="820605" cy="376214"/>
              </a:xfrm>
              <a:prstGeom prst="rect">
                <a:avLst/>
              </a:prstGeom>
              <a:noFill/>
            </p:spPr>
            <p:txBody>
              <a:bodyPr wrap="none" rtlCol="0">
                <a:spAutoFit/>
              </a:bodyPr>
              <a:lstStyle/>
              <a:p>
                <a:pPr algn="ctr"/>
                <a:r>
                  <a:rPr kumimoji="1" lang="en-US" altLang="zh-CN" sz="2400" b="1" smtClean="0">
                    <a:solidFill>
                      <a:schemeClr val="bg1"/>
                    </a:solidFill>
                    <a:latin typeface="Microsoft YaHei" charset="-122"/>
                    <a:ea typeface="Microsoft YaHei" charset="-122"/>
                    <a:cs typeface="Microsoft YaHei" charset="-122"/>
                  </a:rPr>
                  <a:t>QDM</a:t>
                </a:r>
                <a:endParaRPr kumimoji="1" lang="zh-CN" altLang="en-US" sz="1400" dirty="0">
                  <a:solidFill>
                    <a:schemeClr val="bg1"/>
                  </a:solidFill>
                  <a:latin typeface="Microsoft YaHei" charset="-122"/>
                  <a:ea typeface="Microsoft YaHei" charset="-122"/>
                  <a:cs typeface="Microsoft YaHei" charset="-122"/>
                </a:endParaRPr>
              </a:p>
            </p:txBody>
          </p:sp>
          <p:sp>
            <p:nvSpPr>
              <p:cNvPr id="166" name="文本框 165"/>
              <p:cNvSpPr txBox="1"/>
              <p:nvPr/>
            </p:nvSpPr>
            <p:spPr>
              <a:xfrm>
                <a:off x="3172806" y="2497222"/>
                <a:ext cx="820606" cy="376214"/>
              </a:xfrm>
              <a:prstGeom prst="rect">
                <a:avLst/>
              </a:prstGeom>
              <a:noFill/>
            </p:spPr>
            <p:txBody>
              <a:bodyPr wrap="none" rtlCol="0">
                <a:spAutoFit/>
              </a:bodyPr>
              <a:lstStyle/>
              <a:p>
                <a:pPr algn="ctr"/>
                <a:r>
                  <a:rPr kumimoji="1" lang="en-US" altLang="zh-CN" sz="2400" b="1" dirty="0" smtClean="0">
                    <a:solidFill>
                      <a:schemeClr val="bg1"/>
                    </a:solidFill>
                    <a:latin typeface="Microsoft YaHei" charset="-122"/>
                    <a:ea typeface="Microsoft YaHei" charset="-122"/>
                    <a:cs typeface="Microsoft YaHei" charset="-122"/>
                  </a:rPr>
                  <a:t>ODM</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14" name="组 21"/>
            <p:cNvGrpSpPr/>
            <p:nvPr/>
          </p:nvGrpSpPr>
          <p:grpSpPr>
            <a:xfrm>
              <a:off x="6553570" y="1145742"/>
              <a:ext cx="2294211" cy="3114137"/>
              <a:chOff x="5943440" y="1410436"/>
              <a:chExt cx="1890609" cy="2566292"/>
            </a:xfrm>
          </p:grpSpPr>
          <p:pic>
            <p:nvPicPr>
              <p:cNvPr id="8" name="图片 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43440" y="1410436"/>
                <a:ext cx="1890609" cy="2566292"/>
              </a:xfrm>
              <a:prstGeom prst="rect">
                <a:avLst/>
              </a:prstGeom>
            </p:spPr>
          </p:pic>
          <p:sp>
            <p:nvSpPr>
              <p:cNvPr id="15" name="文本框 14"/>
              <p:cNvSpPr txBox="1"/>
              <p:nvPr/>
            </p:nvSpPr>
            <p:spPr>
              <a:xfrm>
                <a:off x="6501757" y="2512752"/>
                <a:ext cx="828531" cy="380448"/>
              </a:xfrm>
              <a:prstGeom prst="rect">
                <a:avLst/>
              </a:prstGeom>
              <a:noFill/>
            </p:spPr>
            <p:txBody>
              <a:bodyPr wrap="none" rtlCol="0">
                <a:spAutoFit/>
              </a:bodyPr>
              <a:lstStyle/>
              <a:p>
                <a:r>
                  <a:rPr kumimoji="1" lang="en-US" altLang="zh-CN" sz="2400" b="1" dirty="0">
                    <a:solidFill>
                      <a:schemeClr val="bg1"/>
                    </a:solidFill>
                    <a:latin typeface="Microsoft YaHei" charset="-122"/>
                    <a:ea typeface="Microsoft YaHei" charset="-122"/>
                    <a:cs typeface="Microsoft YaHei" charset="-122"/>
                  </a:rPr>
                  <a:t>N</a:t>
                </a:r>
                <a:r>
                  <a:rPr kumimoji="1" lang="en-US" altLang="zh-CN" sz="2400" b="1" dirty="0" smtClean="0">
                    <a:solidFill>
                      <a:schemeClr val="bg1"/>
                    </a:solidFill>
                    <a:latin typeface="Microsoft YaHei" charset="-122"/>
                    <a:ea typeface="Microsoft YaHei" charset="-122"/>
                    <a:cs typeface="Microsoft YaHei" charset="-122"/>
                  </a:rPr>
                  <a:t>DM</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18" name="组 32"/>
            <p:cNvGrpSpPr/>
            <p:nvPr/>
          </p:nvGrpSpPr>
          <p:grpSpPr>
            <a:xfrm>
              <a:off x="4721123" y="2994550"/>
              <a:ext cx="2408094" cy="3196746"/>
              <a:chOff x="4069716" y="3360743"/>
              <a:chExt cx="1765319" cy="2343460"/>
            </a:xfrm>
          </p:grpSpPr>
          <p:pic>
            <p:nvPicPr>
              <p:cNvPr id="16" name="图片 1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69716" y="3360743"/>
                <a:ext cx="1765319" cy="2343460"/>
              </a:xfrm>
              <a:prstGeom prst="rect">
                <a:avLst/>
              </a:prstGeom>
            </p:spPr>
          </p:pic>
          <p:sp>
            <p:nvSpPr>
              <p:cNvPr id="19" name="文本框 18"/>
              <p:cNvSpPr txBox="1"/>
              <p:nvPr/>
            </p:nvSpPr>
            <p:spPr>
              <a:xfrm>
                <a:off x="4650913" y="4358439"/>
                <a:ext cx="653605" cy="338436"/>
              </a:xfrm>
              <a:prstGeom prst="rect">
                <a:avLst/>
              </a:prstGeom>
              <a:noFill/>
            </p:spPr>
            <p:txBody>
              <a:bodyPr wrap="non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终 端</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20" name="组 25"/>
            <p:cNvGrpSpPr/>
            <p:nvPr/>
          </p:nvGrpSpPr>
          <p:grpSpPr>
            <a:xfrm rot="157068">
              <a:off x="6238742" y="3387058"/>
              <a:ext cx="3088137" cy="2334322"/>
              <a:chOff x="5715543" y="3658632"/>
              <a:chExt cx="2544867" cy="1923664"/>
            </a:xfrm>
          </p:grpSpPr>
          <p:pic>
            <p:nvPicPr>
              <p:cNvPr id="17" name="图片 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242932">
                <a:off x="6026145" y="3348030"/>
                <a:ext cx="1923664" cy="2544867"/>
              </a:xfrm>
              <a:prstGeom prst="rect">
                <a:avLst/>
              </a:prstGeom>
            </p:spPr>
          </p:pic>
          <p:sp>
            <p:nvSpPr>
              <p:cNvPr id="21" name="文本框 20"/>
              <p:cNvSpPr txBox="1"/>
              <p:nvPr/>
            </p:nvSpPr>
            <p:spPr>
              <a:xfrm rot="21442932">
                <a:off x="6377191" y="4445187"/>
                <a:ext cx="1166707" cy="380448"/>
              </a:xfrm>
              <a:prstGeom prst="rect">
                <a:avLst/>
              </a:prstGeom>
              <a:noFill/>
            </p:spPr>
            <p:txBody>
              <a:bodyPr wrap="none" rtlCol="0">
                <a:spAutoFit/>
              </a:bodyPr>
              <a:lstStyle/>
              <a:p>
                <a:pPr algn="ctr"/>
                <a:r>
                  <a:rPr kumimoji="1" lang="zh-CN" altLang="en-US" sz="2400" b="1" smtClean="0">
                    <a:solidFill>
                      <a:schemeClr val="bg1"/>
                    </a:solidFill>
                    <a:latin typeface="Microsoft YaHei" charset="-122"/>
                    <a:ea typeface="Microsoft YaHei" charset="-122"/>
                    <a:cs typeface="Microsoft YaHei" charset="-122"/>
                  </a:rPr>
                  <a:t>辅助交易</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22" name="组 124"/>
            <p:cNvGrpSpPr/>
            <p:nvPr/>
          </p:nvGrpSpPr>
          <p:grpSpPr>
            <a:xfrm>
              <a:off x="2672219" y="3382696"/>
              <a:ext cx="2929105" cy="2434554"/>
              <a:chOff x="5668337" y="1668170"/>
              <a:chExt cx="2413813" cy="2006263"/>
            </a:xfrm>
          </p:grpSpPr>
          <p:pic>
            <p:nvPicPr>
              <p:cNvPr id="147" name="图片 14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5872112" y="1464395"/>
                <a:ext cx="2006263" cy="2413813"/>
              </a:xfrm>
              <a:prstGeom prst="rect">
                <a:avLst/>
              </a:prstGeom>
            </p:spPr>
          </p:pic>
          <p:sp>
            <p:nvSpPr>
              <p:cNvPr id="159" name="文本框 158"/>
              <p:cNvSpPr txBox="1"/>
              <p:nvPr/>
            </p:nvSpPr>
            <p:spPr>
              <a:xfrm>
                <a:off x="6540268" y="2487860"/>
                <a:ext cx="734741" cy="380448"/>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接 口</a:t>
                </a:r>
                <a:endParaRPr kumimoji="1" lang="zh-CN" altLang="en-US" sz="2400" b="1" dirty="0">
                  <a:solidFill>
                    <a:schemeClr val="bg1"/>
                  </a:solidFill>
                  <a:latin typeface="Microsoft YaHei" charset="-122"/>
                  <a:ea typeface="Microsoft YaHei" charset="-122"/>
                  <a:cs typeface="Microsoft YaHei" charset="-122"/>
                </a:endParaRPr>
              </a:p>
            </p:txBody>
          </p:sp>
        </p:grpSp>
      </p:grpSp>
      <p:grpSp>
        <p:nvGrpSpPr>
          <p:cNvPr id="23" name="组 13"/>
          <p:cNvGrpSpPr/>
          <p:nvPr/>
        </p:nvGrpSpPr>
        <p:grpSpPr>
          <a:xfrm>
            <a:off x="7110932" y="946819"/>
            <a:ext cx="4276484" cy="2830880"/>
            <a:chOff x="7110932" y="946819"/>
            <a:chExt cx="4276484" cy="2830880"/>
          </a:xfrm>
        </p:grpSpPr>
        <p:sp>
          <p:nvSpPr>
            <p:cNvPr id="154" name="左箭头 153"/>
            <p:cNvSpPr/>
            <p:nvPr/>
          </p:nvSpPr>
          <p:spPr>
            <a:xfrm>
              <a:off x="7110932" y="1501269"/>
              <a:ext cx="433763" cy="243453"/>
            </a:xfrm>
            <a:prstGeom prst="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8114775" y="1520432"/>
              <a:ext cx="3272641" cy="2257267"/>
            </a:xfrm>
            <a:prstGeom prst="rect">
              <a:avLst/>
            </a:prstGeom>
            <a:noFill/>
            <a:ln w="317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133208">
              <a:off x="7745124" y="946819"/>
              <a:ext cx="835740" cy="1134424"/>
            </a:xfrm>
            <a:prstGeom prst="rect">
              <a:avLst/>
            </a:prstGeom>
          </p:spPr>
        </p:pic>
      </p:grpSp>
      <p:sp>
        <p:nvSpPr>
          <p:cNvPr id="32" name="文本框 70"/>
          <p:cNvSpPr txBox="1"/>
          <p:nvPr/>
        </p:nvSpPr>
        <p:spPr>
          <a:xfrm>
            <a:off x="7783441" y="1370194"/>
            <a:ext cx="892424" cy="276999"/>
          </a:xfrm>
          <a:prstGeom prst="rect">
            <a:avLst/>
          </a:prstGeom>
          <a:noFill/>
        </p:spPr>
        <p:txBody>
          <a:bodyPr wrap="none" rtlCol="0">
            <a:spAutoFit/>
          </a:bodyPr>
          <a:lstStyle/>
          <a:p>
            <a:pPr algn="ctr"/>
            <a:r>
              <a:rPr kumimoji="1" lang="en-US" altLang="zh-CN" sz="1200" b="1" dirty="0" smtClean="0">
                <a:solidFill>
                  <a:schemeClr val="bg1"/>
                </a:solidFill>
                <a:latin typeface="Microsoft YaHei" charset="-122"/>
                <a:ea typeface="Microsoft YaHei" charset="-122"/>
                <a:cs typeface="Microsoft YaHei" charset="-122"/>
              </a:rPr>
              <a:t>To do list</a:t>
            </a:r>
            <a:endParaRPr kumimoji="1" lang="zh-CN" altLang="en-US" sz="1200" b="1" dirty="0">
              <a:solidFill>
                <a:schemeClr val="bg1"/>
              </a:solidFill>
              <a:latin typeface="Microsoft YaHei" charset="-122"/>
              <a:ea typeface="Microsoft YaHei" charset="-122"/>
              <a:cs typeface="Microsoft YaHei" charset="-122"/>
            </a:endParaRPr>
          </a:p>
        </p:txBody>
      </p:sp>
      <p:sp>
        <p:nvSpPr>
          <p:cNvPr id="33" name="文本框 70"/>
          <p:cNvSpPr txBox="1"/>
          <p:nvPr/>
        </p:nvSpPr>
        <p:spPr>
          <a:xfrm>
            <a:off x="8342196" y="-867785"/>
            <a:ext cx="596638" cy="276999"/>
          </a:xfrm>
          <a:prstGeom prst="rect">
            <a:avLst/>
          </a:prstGeom>
          <a:noFill/>
        </p:spPr>
        <p:txBody>
          <a:bodyPr wrap="none" rtlCol="0">
            <a:spAutoFit/>
          </a:bodyPr>
          <a:lstStyle/>
          <a:p>
            <a:pPr algn="ctr"/>
            <a:r>
              <a:rPr kumimoji="1" lang="en-US" altLang="zh-CN" sz="1200" b="1" dirty="0" smtClean="0">
                <a:solidFill>
                  <a:schemeClr val="bg1"/>
                </a:solidFill>
                <a:latin typeface="Microsoft YaHei" charset="-122"/>
                <a:ea typeface="Microsoft YaHei" charset="-122"/>
                <a:cs typeface="Microsoft YaHei" charset="-122"/>
              </a:rPr>
              <a:t>Done</a:t>
            </a:r>
            <a:endParaRPr kumimoji="1" lang="zh-CN" altLang="en-US" sz="1200" b="1" dirty="0">
              <a:solidFill>
                <a:schemeClr val="bg1"/>
              </a:solidFill>
              <a:latin typeface="Microsoft YaHei" charset="-122"/>
              <a:ea typeface="Microsoft YaHei" charset="-122"/>
              <a:cs typeface="Microsoft YaHei" charset="-122"/>
            </a:endParaRPr>
          </a:p>
        </p:txBody>
      </p:sp>
      <p:sp>
        <p:nvSpPr>
          <p:cNvPr id="40" name="文本框 70"/>
          <p:cNvSpPr txBox="1"/>
          <p:nvPr/>
        </p:nvSpPr>
        <p:spPr>
          <a:xfrm>
            <a:off x="8214512" y="1910269"/>
            <a:ext cx="3158836" cy="1938992"/>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完成现有本币与</a:t>
            </a:r>
            <a:r>
              <a:rPr kumimoji="1" lang="en-US" altLang="zh-CN" sz="1600" b="1" dirty="0" err="1" smtClean="0">
                <a:latin typeface="Microsoft YaHei" charset="-122"/>
                <a:ea typeface="Microsoft YaHei" charset="-122"/>
                <a:cs typeface="Microsoft YaHei" charset="-122"/>
              </a:rPr>
              <a:t>EBS</a:t>
            </a:r>
            <a:r>
              <a:rPr kumimoji="1" lang="zh-CN" altLang="en-US" sz="1600" b="1" dirty="0" smtClean="0">
                <a:latin typeface="Microsoft YaHei" charset="-122"/>
                <a:ea typeface="Microsoft YaHei" charset="-122"/>
                <a:cs typeface="Microsoft YaHei" charset="-122"/>
              </a:rPr>
              <a:t>解决方案差异性分析</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基于</a:t>
            </a:r>
            <a:r>
              <a:rPr kumimoji="1" lang="en-US" altLang="zh-CN" sz="1600" b="1" dirty="0" err="1" smtClean="0">
                <a:latin typeface="Microsoft YaHei" charset="-122"/>
                <a:ea typeface="Microsoft YaHei" charset="-122"/>
                <a:cs typeface="Microsoft YaHei" charset="-122"/>
              </a:rPr>
              <a:t>EBS</a:t>
            </a:r>
            <a:r>
              <a:rPr kumimoji="1" lang="zh-CN" altLang="en-US" sz="1600" b="1" dirty="0" smtClean="0">
                <a:latin typeface="Microsoft YaHei" charset="-122"/>
                <a:ea typeface="Microsoft YaHei" charset="-122"/>
                <a:cs typeface="Microsoft YaHei" charset="-122"/>
              </a:rPr>
              <a:t>成熟工具，在现券市场引入标准</a:t>
            </a:r>
            <a:r>
              <a:rPr kumimoji="1" lang="en-US" altLang="zh-CN" sz="1600" b="1" dirty="0" err="1" smtClean="0">
                <a:latin typeface="Microsoft YaHei" charset="-122"/>
                <a:ea typeface="Microsoft YaHei" charset="-122"/>
                <a:cs typeface="Microsoft YaHei" charset="-122"/>
              </a:rPr>
              <a:t>RFQ</a:t>
            </a:r>
            <a:r>
              <a:rPr kumimoji="1" lang="zh-CN" altLang="en-US" sz="1600" b="1" dirty="0" smtClean="0">
                <a:latin typeface="Microsoft YaHei" charset="-122"/>
                <a:ea typeface="Microsoft YaHei" charset="-122"/>
                <a:cs typeface="Microsoft YaHei" charset="-122"/>
              </a:rPr>
              <a:t>和</a:t>
            </a:r>
            <a:r>
              <a:rPr kumimoji="1" lang="en-US" altLang="zh-CN" sz="1600" b="1" dirty="0" smtClean="0">
                <a:latin typeface="Microsoft YaHei" charset="-122"/>
                <a:ea typeface="Microsoft YaHei" charset="-122"/>
                <a:cs typeface="Microsoft YaHei" charset="-122"/>
              </a:rPr>
              <a:t>ESP</a:t>
            </a:r>
            <a:r>
              <a:rPr kumimoji="1" lang="zh-CN" altLang="en-US" sz="1600" b="1" dirty="0" smtClean="0">
                <a:latin typeface="Microsoft YaHei" charset="-122"/>
                <a:ea typeface="Microsoft YaHei" charset="-122"/>
                <a:cs typeface="Microsoft YaHei" charset="-122"/>
              </a:rPr>
              <a:t>标准做市机制</a:t>
            </a:r>
            <a:endParaRPr kumimoji="1" lang="en-US" altLang="zh-CN" sz="16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914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02591" y="476590"/>
              <a:ext cx="4756124" cy="400110"/>
            </a:xfrm>
            <a:prstGeom prst="rect">
              <a:avLst/>
            </a:prstGeom>
            <a:noFill/>
          </p:spPr>
          <p:txBody>
            <a:bodyPr wrap="square" rtlCol="0">
              <a:spAutoFit/>
            </a:bodyPr>
            <a:lstStyle/>
            <a:p>
              <a:r>
                <a:rPr kumimoji="1" lang="zh-CN" altLang="en-US" sz="2000" b="1" dirty="0" smtClean="0">
                  <a:solidFill>
                    <a:schemeClr val="bg1">
                      <a:lumMod val="95000"/>
                    </a:schemeClr>
                  </a:solidFill>
                  <a:latin typeface="Microsoft YaHei" charset="-122"/>
                  <a:ea typeface="Microsoft YaHei" charset="-122"/>
                  <a:cs typeface="Microsoft YaHei" charset="-122"/>
                </a:rPr>
                <a:t>本币改造拼图完成情况</a:t>
              </a:r>
              <a:r>
                <a:rPr kumimoji="1" lang="en-US" altLang="zh-CN" sz="2000" b="1" dirty="0" smtClean="0">
                  <a:solidFill>
                    <a:schemeClr val="bg1">
                      <a:lumMod val="95000"/>
                    </a:schemeClr>
                  </a:solidFill>
                  <a:latin typeface="Microsoft YaHei" charset="-122"/>
                  <a:ea typeface="Microsoft YaHei" charset="-122"/>
                  <a:cs typeface="Microsoft YaHei" charset="-122"/>
                </a:rPr>
                <a:t>-</a:t>
              </a:r>
              <a:r>
                <a:rPr kumimoji="1" lang="zh-CN" altLang="en-US" sz="2000" b="1" dirty="0" smtClean="0">
                  <a:solidFill>
                    <a:schemeClr val="bg1">
                      <a:lumMod val="95000"/>
                    </a:schemeClr>
                  </a:solidFill>
                  <a:latin typeface="Microsoft YaHei" charset="-122"/>
                  <a:ea typeface="Microsoft YaHei" charset="-122"/>
                  <a:cs typeface="Microsoft YaHei" charset="-122"/>
                </a:rPr>
                <a:t>协商交易 </a:t>
              </a:r>
              <a:endParaRPr kumimoji="1" lang="zh-CN" altLang="en-US" sz="20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6"/>
          <p:cNvGrpSpPr/>
          <p:nvPr/>
        </p:nvGrpSpPr>
        <p:grpSpPr>
          <a:xfrm>
            <a:off x="1199120" y="1389669"/>
            <a:ext cx="6654660" cy="5025234"/>
            <a:chOff x="2672219" y="1145742"/>
            <a:chExt cx="6654660" cy="5025234"/>
          </a:xfrm>
        </p:grpSpPr>
        <p:pic>
          <p:nvPicPr>
            <p:cNvPr id="164" name="图片 16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70177" y="1251431"/>
              <a:ext cx="2229181" cy="3025864"/>
            </a:xfrm>
            <a:prstGeom prst="rect">
              <a:avLst/>
            </a:prstGeom>
          </p:spPr>
        </p:pic>
        <p:grpSp>
          <p:nvGrpSpPr>
            <p:cNvPr id="10" name="组 33"/>
            <p:cNvGrpSpPr/>
            <p:nvPr/>
          </p:nvGrpSpPr>
          <p:grpSpPr>
            <a:xfrm>
              <a:off x="3625814" y="1598406"/>
              <a:ext cx="3841570" cy="2326110"/>
              <a:chOff x="3172806" y="1780821"/>
              <a:chExt cx="3165760" cy="1895562"/>
            </a:xfrm>
          </p:grpSpPr>
          <p:pic>
            <p:nvPicPr>
              <p:cNvPr id="4" name="图片 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089797" y="1427613"/>
                <a:ext cx="1895562" cy="2601977"/>
              </a:xfrm>
              <a:prstGeom prst="rect">
                <a:avLst/>
              </a:prstGeom>
            </p:spPr>
          </p:pic>
          <p:sp>
            <p:nvSpPr>
              <p:cNvPr id="5" name="文本框 4"/>
              <p:cNvSpPr txBox="1"/>
              <p:nvPr/>
            </p:nvSpPr>
            <p:spPr>
              <a:xfrm>
                <a:off x="4651041" y="2506329"/>
                <a:ext cx="820605" cy="376214"/>
              </a:xfrm>
              <a:prstGeom prst="rect">
                <a:avLst/>
              </a:prstGeom>
              <a:noFill/>
            </p:spPr>
            <p:txBody>
              <a:bodyPr wrap="none" rtlCol="0">
                <a:spAutoFit/>
              </a:bodyPr>
              <a:lstStyle/>
              <a:p>
                <a:pPr algn="ctr"/>
                <a:r>
                  <a:rPr kumimoji="1" lang="en-US" altLang="zh-CN" sz="2400" b="1" smtClean="0">
                    <a:solidFill>
                      <a:schemeClr val="bg1"/>
                    </a:solidFill>
                    <a:latin typeface="Microsoft YaHei" charset="-122"/>
                    <a:ea typeface="Microsoft YaHei" charset="-122"/>
                    <a:cs typeface="Microsoft YaHei" charset="-122"/>
                  </a:rPr>
                  <a:t>QDM</a:t>
                </a:r>
                <a:endParaRPr kumimoji="1" lang="zh-CN" altLang="en-US" sz="1400" dirty="0">
                  <a:solidFill>
                    <a:schemeClr val="bg1"/>
                  </a:solidFill>
                  <a:latin typeface="Microsoft YaHei" charset="-122"/>
                  <a:ea typeface="Microsoft YaHei" charset="-122"/>
                  <a:cs typeface="Microsoft YaHei" charset="-122"/>
                </a:endParaRPr>
              </a:p>
            </p:txBody>
          </p:sp>
          <p:sp>
            <p:nvSpPr>
              <p:cNvPr id="166" name="文本框 165"/>
              <p:cNvSpPr txBox="1"/>
              <p:nvPr/>
            </p:nvSpPr>
            <p:spPr>
              <a:xfrm>
                <a:off x="3172806" y="2497222"/>
                <a:ext cx="820606" cy="376214"/>
              </a:xfrm>
              <a:prstGeom prst="rect">
                <a:avLst/>
              </a:prstGeom>
              <a:noFill/>
            </p:spPr>
            <p:txBody>
              <a:bodyPr wrap="none" rtlCol="0">
                <a:spAutoFit/>
              </a:bodyPr>
              <a:lstStyle/>
              <a:p>
                <a:pPr algn="ctr"/>
                <a:r>
                  <a:rPr kumimoji="1" lang="en-US" altLang="zh-CN" sz="2400" b="1" dirty="0" smtClean="0">
                    <a:solidFill>
                      <a:schemeClr val="bg1"/>
                    </a:solidFill>
                    <a:latin typeface="Microsoft YaHei" charset="-122"/>
                    <a:ea typeface="Microsoft YaHei" charset="-122"/>
                    <a:cs typeface="Microsoft YaHei" charset="-122"/>
                  </a:rPr>
                  <a:t>ODM</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11" name="组 21"/>
            <p:cNvGrpSpPr/>
            <p:nvPr/>
          </p:nvGrpSpPr>
          <p:grpSpPr>
            <a:xfrm>
              <a:off x="6553570" y="1145742"/>
              <a:ext cx="2294211" cy="3114137"/>
              <a:chOff x="5943440" y="1410436"/>
              <a:chExt cx="1890609" cy="2566292"/>
            </a:xfrm>
          </p:grpSpPr>
          <p:pic>
            <p:nvPicPr>
              <p:cNvPr id="8" name="图片 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43440" y="1410436"/>
                <a:ext cx="1890609" cy="2566292"/>
              </a:xfrm>
              <a:prstGeom prst="rect">
                <a:avLst/>
              </a:prstGeom>
            </p:spPr>
          </p:pic>
          <p:sp>
            <p:nvSpPr>
              <p:cNvPr id="15" name="文本框 14"/>
              <p:cNvSpPr txBox="1"/>
              <p:nvPr/>
            </p:nvSpPr>
            <p:spPr>
              <a:xfrm>
                <a:off x="6501757" y="2512752"/>
                <a:ext cx="828531" cy="380448"/>
              </a:xfrm>
              <a:prstGeom prst="rect">
                <a:avLst/>
              </a:prstGeom>
              <a:noFill/>
            </p:spPr>
            <p:txBody>
              <a:bodyPr wrap="none" rtlCol="0">
                <a:spAutoFit/>
              </a:bodyPr>
              <a:lstStyle/>
              <a:p>
                <a:r>
                  <a:rPr kumimoji="1" lang="en-US" altLang="zh-CN" sz="2400" b="1" dirty="0">
                    <a:solidFill>
                      <a:schemeClr val="bg1"/>
                    </a:solidFill>
                    <a:latin typeface="Microsoft YaHei" charset="-122"/>
                    <a:ea typeface="Microsoft YaHei" charset="-122"/>
                    <a:cs typeface="Microsoft YaHei" charset="-122"/>
                  </a:rPr>
                  <a:t>N</a:t>
                </a:r>
                <a:r>
                  <a:rPr kumimoji="1" lang="en-US" altLang="zh-CN" sz="2400" b="1" dirty="0" smtClean="0">
                    <a:solidFill>
                      <a:schemeClr val="bg1"/>
                    </a:solidFill>
                    <a:latin typeface="Microsoft YaHei" charset="-122"/>
                    <a:ea typeface="Microsoft YaHei" charset="-122"/>
                    <a:cs typeface="Microsoft YaHei" charset="-122"/>
                  </a:rPr>
                  <a:t>DM</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12" name="组 32"/>
            <p:cNvGrpSpPr/>
            <p:nvPr/>
          </p:nvGrpSpPr>
          <p:grpSpPr>
            <a:xfrm>
              <a:off x="4700803" y="2974230"/>
              <a:ext cx="2408094" cy="3196746"/>
              <a:chOff x="4054820" y="3345847"/>
              <a:chExt cx="1765319" cy="2343460"/>
            </a:xfrm>
          </p:grpSpPr>
          <p:pic>
            <p:nvPicPr>
              <p:cNvPr id="16" name="图片 1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54820" y="3345847"/>
                <a:ext cx="1765319" cy="2343460"/>
              </a:xfrm>
              <a:prstGeom prst="rect">
                <a:avLst/>
              </a:prstGeom>
            </p:spPr>
          </p:pic>
          <p:sp>
            <p:nvSpPr>
              <p:cNvPr id="19" name="文本框 18"/>
              <p:cNvSpPr txBox="1"/>
              <p:nvPr/>
            </p:nvSpPr>
            <p:spPr>
              <a:xfrm>
                <a:off x="4650913" y="4358439"/>
                <a:ext cx="653605" cy="338436"/>
              </a:xfrm>
              <a:prstGeom prst="rect">
                <a:avLst/>
              </a:prstGeom>
              <a:noFill/>
            </p:spPr>
            <p:txBody>
              <a:bodyPr wrap="non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终 端</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18" name="组 25"/>
            <p:cNvGrpSpPr/>
            <p:nvPr/>
          </p:nvGrpSpPr>
          <p:grpSpPr>
            <a:xfrm rot="157068">
              <a:off x="6238742" y="3387058"/>
              <a:ext cx="3088137" cy="2334322"/>
              <a:chOff x="5715543" y="3658632"/>
              <a:chExt cx="2544867" cy="1923664"/>
            </a:xfrm>
          </p:grpSpPr>
          <p:pic>
            <p:nvPicPr>
              <p:cNvPr id="17" name="图片 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242932">
                <a:off x="6026145" y="3348030"/>
                <a:ext cx="1923664" cy="2544867"/>
              </a:xfrm>
              <a:prstGeom prst="rect">
                <a:avLst/>
              </a:prstGeom>
            </p:spPr>
          </p:pic>
          <p:sp>
            <p:nvSpPr>
              <p:cNvPr id="21" name="文本框 20"/>
              <p:cNvSpPr txBox="1"/>
              <p:nvPr/>
            </p:nvSpPr>
            <p:spPr>
              <a:xfrm rot="21442932">
                <a:off x="6377191" y="4445187"/>
                <a:ext cx="1166707" cy="380448"/>
              </a:xfrm>
              <a:prstGeom prst="rect">
                <a:avLst/>
              </a:prstGeom>
              <a:noFill/>
            </p:spPr>
            <p:txBody>
              <a:bodyPr wrap="none" rtlCol="0">
                <a:spAutoFit/>
              </a:bodyPr>
              <a:lstStyle/>
              <a:p>
                <a:pPr algn="ctr"/>
                <a:r>
                  <a:rPr kumimoji="1" lang="zh-CN" altLang="en-US" sz="2400" b="1" smtClean="0">
                    <a:solidFill>
                      <a:schemeClr val="bg1"/>
                    </a:solidFill>
                    <a:latin typeface="Microsoft YaHei" charset="-122"/>
                    <a:ea typeface="Microsoft YaHei" charset="-122"/>
                    <a:cs typeface="Microsoft YaHei" charset="-122"/>
                  </a:rPr>
                  <a:t>辅助交易</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20" name="组 124"/>
            <p:cNvGrpSpPr/>
            <p:nvPr/>
          </p:nvGrpSpPr>
          <p:grpSpPr>
            <a:xfrm>
              <a:off x="2672219" y="3382696"/>
              <a:ext cx="2929105" cy="2434554"/>
              <a:chOff x="5668337" y="1668170"/>
              <a:chExt cx="2413813" cy="2006263"/>
            </a:xfrm>
          </p:grpSpPr>
          <p:pic>
            <p:nvPicPr>
              <p:cNvPr id="147" name="图片 14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5872112" y="1464395"/>
                <a:ext cx="2006263" cy="2413813"/>
              </a:xfrm>
              <a:prstGeom prst="rect">
                <a:avLst/>
              </a:prstGeom>
            </p:spPr>
          </p:pic>
          <p:sp>
            <p:nvSpPr>
              <p:cNvPr id="159" name="文本框 158"/>
              <p:cNvSpPr txBox="1"/>
              <p:nvPr/>
            </p:nvSpPr>
            <p:spPr>
              <a:xfrm>
                <a:off x="6540268" y="2487860"/>
                <a:ext cx="734741" cy="380448"/>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接 口</a:t>
                </a:r>
                <a:endParaRPr kumimoji="1" lang="zh-CN" altLang="en-US" sz="2400" b="1" dirty="0">
                  <a:solidFill>
                    <a:schemeClr val="bg1"/>
                  </a:solidFill>
                  <a:latin typeface="Microsoft YaHei" charset="-122"/>
                  <a:ea typeface="Microsoft YaHei" charset="-122"/>
                  <a:cs typeface="Microsoft YaHei" charset="-122"/>
                </a:endParaRPr>
              </a:p>
            </p:txBody>
          </p:sp>
        </p:grpSp>
      </p:grpSp>
      <p:grpSp>
        <p:nvGrpSpPr>
          <p:cNvPr id="22" name="组 11"/>
          <p:cNvGrpSpPr/>
          <p:nvPr/>
        </p:nvGrpSpPr>
        <p:grpSpPr>
          <a:xfrm>
            <a:off x="7264532" y="1332085"/>
            <a:ext cx="4184892" cy="1713442"/>
            <a:chOff x="7264532" y="1332085"/>
            <a:chExt cx="2936955" cy="1713442"/>
          </a:xfrm>
        </p:grpSpPr>
        <p:sp>
          <p:nvSpPr>
            <p:cNvPr id="153" name="左箭头 152"/>
            <p:cNvSpPr/>
            <p:nvPr/>
          </p:nvSpPr>
          <p:spPr>
            <a:xfrm rot="20274250">
              <a:off x="7264532" y="2700698"/>
              <a:ext cx="433763" cy="243453"/>
            </a:xfrm>
            <a:prstGeom prst="leftArrow">
              <a:avLst/>
            </a:prstGeom>
            <a:solidFill>
              <a:srgbClr val="E3B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 </a:t>
              </a:r>
              <a:endParaRPr kumimoji="1" lang="zh-CN" altLang="en-US" dirty="0"/>
            </a:p>
          </p:txBody>
        </p:sp>
        <p:sp>
          <p:nvSpPr>
            <p:cNvPr id="160" name="矩形 159"/>
            <p:cNvSpPr/>
            <p:nvPr/>
          </p:nvSpPr>
          <p:spPr>
            <a:xfrm>
              <a:off x="7841942" y="1332085"/>
              <a:ext cx="2359545" cy="1713442"/>
            </a:xfrm>
            <a:prstGeom prst="rect">
              <a:avLst/>
            </a:prstGeom>
            <a:noFill/>
            <a:ln w="317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6" name="左箭头 155"/>
          <p:cNvSpPr/>
          <p:nvPr/>
        </p:nvSpPr>
        <p:spPr>
          <a:xfrm rot="1139576">
            <a:off x="7331306" y="3210105"/>
            <a:ext cx="433763" cy="220926"/>
          </a:xfrm>
          <a:prstGeom prst="leftArrow">
            <a:avLst/>
          </a:prstGeom>
          <a:solidFill>
            <a:srgbClr val="E3B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5" name="组 17"/>
          <p:cNvGrpSpPr/>
          <p:nvPr/>
        </p:nvGrpSpPr>
        <p:grpSpPr>
          <a:xfrm>
            <a:off x="7882598" y="3041282"/>
            <a:ext cx="3566826" cy="3373621"/>
            <a:chOff x="7882598" y="3041283"/>
            <a:chExt cx="3566826" cy="2651434"/>
          </a:xfrm>
        </p:grpSpPr>
        <p:sp>
          <p:nvSpPr>
            <p:cNvPr id="154" name="矩形 153"/>
            <p:cNvSpPr/>
            <p:nvPr/>
          </p:nvSpPr>
          <p:spPr>
            <a:xfrm>
              <a:off x="8176783" y="3435450"/>
              <a:ext cx="3272641" cy="2257267"/>
            </a:xfrm>
            <a:prstGeom prst="rect">
              <a:avLst/>
            </a:prstGeom>
            <a:noFill/>
            <a:ln w="31750">
              <a:solidFill>
                <a:srgbClr val="E3BD5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9176080">
              <a:off x="7882598" y="3041283"/>
              <a:ext cx="664172" cy="901539"/>
            </a:xfrm>
            <a:prstGeom prst="rect">
              <a:avLst/>
            </a:prstGeom>
          </p:spPr>
        </p:pic>
      </p:grpSp>
      <p:sp>
        <p:nvSpPr>
          <p:cNvPr id="36" name="文本框 70"/>
          <p:cNvSpPr txBox="1"/>
          <p:nvPr/>
        </p:nvSpPr>
        <p:spPr>
          <a:xfrm>
            <a:off x="8290588" y="3784700"/>
            <a:ext cx="3158836" cy="2677656"/>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意向智能匹配交易算法研究及选型立项</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协商交易模型的优化</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多交易账户的基础架构调整</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限额接口支持限额动态平衡</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收益率计算等组件的封装</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行情计算等辅助交易功能剥离</a:t>
            </a:r>
            <a:endParaRPr kumimoji="1" lang="en-US" altLang="zh-CN" sz="1600" b="1" dirty="0" smtClean="0">
              <a:latin typeface="Microsoft YaHei" charset="-122"/>
              <a:ea typeface="Microsoft YaHei" charset="-122"/>
              <a:cs typeface="Microsoft YaHei" charset="-122"/>
            </a:endParaRPr>
          </a:p>
        </p:txBody>
      </p:sp>
      <p:sp>
        <p:nvSpPr>
          <p:cNvPr id="37" name="文本框 70"/>
          <p:cNvSpPr txBox="1"/>
          <p:nvPr/>
        </p:nvSpPr>
        <p:spPr>
          <a:xfrm>
            <a:off x="7756291" y="3451803"/>
            <a:ext cx="892424" cy="276999"/>
          </a:xfrm>
          <a:prstGeom prst="rect">
            <a:avLst/>
          </a:prstGeom>
          <a:noFill/>
        </p:spPr>
        <p:txBody>
          <a:bodyPr wrap="none" rtlCol="0">
            <a:spAutoFit/>
          </a:bodyPr>
          <a:lstStyle/>
          <a:p>
            <a:pPr algn="ctr"/>
            <a:r>
              <a:rPr kumimoji="1" lang="en-US" altLang="zh-CN" sz="1200" b="1" dirty="0" smtClean="0">
                <a:solidFill>
                  <a:schemeClr val="accent1">
                    <a:lumMod val="50000"/>
                  </a:schemeClr>
                </a:solidFill>
                <a:latin typeface="Microsoft YaHei" charset="-122"/>
                <a:ea typeface="Microsoft YaHei" charset="-122"/>
                <a:cs typeface="Microsoft YaHei" charset="-122"/>
              </a:rPr>
              <a:t>To do list</a:t>
            </a:r>
            <a:endParaRPr kumimoji="1" lang="zh-CN" altLang="en-US" sz="1200" b="1" dirty="0">
              <a:solidFill>
                <a:schemeClr val="accent1">
                  <a:lumMod val="50000"/>
                </a:schemeClr>
              </a:solidFill>
              <a:latin typeface="Microsoft YaHei" charset="-122"/>
              <a:ea typeface="Microsoft YaHei" charset="-122"/>
              <a:cs typeface="Microsoft YaHei" charset="-122"/>
            </a:endParaRPr>
          </a:p>
        </p:txBody>
      </p:sp>
      <p:pic>
        <p:nvPicPr>
          <p:cNvPr id="38" name="图片 3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9176080">
            <a:off x="7587643" y="938900"/>
            <a:ext cx="664172" cy="901539"/>
          </a:xfrm>
          <a:prstGeom prst="rect">
            <a:avLst/>
          </a:prstGeom>
        </p:spPr>
      </p:pic>
      <p:sp>
        <p:nvSpPr>
          <p:cNvPr id="39" name="文本框 70"/>
          <p:cNvSpPr txBox="1"/>
          <p:nvPr/>
        </p:nvSpPr>
        <p:spPr>
          <a:xfrm>
            <a:off x="7607378" y="1251169"/>
            <a:ext cx="596638" cy="276999"/>
          </a:xfrm>
          <a:prstGeom prst="rect">
            <a:avLst/>
          </a:prstGeom>
          <a:noFill/>
        </p:spPr>
        <p:txBody>
          <a:bodyPr wrap="none" rtlCol="0">
            <a:spAutoFit/>
          </a:bodyPr>
          <a:lstStyle/>
          <a:p>
            <a:pPr algn="ctr"/>
            <a:r>
              <a:rPr kumimoji="1" lang="en-US" altLang="zh-CN" sz="1200" b="1" dirty="0" smtClean="0">
                <a:solidFill>
                  <a:schemeClr val="accent1">
                    <a:lumMod val="50000"/>
                  </a:schemeClr>
                </a:solidFill>
                <a:latin typeface="Microsoft YaHei" charset="-122"/>
                <a:ea typeface="Microsoft YaHei" charset="-122"/>
                <a:cs typeface="Microsoft YaHei" charset="-122"/>
              </a:rPr>
              <a:t>Done</a:t>
            </a:r>
            <a:endParaRPr kumimoji="1" lang="zh-CN" altLang="en-US" sz="1200" b="1" dirty="0">
              <a:solidFill>
                <a:schemeClr val="accent1">
                  <a:lumMod val="50000"/>
                </a:schemeClr>
              </a:solidFill>
              <a:latin typeface="Microsoft YaHei" charset="-122"/>
              <a:ea typeface="Microsoft YaHei" charset="-122"/>
              <a:cs typeface="Microsoft YaHei" charset="-122"/>
            </a:endParaRPr>
          </a:p>
        </p:txBody>
      </p:sp>
      <p:sp>
        <p:nvSpPr>
          <p:cNvPr id="40" name="文本框 70"/>
          <p:cNvSpPr txBox="1"/>
          <p:nvPr/>
        </p:nvSpPr>
        <p:spPr>
          <a:xfrm>
            <a:off x="8290588" y="1528168"/>
            <a:ext cx="3158836" cy="1569660"/>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业务逻辑层后移改造</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独立组件化的行情计算、收益率计算功能实现</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endParaRPr kumimoji="1" lang="en-US" altLang="zh-CN" sz="16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8931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02591" y="476590"/>
              <a:ext cx="4756124" cy="400110"/>
            </a:xfrm>
            <a:prstGeom prst="rect">
              <a:avLst/>
            </a:prstGeom>
            <a:noFill/>
          </p:spPr>
          <p:txBody>
            <a:bodyPr wrap="square" rtlCol="0">
              <a:spAutoFit/>
            </a:bodyPr>
            <a:lstStyle/>
            <a:p>
              <a:r>
                <a:rPr kumimoji="1" lang="zh-CN" altLang="en-US" sz="2000" b="1" dirty="0" smtClean="0">
                  <a:solidFill>
                    <a:schemeClr val="bg1">
                      <a:lumMod val="95000"/>
                    </a:schemeClr>
                  </a:solidFill>
                  <a:latin typeface="Microsoft YaHei" charset="-122"/>
                  <a:ea typeface="Microsoft YaHei" charset="-122"/>
                  <a:cs typeface="Microsoft YaHei" charset="-122"/>
                </a:rPr>
                <a:t>本币改造拼图完成情况</a:t>
              </a:r>
              <a:r>
                <a:rPr kumimoji="1" lang="en-US" altLang="zh-CN" sz="2000" b="1" dirty="0" smtClean="0">
                  <a:solidFill>
                    <a:schemeClr val="bg1">
                      <a:lumMod val="95000"/>
                    </a:schemeClr>
                  </a:solidFill>
                  <a:latin typeface="Microsoft YaHei" charset="-122"/>
                  <a:ea typeface="Microsoft YaHei" charset="-122"/>
                  <a:cs typeface="Microsoft YaHei" charset="-122"/>
                </a:rPr>
                <a:t>-</a:t>
              </a:r>
              <a:r>
                <a:rPr kumimoji="1" lang="zh-CN" altLang="en-US" sz="2000" b="1" dirty="0" smtClean="0">
                  <a:solidFill>
                    <a:schemeClr val="bg1">
                      <a:lumMod val="95000"/>
                    </a:schemeClr>
                  </a:solidFill>
                  <a:latin typeface="Microsoft YaHei" charset="-122"/>
                  <a:ea typeface="Microsoft YaHei" charset="-122"/>
                  <a:cs typeface="Microsoft YaHei" charset="-122"/>
                </a:rPr>
                <a:t>辅助交易 </a:t>
              </a:r>
              <a:endParaRPr kumimoji="1" lang="zh-CN" altLang="en-US" sz="20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6"/>
          <p:cNvGrpSpPr/>
          <p:nvPr/>
        </p:nvGrpSpPr>
        <p:grpSpPr>
          <a:xfrm>
            <a:off x="1199120" y="1389669"/>
            <a:ext cx="6654660" cy="5045554"/>
            <a:chOff x="2672219" y="1145742"/>
            <a:chExt cx="6654660" cy="5045554"/>
          </a:xfrm>
        </p:grpSpPr>
        <p:pic>
          <p:nvPicPr>
            <p:cNvPr id="164" name="图片 16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70177" y="1251431"/>
              <a:ext cx="2229181" cy="3025864"/>
            </a:xfrm>
            <a:prstGeom prst="rect">
              <a:avLst/>
            </a:prstGeom>
          </p:spPr>
        </p:pic>
        <p:grpSp>
          <p:nvGrpSpPr>
            <p:cNvPr id="10" name="组 33"/>
            <p:cNvGrpSpPr/>
            <p:nvPr/>
          </p:nvGrpSpPr>
          <p:grpSpPr>
            <a:xfrm>
              <a:off x="3625814" y="1598406"/>
              <a:ext cx="3841570" cy="2326110"/>
              <a:chOff x="3172806" y="1780821"/>
              <a:chExt cx="3165760" cy="1895562"/>
            </a:xfrm>
          </p:grpSpPr>
          <p:pic>
            <p:nvPicPr>
              <p:cNvPr id="4" name="图片 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089797" y="1427613"/>
                <a:ext cx="1895562" cy="2601977"/>
              </a:xfrm>
              <a:prstGeom prst="rect">
                <a:avLst/>
              </a:prstGeom>
            </p:spPr>
          </p:pic>
          <p:sp>
            <p:nvSpPr>
              <p:cNvPr id="5" name="文本框 4"/>
              <p:cNvSpPr txBox="1"/>
              <p:nvPr/>
            </p:nvSpPr>
            <p:spPr>
              <a:xfrm>
                <a:off x="4651041" y="2506329"/>
                <a:ext cx="820605" cy="376214"/>
              </a:xfrm>
              <a:prstGeom prst="rect">
                <a:avLst/>
              </a:prstGeom>
              <a:noFill/>
            </p:spPr>
            <p:txBody>
              <a:bodyPr wrap="none" rtlCol="0">
                <a:spAutoFit/>
              </a:bodyPr>
              <a:lstStyle/>
              <a:p>
                <a:pPr algn="ctr"/>
                <a:r>
                  <a:rPr kumimoji="1" lang="en-US" altLang="zh-CN" sz="2400" b="1" smtClean="0">
                    <a:solidFill>
                      <a:schemeClr val="bg1"/>
                    </a:solidFill>
                    <a:latin typeface="Microsoft YaHei" charset="-122"/>
                    <a:ea typeface="Microsoft YaHei" charset="-122"/>
                    <a:cs typeface="Microsoft YaHei" charset="-122"/>
                  </a:rPr>
                  <a:t>QDM</a:t>
                </a:r>
                <a:endParaRPr kumimoji="1" lang="zh-CN" altLang="en-US" sz="1400" dirty="0">
                  <a:solidFill>
                    <a:schemeClr val="bg1"/>
                  </a:solidFill>
                  <a:latin typeface="Microsoft YaHei" charset="-122"/>
                  <a:ea typeface="Microsoft YaHei" charset="-122"/>
                  <a:cs typeface="Microsoft YaHei" charset="-122"/>
                </a:endParaRPr>
              </a:p>
            </p:txBody>
          </p:sp>
          <p:sp>
            <p:nvSpPr>
              <p:cNvPr id="166" name="文本框 165"/>
              <p:cNvSpPr txBox="1"/>
              <p:nvPr/>
            </p:nvSpPr>
            <p:spPr>
              <a:xfrm>
                <a:off x="3172806" y="2497222"/>
                <a:ext cx="820606" cy="376214"/>
              </a:xfrm>
              <a:prstGeom prst="rect">
                <a:avLst/>
              </a:prstGeom>
              <a:noFill/>
            </p:spPr>
            <p:txBody>
              <a:bodyPr wrap="none" rtlCol="0">
                <a:spAutoFit/>
              </a:bodyPr>
              <a:lstStyle/>
              <a:p>
                <a:pPr algn="ctr"/>
                <a:r>
                  <a:rPr kumimoji="1" lang="en-US" altLang="zh-CN" sz="2400" b="1" dirty="0" smtClean="0">
                    <a:solidFill>
                      <a:schemeClr val="bg1"/>
                    </a:solidFill>
                    <a:latin typeface="Microsoft YaHei" charset="-122"/>
                    <a:ea typeface="Microsoft YaHei" charset="-122"/>
                    <a:cs typeface="Microsoft YaHei" charset="-122"/>
                  </a:rPr>
                  <a:t>ODM</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11" name="组 21"/>
            <p:cNvGrpSpPr/>
            <p:nvPr/>
          </p:nvGrpSpPr>
          <p:grpSpPr>
            <a:xfrm>
              <a:off x="6553570" y="1145742"/>
              <a:ext cx="2294211" cy="3114137"/>
              <a:chOff x="5943440" y="1410436"/>
              <a:chExt cx="1890609" cy="2566292"/>
            </a:xfrm>
          </p:grpSpPr>
          <p:pic>
            <p:nvPicPr>
              <p:cNvPr id="8" name="图片 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43440" y="1410436"/>
                <a:ext cx="1890609" cy="2566292"/>
              </a:xfrm>
              <a:prstGeom prst="rect">
                <a:avLst/>
              </a:prstGeom>
            </p:spPr>
          </p:pic>
          <p:sp>
            <p:nvSpPr>
              <p:cNvPr id="15" name="文本框 14"/>
              <p:cNvSpPr txBox="1"/>
              <p:nvPr/>
            </p:nvSpPr>
            <p:spPr>
              <a:xfrm>
                <a:off x="6501757" y="2512752"/>
                <a:ext cx="828531" cy="380448"/>
              </a:xfrm>
              <a:prstGeom prst="rect">
                <a:avLst/>
              </a:prstGeom>
              <a:noFill/>
            </p:spPr>
            <p:txBody>
              <a:bodyPr wrap="none" rtlCol="0">
                <a:spAutoFit/>
              </a:bodyPr>
              <a:lstStyle/>
              <a:p>
                <a:r>
                  <a:rPr kumimoji="1" lang="en-US" altLang="zh-CN" sz="2400" b="1" dirty="0">
                    <a:solidFill>
                      <a:schemeClr val="bg1"/>
                    </a:solidFill>
                    <a:latin typeface="Microsoft YaHei" charset="-122"/>
                    <a:ea typeface="Microsoft YaHei" charset="-122"/>
                    <a:cs typeface="Microsoft YaHei" charset="-122"/>
                  </a:rPr>
                  <a:t>N</a:t>
                </a:r>
                <a:r>
                  <a:rPr kumimoji="1" lang="en-US" altLang="zh-CN" sz="2400" b="1" dirty="0" smtClean="0">
                    <a:solidFill>
                      <a:schemeClr val="bg1"/>
                    </a:solidFill>
                    <a:latin typeface="Microsoft YaHei" charset="-122"/>
                    <a:ea typeface="Microsoft YaHei" charset="-122"/>
                    <a:cs typeface="Microsoft YaHei" charset="-122"/>
                  </a:rPr>
                  <a:t>DM</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14" name="组 32"/>
            <p:cNvGrpSpPr/>
            <p:nvPr/>
          </p:nvGrpSpPr>
          <p:grpSpPr>
            <a:xfrm>
              <a:off x="4721123" y="2994550"/>
              <a:ext cx="2408094" cy="3196746"/>
              <a:chOff x="4069716" y="3360743"/>
              <a:chExt cx="1765319" cy="2343460"/>
            </a:xfrm>
          </p:grpSpPr>
          <p:pic>
            <p:nvPicPr>
              <p:cNvPr id="16" name="图片 1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69716" y="3360743"/>
                <a:ext cx="1765319" cy="2343460"/>
              </a:xfrm>
              <a:prstGeom prst="rect">
                <a:avLst/>
              </a:prstGeom>
            </p:spPr>
          </p:pic>
          <p:sp>
            <p:nvSpPr>
              <p:cNvPr id="19" name="文本框 18"/>
              <p:cNvSpPr txBox="1"/>
              <p:nvPr/>
            </p:nvSpPr>
            <p:spPr>
              <a:xfrm>
                <a:off x="4650913" y="4358439"/>
                <a:ext cx="653605" cy="338436"/>
              </a:xfrm>
              <a:prstGeom prst="rect">
                <a:avLst/>
              </a:prstGeom>
              <a:noFill/>
            </p:spPr>
            <p:txBody>
              <a:bodyPr wrap="non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终 端</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20" name="组 25"/>
            <p:cNvGrpSpPr/>
            <p:nvPr/>
          </p:nvGrpSpPr>
          <p:grpSpPr>
            <a:xfrm rot="157068">
              <a:off x="6238742" y="3387058"/>
              <a:ext cx="3088137" cy="2334322"/>
              <a:chOff x="5715543" y="3658632"/>
              <a:chExt cx="2544867" cy="192366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242932">
                <a:off x="6026145" y="3348030"/>
                <a:ext cx="1923664" cy="2544867"/>
              </a:xfrm>
              <a:prstGeom prst="rect">
                <a:avLst/>
              </a:prstGeom>
            </p:spPr>
          </p:pic>
          <p:sp>
            <p:nvSpPr>
              <p:cNvPr id="21" name="文本框 20"/>
              <p:cNvSpPr txBox="1"/>
              <p:nvPr/>
            </p:nvSpPr>
            <p:spPr>
              <a:xfrm rot="21442932">
                <a:off x="6377191" y="4445187"/>
                <a:ext cx="1166707" cy="380448"/>
              </a:xfrm>
              <a:prstGeom prst="rect">
                <a:avLst/>
              </a:prstGeom>
              <a:noFill/>
            </p:spPr>
            <p:txBody>
              <a:bodyPr wrap="none" rtlCol="0">
                <a:spAutoFit/>
              </a:bodyPr>
              <a:lstStyle/>
              <a:p>
                <a:pPr algn="ctr"/>
                <a:r>
                  <a:rPr kumimoji="1" lang="zh-CN" altLang="en-US" sz="2400" b="1" smtClean="0">
                    <a:solidFill>
                      <a:schemeClr val="bg1"/>
                    </a:solidFill>
                    <a:latin typeface="Microsoft YaHei" charset="-122"/>
                    <a:ea typeface="Microsoft YaHei" charset="-122"/>
                    <a:cs typeface="Microsoft YaHei" charset="-122"/>
                  </a:rPr>
                  <a:t>辅助交易</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22" name="组 124"/>
            <p:cNvGrpSpPr/>
            <p:nvPr/>
          </p:nvGrpSpPr>
          <p:grpSpPr>
            <a:xfrm>
              <a:off x="2672219" y="3382696"/>
              <a:ext cx="2929105" cy="2434554"/>
              <a:chOff x="5668337" y="1668170"/>
              <a:chExt cx="2413813" cy="2006263"/>
            </a:xfrm>
          </p:grpSpPr>
          <p:pic>
            <p:nvPicPr>
              <p:cNvPr id="147" name="图片 14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5872112" y="1464395"/>
                <a:ext cx="2006263" cy="2413813"/>
              </a:xfrm>
              <a:prstGeom prst="rect">
                <a:avLst/>
              </a:prstGeom>
            </p:spPr>
          </p:pic>
          <p:sp>
            <p:nvSpPr>
              <p:cNvPr id="159" name="文本框 158"/>
              <p:cNvSpPr txBox="1"/>
              <p:nvPr/>
            </p:nvSpPr>
            <p:spPr>
              <a:xfrm>
                <a:off x="6540268" y="2487860"/>
                <a:ext cx="734741" cy="380448"/>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接 口</a:t>
                </a:r>
                <a:endParaRPr kumimoji="1" lang="zh-CN" altLang="en-US" sz="2400" b="1" dirty="0">
                  <a:solidFill>
                    <a:schemeClr val="bg1"/>
                  </a:solidFill>
                  <a:latin typeface="Microsoft YaHei" charset="-122"/>
                  <a:ea typeface="Microsoft YaHei" charset="-122"/>
                  <a:cs typeface="Microsoft YaHei" charset="-122"/>
                </a:endParaRPr>
              </a:p>
            </p:txBody>
          </p:sp>
        </p:grpSp>
      </p:grpSp>
      <p:sp>
        <p:nvSpPr>
          <p:cNvPr id="3" name="左箭头 2"/>
          <p:cNvSpPr/>
          <p:nvPr/>
        </p:nvSpPr>
        <p:spPr>
          <a:xfrm rot="1067508">
            <a:off x="7618417" y="5129418"/>
            <a:ext cx="433763" cy="243453"/>
          </a:xfrm>
          <a:prstGeom prst="leftArrow">
            <a:avLst/>
          </a:prstGeom>
          <a:solidFill>
            <a:srgbClr val="EA55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3" name="矩形 272"/>
          <p:cNvSpPr/>
          <p:nvPr/>
        </p:nvSpPr>
        <p:spPr>
          <a:xfrm>
            <a:off x="8197380" y="4328840"/>
            <a:ext cx="3646204" cy="2247882"/>
          </a:xfrm>
          <a:prstGeom prst="rect">
            <a:avLst/>
          </a:prstGeom>
          <a:noFill/>
          <a:ln w="31750">
            <a:solidFill>
              <a:srgbClr val="EA551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a</a:t>
            </a:r>
            <a:endParaRPr kumimoji="1" lang="zh-CN" altLang="en-US" dirty="0"/>
          </a:p>
        </p:txBody>
      </p:sp>
      <p:grpSp>
        <p:nvGrpSpPr>
          <p:cNvPr id="27" name="组 22"/>
          <p:cNvGrpSpPr/>
          <p:nvPr/>
        </p:nvGrpSpPr>
        <p:grpSpPr>
          <a:xfrm>
            <a:off x="7604322" y="1543200"/>
            <a:ext cx="3866318" cy="2670934"/>
            <a:chOff x="7604322" y="1543200"/>
            <a:chExt cx="3866318" cy="2670934"/>
          </a:xfrm>
        </p:grpSpPr>
        <p:sp>
          <p:nvSpPr>
            <p:cNvPr id="278" name="左箭头 277"/>
            <p:cNvSpPr/>
            <p:nvPr/>
          </p:nvSpPr>
          <p:spPr>
            <a:xfrm rot="20274250">
              <a:off x="7604322" y="3970681"/>
              <a:ext cx="433763" cy="243453"/>
            </a:xfrm>
            <a:prstGeom prst="leftArrow">
              <a:avLst/>
            </a:prstGeom>
            <a:solidFill>
              <a:srgbClr val="EA55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8197999" y="1857125"/>
              <a:ext cx="3272641" cy="2257267"/>
            </a:xfrm>
            <a:prstGeom prst="rect">
              <a:avLst/>
            </a:prstGeom>
            <a:noFill/>
            <a:ln w="31750">
              <a:solidFill>
                <a:srgbClr val="EA551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812254">
              <a:off x="7853916" y="1420229"/>
              <a:ext cx="688165" cy="934107"/>
            </a:xfrm>
            <a:prstGeom prst="rect">
              <a:avLst/>
            </a:prstGeom>
          </p:spPr>
        </p:pic>
      </p:grpSp>
      <p:sp>
        <p:nvSpPr>
          <p:cNvPr id="43" name="文本框 70"/>
          <p:cNvSpPr txBox="1"/>
          <p:nvPr/>
        </p:nvSpPr>
        <p:spPr>
          <a:xfrm>
            <a:off x="7910053" y="1760829"/>
            <a:ext cx="596638" cy="276999"/>
          </a:xfrm>
          <a:prstGeom prst="rect">
            <a:avLst/>
          </a:prstGeom>
          <a:noFill/>
        </p:spPr>
        <p:txBody>
          <a:bodyPr wrap="none" rtlCol="0">
            <a:spAutoFit/>
          </a:bodyPr>
          <a:lstStyle/>
          <a:p>
            <a:pPr algn="ctr"/>
            <a:r>
              <a:rPr kumimoji="1" lang="en-US" altLang="zh-CN" sz="1200" b="1" dirty="0" smtClean="0">
                <a:solidFill>
                  <a:schemeClr val="accent1">
                    <a:lumMod val="50000"/>
                  </a:schemeClr>
                </a:solidFill>
                <a:latin typeface="Microsoft YaHei" charset="-122"/>
                <a:ea typeface="Microsoft YaHei" charset="-122"/>
                <a:cs typeface="Microsoft YaHei" charset="-122"/>
              </a:rPr>
              <a:t>Done</a:t>
            </a:r>
            <a:endParaRPr kumimoji="1" lang="zh-CN" altLang="en-US" sz="1200" b="1" dirty="0">
              <a:solidFill>
                <a:schemeClr val="accent1">
                  <a:lumMod val="50000"/>
                </a:schemeClr>
              </a:solidFill>
              <a:latin typeface="Microsoft YaHei" charset="-122"/>
              <a:ea typeface="Microsoft YaHei" charset="-122"/>
              <a:cs typeface="Microsoft YaHei" charset="-122"/>
            </a:endParaRPr>
          </a:p>
        </p:txBody>
      </p:sp>
      <p:sp>
        <p:nvSpPr>
          <p:cNvPr id="45" name="文本框 70"/>
          <p:cNvSpPr txBox="1"/>
          <p:nvPr/>
        </p:nvSpPr>
        <p:spPr>
          <a:xfrm>
            <a:off x="8311804" y="2117596"/>
            <a:ext cx="3158836" cy="2308324"/>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机构基础信息整合</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债券基础信息整合</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成交单、行情计算及展示等组件正在开发（基础架构可复用）</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DEP</a:t>
            </a:r>
            <a:r>
              <a:rPr kumimoji="1" lang="zh-CN" altLang="en-US" sz="1600" b="1" dirty="0" smtClean="0">
                <a:latin typeface="Microsoft YaHei" charset="-122"/>
                <a:ea typeface="Microsoft YaHei" charset="-122"/>
                <a:cs typeface="Microsoft YaHei" charset="-122"/>
              </a:rPr>
              <a:t>本币沙盘推演已完成</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endParaRPr kumimoji="1" lang="en-US" altLang="zh-CN" sz="1600" b="1" dirty="0" smtClean="0">
              <a:latin typeface="Microsoft YaHei" charset="-122"/>
              <a:ea typeface="Microsoft YaHei" charset="-122"/>
              <a:cs typeface="Microsoft YaHei" charset="-122"/>
            </a:endParaRPr>
          </a:p>
        </p:txBody>
      </p:sp>
      <p:sp>
        <p:nvSpPr>
          <p:cNvPr id="46" name="文本框 70"/>
          <p:cNvSpPr txBox="1"/>
          <p:nvPr/>
        </p:nvSpPr>
        <p:spPr>
          <a:xfrm>
            <a:off x="8311804" y="4482982"/>
            <a:ext cx="3531780" cy="1569660"/>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行情、成交单等组件支持本币产品</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剥离交易信息披露等本币特有辅助功能</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DEP</a:t>
            </a:r>
            <a:r>
              <a:rPr kumimoji="1" lang="zh-CN" altLang="en-US" sz="1600" b="1" dirty="0" smtClean="0">
                <a:latin typeface="Microsoft YaHei" charset="-122"/>
                <a:ea typeface="Microsoft YaHei" charset="-122"/>
                <a:cs typeface="Microsoft YaHei" charset="-122"/>
              </a:rPr>
              <a:t>支持本币相关系统间数据交互</a:t>
            </a:r>
            <a:endParaRPr kumimoji="1" lang="en-US" altLang="zh-CN" sz="1600" b="1" dirty="0" smtClean="0">
              <a:latin typeface="Microsoft YaHei" charset="-122"/>
              <a:ea typeface="Microsoft YaHei" charset="-122"/>
              <a:cs typeface="Microsoft YaHei" charset="-122"/>
            </a:endParaRPr>
          </a:p>
        </p:txBody>
      </p:sp>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812254">
            <a:off x="7853296" y="5869694"/>
            <a:ext cx="688165" cy="934107"/>
          </a:xfrm>
          <a:prstGeom prst="rect">
            <a:avLst/>
          </a:prstGeom>
        </p:spPr>
      </p:pic>
      <p:sp>
        <p:nvSpPr>
          <p:cNvPr id="48" name="文本框 70"/>
          <p:cNvSpPr txBox="1"/>
          <p:nvPr/>
        </p:nvSpPr>
        <p:spPr>
          <a:xfrm>
            <a:off x="7811300" y="6196395"/>
            <a:ext cx="892424" cy="276999"/>
          </a:xfrm>
          <a:prstGeom prst="rect">
            <a:avLst/>
          </a:prstGeom>
          <a:noFill/>
        </p:spPr>
        <p:txBody>
          <a:bodyPr wrap="none" rtlCol="0">
            <a:spAutoFit/>
          </a:bodyPr>
          <a:lstStyle/>
          <a:p>
            <a:pPr algn="ctr"/>
            <a:r>
              <a:rPr kumimoji="1" lang="en-US" altLang="zh-CN" sz="1200" b="1" dirty="0" smtClean="0">
                <a:solidFill>
                  <a:schemeClr val="accent1">
                    <a:lumMod val="50000"/>
                  </a:schemeClr>
                </a:solidFill>
                <a:latin typeface="Microsoft YaHei" charset="-122"/>
                <a:ea typeface="Microsoft YaHei" charset="-122"/>
                <a:cs typeface="Microsoft YaHei" charset="-122"/>
              </a:rPr>
              <a:t>To do list</a:t>
            </a:r>
            <a:endParaRPr kumimoji="1" lang="zh-CN" altLang="en-US" sz="1200" b="1" dirty="0">
              <a:solidFill>
                <a:schemeClr val="accent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6725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02591" y="476590"/>
              <a:ext cx="4756124" cy="400110"/>
            </a:xfrm>
            <a:prstGeom prst="rect">
              <a:avLst/>
            </a:prstGeom>
            <a:noFill/>
          </p:spPr>
          <p:txBody>
            <a:bodyPr wrap="square" rtlCol="0">
              <a:spAutoFit/>
            </a:bodyPr>
            <a:lstStyle/>
            <a:p>
              <a:r>
                <a:rPr kumimoji="1" lang="zh-CN" altLang="en-US" sz="2000" b="1" dirty="0" smtClean="0">
                  <a:solidFill>
                    <a:schemeClr val="bg1">
                      <a:lumMod val="95000"/>
                    </a:schemeClr>
                  </a:solidFill>
                  <a:latin typeface="Microsoft YaHei" charset="-122"/>
                  <a:ea typeface="Microsoft YaHei" charset="-122"/>
                  <a:cs typeface="Microsoft YaHei" charset="-122"/>
                </a:rPr>
                <a:t>本币改造拼图完成情况</a:t>
              </a:r>
              <a:r>
                <a:rPr kumimoji="1" lang="en-US" altLang="zh-CN" sz="2000" b="1" dirty="0" smtClean="0">
                  <a:solidFill>
                    <a:schemeClr val="bg1">
                      <a:lumMod val="95000"/>
                    </a:schemeClr>
                  </a:solidFill>
                  <a:latin typeface="Microsoft YaHei" charset="-122"/>
                  <a:ea typeface="Microsoft YaHei" charset="-122"/>
                  <a:cs typeface="Microsoft YaHei" charset="-122"/>
                </a:rPr>
                <a:t>-</a:t>
              </a:r>
              <a:r>
                <a:rPr kumimoji="1" lang="zh-CN" altLang="en-US" sz="2000" b="1" dirty="0" smtClean="0">
                  <a:solidFill>
                    <a:schemeClr val="bg1">
                      <a:lumMod val="95000"/>
                    </a:schemeClr>
                  </a:solidFill>
                  <a:latin typeface="Microsoft YaHei" charset="-122"/>
                  <a:ea typeface="Microsoft YaHei" charset="-122"/>
                  <a:cs typeface="Microsoft YaHei" charset="-122"/>
                </a:rPr>
                <a:t>接口</a:t>
              </a:r>
              <a:endParaRPr kumimoji="1" lang="zh-CN" altLang="en-US" sz="20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p:nvGrpSpPr>
        <p:grpSpPr>
          <a:xfrm>
            <a:off x="5354782" y="1116696"/>
            <a:ext cx="6654660" cy="5045554"/>
            <a:chOff x="2672219" y="1145742"/>
            <a:chExt cx="6654660" cy="5045554"/>
          </a:xfrm>
        </p:grpSpPr>
        <p:pic>
          <p:nvPicPr>
            <p:cNvPr id="164" name="图片 16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70177" y="1251431"/>
              <a:ext cx="2229181" cy="3025864"/>
            </a:xfrm>
            <a:prstGeom prst="rect">
              <a:avLst/>
            </a:prstGeom>
          </p:spPr>
        </p:pic>
        <p:grpSp>
          <p:nvGrpSpPr>
            <p:cNvPr id="9" name="组 33"/>
            <p:cNvGrpSpPr/>
            <p:nvPr/>
          </p:nvGrpSpPr>
          <p:grpSpPr>
            <a:xfrm>
              <a:off x="3625814" y="1598406"/>
              <a:ext cx="3841570" cy="2326110"/>
              <a:chOff x="3172806" y="1780821"/>
              <a:chExt cx="3165760" cy="1895562"/>
            </a:xfrm>
          </p:grpSpPr>
          <p:pic>
            <p:nvPicPr>
              <p:cNvPr id="4" name="图片 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089797" y="1427613"/>
                <a:ext cx="1895562" cy="2601977"/>
              </a:xfrm>
              <a:prstGeom prst="rect">
                <a:avLst/>
              </a:prstGeom>
            </p:spPr>
          </p:pic>
          <p:sp>
            <p:nvSpPr>
              <p:cNvPr id="5" name="文本框 4"/>
              <p:cNvSpPr txBox="1"/>
              <p:nvPr/>
            </p:nvSpPr>
            <p:spPr>
              <a:xfrm>
                <a:off x="4651041" y="2506329"/>
                <a:ext cx="820605" cy="376214"/>
              </a:xfrm>
              <a:prstGeom prst="rect">
                <a:avLst/>
              </a:prstGeom>
              <a:noFill/>
            </p:spPr>
            <p:txBody>
              <a:bodyPr wrap="none" rtlCol="0">
                <a:spAutoFit/>
              </a:bodyPr>
              <a:lstStyle/>
              <a:p>
                <a:pPr algn="ctr"/>
                <a:r>
                  <a:rPr kumimoji="1" lang="en-US" altLang="zh-CN" sz="2400" b="1" smtClean="0">
                    <a:solidFill>
                      <a:schemeClr val="bg1"/>
                    </a:solidFill>
                    <a:latin typeface="Microsoft YaHei" charset="-122"/>
                    <a:ea typeface="Microsoft YaHei" charset="-122"/>
                    <a:cs typeface="Microsoft YaHei" charset="-122"/>
                  </a:rPr>
                  <a:t>QDM</a:t>
                </a:r>
                <a:endParaRPr kumimoji="1" lang="zh-CN" altLang="en-US" sz="1400" dirty="0">
                  <a:solidFill>
                    <a:schemeClr val="bg1"/>
                  </a:solidFill>
                  <a:latin typeface="Microsoft YaHei" charset="-122"/>
                  <a:ea typeface="Microsoft YaHei" charset="-122"/>
                  <a:cs typeface="Microsoft YaHei" charset="-122"/>
                </a:endParaRPr>
              </a:p>
            </p:txBody>
          </p:sp>
          <p:sp>
            <p:nvSpPr>
              <p:cNvPr id="166" name="文本框 165"/>
              <p:cNvSpPr txBox="1"/>
              <p:nvPr/>
            </p:nvSpPr>
            <p:spPr>
              <a:xfrm>
                <a:off x="3172806" y="2497222"/>
                <a:ext cx="820606" cy="376214"/>
              </a:xfrm>
              <a:prstGeom prst="rect">
                <a:avLst/>
              </a:prstGeom>
              <a:noFill/>
            </p:spPr>
            <p:txBody>
              <a:bodyPr wrap="none" rtlCol="0">
                <a:spAutoFit/>
              </a:bodyPr>
              <a:lstStyle/>
              <a:p>
                <a:pPr algn="ctr"/>
                <a:r>
                  <a:rPr kumimoji="1" lang="en-US" altLang="zh-CN" sz="2400" b="1" dirty="0" smtClean="0">
                    <a:solidFill>
                      <a:schemeClr val="bg1"/>
                    </a:solidFill>
                    <a:latin typeface="Microsoft YaHei" charset="-122"/>
                    <a:ea typeface="Microsoft YaHei" charset="-122"/>
                    <a:cs typeface="Microsoft YaHei" charset="-122"/>
                  </a:rPr>
                  <a:t>ODM</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10" name="组 21"/>
            <p:cNvGrpSpPr/>
            <p:nvPr/>
          </p:nvGrpSpPr>
          <p:grpSpPr>
            <a:xfrm>
              <a:off x="6553570" y="1145742"/>
              <a:ext cx="2294211" cy="3114137"/>
              <a:chOff x="5943440" y="1410436"/>
              <a:chExt cx="1890609" cy="2566292"/>
            </a:xfrm>
          </p:grpSpPr>
          <p:pic>
            <p:nvPicPr>
              <p:cNvPr id="8" name="图片 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43440" y="1410436"/>
                <a:ext cx="1890609" cy="2566292"/>
              </a:xfrm>
              <a:prstGeom prst="rect">
                <a:avLst/>
              </a:prstGeom>
            </p:spPr>
          </p:pic>
          <p:sp>
            <p:nvSpPr>
              <p:cNvPr id="15" name="文本框 14"/>
              <p:cNvSpPr txBox="1"/>
              <p:nvPr/>
            </p:nvSpPr>
            <p:spPr>
              <a:xfrm>
                <a:off x="6501757" y="2512752"/>
                <a:ext cx="828531" cy="380448"/>
              </a:xfrm>
              <a:prstGeom prst="rect">
                <a:avLst/>
              </a:prstGeom>
              <a:noFill/>
            </p:spPr>
            <p:txBody>
              <a:bodyPr wrap="none" rtlCol="0">
                <a:spAutoFit/>
              </a:bodyPr>
              <a:lstStyle/>
              <a:p>
                <a:r>
                  <a:rPr kumimoji="1" lang="en-US" altLang="zh-CN" sz="2400" b="1" dirty="0">
                    <a:solidFill>
                      <a:schemeClr val="bg1"/>
                    </a:solidFill>
                    <a:latin typeface="Microsoft YaHei" charset="-122"/>
                    <a:ea typeface="Microsoft YaHei" charset="-122"/>
                    <a:cs typeface="Microsoft YaHei" charset="-122"/>
                  </a:rPr>
                  <a:t>N</a:t>
                </a:r>
                <a:r>
                  <a:rPr kumimoji="1" lang="en-US" altLang="zh-CN" sz="2400" b="1" dirty="0" smtClean="0">
                    <a:solidFill>
                      <a:schemeClr val="bg1"/>
                    </a:solidFill>
                    <a:latin typeface="Microsoft YaHei" charset="-122"/>
                    <a:ea typeface="Microsoft YaHei" charset="-122"/>
                    <a:cs typeface="Microsoft YaHei" charset="-122"/>
                  </a:rPr>
                  <a:t>DM</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11" name="组 32"/>
            <p:cNvGrpSpPr/>
            <p:nvPr/>
          </p:nvGrpSpPr>
          <p:grpSpPr>
            <a:xfrm>
              <a:off x="4721123" y="2994550"/>
              <a:ext cx="2408094" cy="3196746"/>
              <a:chOff x="4069716" y="3360743"/>
              <a:chExt cx="1765319" cy="2343460"/>
            </a:xfrm>
          </p:grpSpPr>
          <p:pic>
            <p:nvPicPr>
              <p:cNvPr id="16" name="图片 1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69716" y="3360743"/>
                <a:ext cx="1765319" cy="2343460"/>
              </a:xfrm>
              <a:prstGeom prst="rect">
                <a:avLst/>
              </a:prstGeom>
            </p:spPr>
          </p:pic>
          <p:sp>
            <p:nvSpPr>
              <p:cNvPr id="19" name="文本框 18"/>
              <p:cNvSpPr txBox="1"/>
              <p:nvPr/>
            </p:nvSpPr>
            <p:spPr>
              <a:xfrm>
                <a:off x="4650913" y="4358439"/>
                <a:ext cx="653605" cy="338436"/>
              </a:xfrm>
              <a:prstGeom prst="rect">
                <a:avLst/>
              </a:prstGeom>
              <a:noFill/>
            </p:spPr>
            <p:txBody>
              <a:bodyPr wrap="non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终 端</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14" name="组 25"/>
            <p:cNvGrpSpPr/>
            <p:nvPr/>
          </p:nvGrpSpPr>
          <p:grpSpPr>
            <a:xfrm rot="157068">
              <a:off x="6238742" y="3387058"/>
              <a:ext cx="3088137" cy="2334322"/>
              <a:chOff x="5715543" y="3658632"/>
              <a:chExt cx="2544867" cy="1923664"/>
            </a:xfrm>
          </p:grpSpPr>
          <p:pic>
            <p:nvPicPr>
              <p:cNvPr id="17" name="图片 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242932">
                <a:off x="6026145" y="3348030"/>
                <a:ext cx="1923664" cy="2544867"/>
              </a:xfrm>
              <a:prstGeom prst="rect">
                <a:avLst/>
              </a:prstGeom>
            </p:spPr>
          </p:pic>
          <p:sp>
            <p:nvSpPr>
              <p:cNvPr id="21" name="文本框 20"/>
              <p:cNvSpPr txBox="1"/>
              <p:nvPr/>
            </p:nvSpPr>
            <p:spPr>
              <a:xfrm rot="21442932">
                <a:off x="6377191" y="4445187"/>
                <a:ext cx="1166707" cy="380448"/>
              </a:xfrm>
              <a:prstGeom prst="rect">
                <a:avLst/>
              </a:prstGeom>
              <a:noFill/>
            </p:spPr>
            <p:txBody>
              <a:bodyPr wrap="none" rtlCol="0">
                <a:spAutoFit/>
              </a:bodyPr>
              <a:lstStyle/>
              <a:p>
                <a:pPr algn="ctr"/>
                <a:r>
                  <a:rPr kumimoji="1" lang="zh-CN" altLang="en-US" sz="2400" b="1" smtClean="0">
                    <a:solidFill>
                      <a:schemeClr val="bg1"/>
                    </a:solidFill>
                    <a:latin typeface="Microsoft YaHei" charset="-122"/>
                    <a:ea typeface="Microsoft YaHei" charset="-122"/>
                    <a:cs typeface="Microsoft YaHei" charset="-122"/>
                  </a:rPr>
                  <a:t>辅助交易</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18" name="组 124"/>
            <p:cNvGrpSpPr/>
            <p:nvPr/>
          </p:nvGrpSpPr>
          <p:grpSpPr>
            <a:xfrm>
              <a:off x="2672219" y="3382696"/>
              <a:ext cx="2929105" cy="2434554"/>
              <a:chOff x="5668337" y="1668170"/>
              <a:chExt cx="2413813" cy="2006263"/>
            </a:xfrm>
          </p:grpSpPr>
          <p:pic>
            <p:nvPicPr>
              <p:cNvPr id="147" name="图片 14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5872112" y="1464395"/>
                <a:ext cx="2006263" cy="2413813"/>
              </a:xfrm>
              <a:prstGeom prst="rect">
                <a:avLst/>
              </a:prstGeom>
            </p:spPr>
          </p:pic>
          <p:sp>
            <p:nvSpPr>
              <p:cNvPr id="159" name="文本框 158"/>
              <p:cNvSpPr txBox="1"/>
              <p:nvPr/>
            </p:nvSpPr>
            <p:spPr>
              <a:xfrm>
                <a:off x="6540268" y="2487860"/>
                <a:ext cx="734741" cy="380448"/>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接 口</a:t>
                </a:r>
                <a:endParaRPr kumimoji="1" lang="zh-CN" altLang="en-US" sz="2400" b="1" dirty="0">
                  <a:solidFill>
                    <a:schemeClr val="bg1"/>
                  </a:solidFill>
                  <a:latin typeface="Microsoft YaHei" charset="-122"/>
                  <a:ea typeface="Microsoft YaHei" charset="-122"/>
                  <a:cs typeface="Microsoft YaHei" charset="-122"/>
                </a:endParaRPr>
              </a:p>
            </p:txBody>
          </p:sp>
        </p:grpSp>
      </p:grpSp>
      <p:sp>
        <p:nvSpPr>
          <p:cNvPr id="157" name="文本框 156"/>
          <p:cNvSpPr txBox="1"/>
          <p:nvPr/>
        </p:nvSpPr>
        <p:spPr>
          <a:xfrm rot="3290733">
            <a:off x="4097562" y="4587413"/>
            <a:ext cx="184730" cy="276999"/>
          </a:xfrm>
          <a:prstGeom prst="rect">
            <a:avLst/>
          </a:prstGeom>
          <a:noFill/>
        </p:spPr>
        <p:txBody>
          <a:bodyPr wrap="none" rtlCol="0">
            <a:spAutoFit/>
          </a:bodyPr>
          <a:lstStyle/>
          <a:p>
            <a:pPr algn="ctr"/>
            <a:endParaRPr kumimoji="1" lang="zh-CN" altLang="en-US" sz="1200" b="1" dirty="0">
              <a:solidFill>
                <a:schemeClr val="bg2">
                  <a:lumMod val="50000"/>
                </a:schemeClr>
              </a:solidFill>
              <a:latin typeface="Microsoft YaHei" charset="-122"/>
              <a:ea typeface="Microsoft YaHei" charset="-122"/>
              <a:cs typeface="Microsoft YaHei" charset="-122"/>
            </a:endParaRPr>
          </a:p>
        </p:txBody>
      </p:sp>
      <p:sp>
        <p:nvSpPr>
          <p:cNvPr id="158" name="矩形 157"/>
          <p:cNvSpPr/>
          <p:nvPr/>
        </p:nvSpPr>
        <p:spPr>
          <a:xfrm>
            <a:off x="1504383" y="4208862"/>
            <a:ext cx="3286660" cy="2078598"/>
          </a:xfrm>
          <a:prstGeom prst="rect">
            <a:avLst/>
          </a:prstGeom>
          <a:noFill/>
          <a:ln w="317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左箭头 160"/>
          <p:cNvSpPr/>
          <p:nvPr/>
        </p:nvSpPr>
        <p:spPr>
          <a:xfrm rot="8762209">
            <a:off x="5041188" y="4679553"/>
            <a:ext cx="433763" cy="243453"/>
          </a:xfrm>
          <a:prstGeom prst="leftArrow">
            <a:avLst/>
          </a:prstGeom>
          <a:solidFill>
            <a:srgbClr val="E3B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4" name="组 10"/>
          <p:cNvGrpSpPr/>
          <p:nvPr/>
        </p:nvGrpSpPr>
        <p:grpSpPr>
          <a:xfrm>
            <a:off x="1210197" y="1436197"/>
            <a:ext cx="4264112" cy="2517963"/>
            <a:chOff x="1210197" y="1436197"/>
            <a:chExt cx="4264112" cy="2517963"/>
          </a:xfrm>
        </p:grpSpPr>
        <p:sp>
          <p:nvSpPr>
            <p:cNvPr id="162" name="矩形 161"/>
            <p:cNvSpPr/>
            <p:nvPr/>
          </p:nvSpPr>
          <p:spPr>
            <a:xfrm>
              <a:off x="1504382" y="1830365"/>
              <a:ext cx="3272641" cy="1527646"/>
            </a:xfrm>
            <a:prstGeom prst="rect">
              <a:avLst/>
            </a:prstGeom>
            <a:noFill/>
            <a:ln w="31750">
              <a:solidFill>
                <a:srgbClr val="E3BD5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3" name="图片 16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9176080">
              <a:off x="1210197" y="1436197"/>
              <a:ext cx="664172" cy="901539"/>
            </a:xfrm>
            <a:prstGeom prst="rect">
              <a:avLst/>
            </a:prstGeom>
          </p:spPr>
        </p:pic>
        <p:sp>
          <p:nvSpPr>
            <p:cNvPr id="165" name="左箭头 164"/>
            <p:cNvSpPr/>
            <p:nvPr/>
          </p:nvSpPr>
          <p:spPr>
            <a:xfrm rot="11856853">
              <a:off x="5040546" y="3710707"/>
              <a:ext cx="433763" cy="243453"/>
            </a:xfrm>
            <a:prstGeom prst="leftArrow">
              <a:avLst/>
            </a:prstGeom>
            <a:solidFill>
              <a:srgbClr val="E3B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 </a:t>
              </a:r>
              <a:endParaRPr kumimoji="1" lang="zh-CN" altLang="en-US" dirty="0"/>
            </a:p>
          </p:txBody>
        </p:sp>
      </p:grpSp>
      <p:sp>
        <p:nvSpPr>
          <p:cNvPr id="38" name="文本框 70"/>
          <p:cNvSpPr txBox="1"/>
          <p:nvPr/>
        </p:nvSpPr>
        <p:spPr>
          <a:xfrm>
            <a:off x="1206063" y="1749015"/>
            <a:ext cx="596638" cy="276999"/>
          </a:xfrm>
          <a:prstGeom prst="rect">
            <a:avLst/>
          </a:prstGeom>
          <a:noFill/>
        </p:spPr>
        <p:txBody>
          <a:bodyPr wrap="none" rtlCol="0">
            <a:spAutoFit/>
          </a:bodyPr>
          <a:lstStyle/>
          <a:p>
            <a:pPr algn="ctr"/>
            <a:r>
              <a:rPr kumimoji="1" lang="en-US" altLang="zh-CN" sz="1200" b="1" dirty="0" smtClean="0">
                <a:solidFill>
                  <a:schemeClr val="accent1">
                    <a:lumMod val="50000"/>
                  </a:schemeClr>
                </a:solidFill>
                <a:latin typeface="Microsoft YaHei" charset="-122"/>
                <a:ea typeface="Microsoft YaHei" charset="-122"/>
                <a:cs typeface="Microsoft YaHei" charset="-122"/>
              </a:rPr>
              <a:t>Done</a:t>
            </a:r>
            <a:endParaRPr kumimoji="1" lang="zh-CN" altLang="en-US" sz="1200" b="1" dirty="0">
              <a:solidFill>
                <a:schemeClr val="accent1">
                  <a:lumMod val="50000"/>
                </a:schemeClr>
              </a:solidFill>
              <a:latin typeface="Microsoft YaHei" charset="-122"/>
              <a:ea typeface="Microsoft YaHei" charset="-122"/>
              <a:cs typeface="Microsoft YaHei" charset="-122"/>
            </a:endParaRPr>
          </a:p>
        </p:txBody>
      </p:sp>
      <p:pic>
        <p:nvPicPr>
          <p:cNvPr id="39" name="图片 3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9176080">
            <a:off x="1172295" y="3871896"/>
            <a:ext cx="664172" cy="901539"/>
          </a:xfrm>
          <a:prstGeom prst="rect">
            <a:avLst/>
          </a:prstGeom>
        </p:spPr>
      </p:pic>
      <p:sp>
        <p:nvSpPr>
          <p:cNvPr id="40" name="文本框 70"/>
          <p:cNvSpPr txBox="1"/>
          <p:nvPr/>
        </p:nvSpPr>
        <p:spPr>
          <a:xfrm>
            <a:off x="1058171" y="4172439"/>
            <a:ext cx="892424" cy="276999"/>
          </a:xfrm>
          <a:prstGeom prst="rect">
            <a:avLst/>
          </a:prstGeom>
          <a:noFill/>
        </p:spPr>
        <p:txBody>
          <a:bodyPr wrap="none" rtlCol="0">
            <a:spAutoFit/>
          </a:bodyPr>
          <a:lstStyle/>
          <a:p>
            <a:pPr algn="ctr"/>
            <a:r>
              <a:rPr kumimoji="1" lang="en-US" altLang="zh-CN" sz="1200" b="1" dirty="0" smtClean="0">
                <a:solidFill>
                  <a:schemeClr val="accent1">
                    <a:lumMod val="50000"/>
                  </a:schemeClr>
                </a:solidFill>
                <a:latin typeface="Microsoft YaHei" charset="-122"/>
                <a:ea typeface="Microsoft YaHei" charset="-122"/>
                <a:cs typeface="Microsoft YaHei" charset="-122"/>
              </a:rPr>
              <a:t>To do list</a:t>
            </a:r>
            <a:endParaRPr kumimoji="1" lang="zh-CN" altLang="en-US" sz="1200" b="1" dirty="0">
              <a:solidFill>
                <a:schemeClr val="accent1">
                  <a:lumMod val="50000"/>
                </a:schemeClr>
              </a:solidFill>
              <a:latin typeface="Microsoft YaHei" charset="-122"/>
              <a:ea typeface="Microsoft YaHei" charset="-122"/>
              <a:cs typeface="Microsoft YaHei" charset="-122"/>
            </a:endParaRPr>
          </a:p>
        </p:txBody>
      </p:sp>
      <p:sp>
        <p:nvSpPr>
          <p:cNvPr id="41" name="文本框 70"/>
          <p:cNvSpPr txBox="1"/>
          <p:nvPr/>
        </p:nvSpPr>
        <p:spPr>
          <a:xfrm>
            <a:off x="1632207" y="2096354"/>
            <a:ext cx="3158836" cy="830997"/>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本币交易接口改造已技术上线</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X</a:t>
            </a:r>
            <a:r>
              <a:rPr kumimoji="1" lang="zh-CN" altLang="en-US" sz="1600" b="1" dirty="0" smtClean="0">
                <a:latin typeface="Microsoft YaHei" charset="-122"/>
                <a:ea typeface="Microsoft YaHei" charset="-122"/>
                <a:cs typeface="Microsoft YaHei" charset="-122"/>
              </a:rPr>
              <a:t>系列接口改造已上线运营</a:t>
            </a:r>
            <a:r>
              <a:rPr kumimoji="1" lang="en-US" altLang="zh-CN" sz="1600" b="1" dirty="0" smtClean="0">
                <a:latin typeface="Microsoft YaHei" charset="-122"/>
                <a:ea typeface="Microsoft YaHei" charset="-122"/>
                <a:cs typeface="Microsoft YaHei" charset="-122"/>
              </a:rPr>
              <a:t> </a:t>
            </a:r>
          </a:p>
        </p:txBody>
      </p:sp>
      <p:sp>
        <p:nvSpPr>
          <p:cNvPr id="42" name="文本框 70"/>
          <p:cNvSpPr txBox="1"/>
          <p:nvPr/>
        </p:nvSpPr>
        <p:spPr>
          <a:xfrm>
            <a:off x="1618187" y="4661528"/>
            <a:ext cx="3158836" cy="1569660"/>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基于</a:t>
            </a:r>
            <a:r>
              <a:rPr kumimoji="1" lang="en-US" altLang="zh-CN" sz="1600" b="1" dirty="0" err="1" smtClean="0">
                <a:latin typeface="Microsoft YaHei" charset="-122"/>
                <a:ea typeface="Microsoft YaHei" charset="-122"/>
                <a:cs typeface="Microsoft YaHei" charset="-122"/>
              </a:rPr>
              <a:t>QDM</a:t>
            </a:r>
            <a:r>
              <a:rPr kumimoji="1" lang="zh-CN" altLang="en-US" sz="1600" b="1" dirty="0" smtClean="0">
                <a:latin typeface="Microsoft YaHei" charset="-122"/>
                <a:ea typeface="Microsoft YaHei" charset="-122"/>
                <a:cs typeface="Microsoft YaHei" charset="-122"/>
              </a:rPr>
              <a:t>，升级提供完备的交易接口</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基于</a:t>
            </a:r>
            <a:r>
              <a:rPr kumimoji="1" lang="en-US" altLang="zh-CN" sz="1600" b="1" dirty="0" err="1" smtClean="0">
                <a:latin typeface="Microsoft YaHei" charset="-122"/>
                <a:ea typeface="Microsoft YaHei" charset="-122"/>
                <a:cs typeface="Microsoft YaHei" charset="-122"/>
              </a:rPr>
              <a:t>ODM</a:t>
            </a:r>
            <a:r>
              <a:rPr kumimoji="1" lang="zh-CN" altLang="en-US" sz="1600" b="1" dirty="0" smtClean="0">
                <a:latin typeface="Microsoft YaHei" charset="-122"/>
                <a:ea typeface="Microsoft YaHei" charset="-122"/>
                <a:cs typeface="Microsoft YaHei" charset="-122"/>
              </a:rPr>
              <a:t>和</a:t>
            </a:r>
            <a:r>
              <a:rPr kumimoji="1" lang="en-US" altLang="zh-CN" sz="1600" b="1" dirty="0" err="1" smtClean="0">
                <a:latin typeface="Microsoft YaHei" charset="-122"/>
                <a:ea typeface="Microsoft YaHei" charset="-122"/>
                <a:cs typeface="Microsoft YaHei" charset="-122"/>
              </a:rPr>
              <a:t>NDM</a:t>
            </a:r>
            <a:r>
              <a:rPr kumimoji="1" lang="zh-CN" altLang="en-US" sz="1600" b="1" dirty="0" smtClean="0">
                <a:latin typeface="Microsoft YaHei" charset="-122"/>
                <a:ea typeface="Microsoft YaHei" charset="-122"/>
                <a:cs typeface="Microsoft YaHei" charset="-122"/>
              </a:rPr>
              <a:t>，改造提升交易接口处理性能</a:t>
            </a:r>
            <a:r>
              <a:rPr kumimoji="1" lang="en-US" altLang="zh-CN" sz="1600" b="1" dirty="0" smtClean="0">
                <a:latin typeface="Microsoft YaHei" charset="-122"/>
                <a:ea typeface="Microsoft YaHei" charset="-122"/>
                <a:cs typeface="Microsoft YaHei" charset="-122"/>
              </a:rPr>
              <a:t> </a:t>
            </a:r>
          </a:p>
        </p:txBody>
      </p:sp>
    </p:spTree>
    <p:extLst>
      <p:ext uri="{BB962C8B-B14F-4D97-AF65-F5344CB8AC3E}">
        <p14:creationId xmlns:p14="http://schemas.microsoft.com/office/powerpoint/2010/main" val="63285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02591" y="476590"/>
              <a:ext cx="4756124" cy="400110"/>
            </a:xfrm>
            <a:prstGeom prst="rect">
              <a:avLst/>
            </a:prstGeom>
            <a:noFill/>
          </p:spPr>
          <p:txBody>
            <a:bodyPr wrap="square" rtlCol="0">
              <a:spAutoFit/>
            </a:bodyPr>
            <a:lstStyle/>
            <a:p>
              <a:r>
                <a:rPr kumimoji="1" lang="zh-CN" altLang="en-US" sz="2000" b="1" dirty="0" smtClean="0">
                  <a:solidFill>
                    <a:schemeClr val="bg1">
                      <a:lumMod val="95000"/>
                    </a:schemeClr>
                  </a:solidFill>
                  <a:latin typeface="Microsoft YaHei" charset="-122"/>
                  <a:ea typeface="Microsoft YaHei" charset="-122"/>
                  <a:cs typeface="Microsoft YaHei" charset="-122"/>
                </a:rPr>
                <a:t>本币改造拼图完成情况</a:t>
              </a:r>
              <a:r>
                <a:rPr kumimoji="1" lang="en-US" altLang="zh-CN" sz="2000" b="1" dirty="0" smtClean="0">
                  <a:solidFill>
                    <a:schemeClr val="bg1">
                      <a:lumMod val="95000"/>
                    </a:schemeClr>
                  </a:solidFill>
                  <a:latin typeface="Microsoft YaHei" charset="-122"/>
                  <a:ea typeface="Microsoft YaHei" charset="-122"/>
                  <a:cs typeface="Microsoft YaHei" charset="-122"/>
                </a:rPr>
                <a:t>-</a:t>
              </a:r>
              <a:r>
                <a:rPr kumimoji="1" lang="zh-CN" altLang="en-US" sz="2000" b="1" dirty="0" smtClean="0">
                  <a:solidFill>
                    <a:schemeClr val="bg1">
                      <a:lumMod val="95000"/>
                    </a:schemeClr>
                  </a:solidFill>
                  <a:latin typeface="Microsoft YaHei" charset="-122"/>
                  <a:ea typeface="Microsoft YaHei" charset="-122"/>
                  <a:cs typeface="Microsoft YaHei" charset="-122"/>
                </a:rPr>
                <a:t>统一终端 </a:t>
              </a:r>
              <a:endParaRPr kumimoji="1" lang="zh-CN" altLang="en-US" sz="20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p:nvGrpSpPr>
        <p:grpSpPr>
          <a:xfrm>
            <a:off x="913052" y="439702"/>
            <a:ext cx="6654660" cy="5045554"/>
            <a:chOff x="2672219" y="1145742"/>
            <a:chExt cx="6654660" cy="5045554"/>
          </a:xfrm>
        </p:grpSpPr>
        <p:pic>
          <p:nvPicPr>
            <p:cNvPr id="164" name="图片 16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70177" y="1251431"/>
              <a:ext cx="2229181" cy="3025864"/>
            </a:xfrm>
            <a:prstGeom prst="rect">
              <a:avLst/>
            </a:prstGeom>
          </p:spPr>
        </p:pic>
        <p:grpSp>
          <p:nvGrpSpPr>
            <p:cNvPr id="9" name="组 33"/>
            <p:cNvGrpSpPr/>
            <p:nvPr/>
          </p:nvGrpSpPr>
          <p:grpSpPr>
            <a:xfrm>
              <a:off x="3625814" y="1598406"/>
              <a:ext cx="3841570" cy="2326110"/>
              <a:chOff x="3172806" y="1780821"/>
              <a:chExt cx="3165760" cy="1895562"/>
            </a:xfrm>
          </p:grpSpPr>
          <p:pic>
            <p:nvPicPr>
              <p:cNvPr id="4" name="图片 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4089797" y="1427613"/>
                <a:ext cx="1895562" cy="2601977"/>
              </a:xfrm>
              <a:prstGeom prst="rect">
                <a:avLst/>
              </a:prstGeom>
            </p:spPr>
          </p:pic>
          <p:sp>
            <p:nvSpPr>
              <p:cNvPr id="5" name="文本框 4"/>
              <p:cNvSpPr txBox="1"/>
              <p:nvPr/>
            </p:nvSpPr>
            <p:spPr>
              <a:xfrm>
                <a:off x="4651041" y="2506329"/>
                <a:ext cx="820605" cy="376214"/>
              </a:xfrm>
              <a:prstGeom prst="rect">
                <a:avLst/>
              </a:prstGeom>
              <a:noFill/>
            </p:spPr>
            <p:txBody>
              <a:bodyPr wrap="none" rtlCol="0">
                <a:spAutoFit/>
              </a:bodyPr>
              <a:lstStyle/>
              <a:p>
                <a:pPr algn="ctr"/>
                <a:r>
                  <a:rPr kumimoji="1" lang="en-US" altLang="zh-CN" sz="2400" b="1" smtClean="0">
                    <a:solidFill>
                      <a:schemeClr val="bg1"/>
                    </a:solidFill>
                    <a:latin typeface="Microsoft YaHei" charset="-122"/>
                    <a:ea typeface="Microsoft YaHei" charset="-122"/>
                    <a:cs typeface="Microsoft YaHei" charset="-122"/>
                  </a:rPr>
                  <a:t>QDM</a:t>
                </a:r>
                <a:endParaRPr kumimoji="1" lang="zh-CN" altLang="en-US" sz="1400" dirty="0">
                  <a:solidFill>
                    <a:schemeClr val="bg1"/>
                  </a:solidFill>
                  <a:latin typeface="Microsoft YaHei" charset="-122"/>
                  <a:ea typeface="Microsoft YaHei" charset="-122"/>
                  <a:cs typeface="Microsoft YaHei" charset="-122"/>
                </a:endParaRPr>
              </a:p>
            </p:txBody>
          </p:sp>
          <p:sp>
            <p:nvSpPr>
              <p:cNvPr id="166" name="文本框 165"/>
              <p:cNvSpPr txBox="1"/>
              <p:nvPr/>
            </p:nvSpPr>
            <p:spPr>
              <a:xfrm>
                <a:off x="3172806" y="2497222"/>
                <a:ext cx="820606" cy="376214"/>
              </a:xfrm>
              <a:prstGeom prst="rect">
                <a:avLst/>
              </a:prstGeom>
              <a:noFill/>
            </p:spPr>
            <p:txBody>
              <a:bodyPr wrap="none" rtlCol="0">
                <a:spAutoFit/>
              </a:bodyPr>
              <a:lstStyle/>
              <a:p>
                <a:pPr algn="ctr"/>
                <a:r>
                  <a:rPr kumimoji="1" lang="en-US" altLang="zh-CN" sz="2400" b="1" dirty="0" smtClean="0">
                    <a:solidFill>
                      <a:schemeClr val="bg1"/>
                    </a:solidFill>
                    <a:latin typeface="Microsoft YaHei" charset="-122"/>
                    <a:ea typeface="Microsoft YaHei" charset="-122"/>
                    <a:cs typeface="Microsoft YaHei" charset="-122"/>
                  </a:rPr>
                  <a:t>ODM</a:t>
                </a:r>
                <a:endParaRPr kumimoji="1" lang="zh-CN" altLang="en-US" sz="1400" dirty="0">
                  <a:solidFill>
                    <a:schemeClr val="bg1"/>
                  </a:solidFill>
                  <a:latin typeface="Microsoft YaHei" charset="-122"/>
                  <a:ea typeface="Microsoft YaHei" charset="-122"/>
                  <a:cs typeface="Microsoft YaHei" charset="-122"/>
                </a:endParaRPr>
              </a:p>
            </p:txBody>
          </p:sp>
        </p:grpSp>
        <p:grpSp>
          <p:nvGrpSpPr>
            <p:cNvPr id="10" name="组 21"/>
            <p:cNvGrpSpPr/>
            <p:nvPr/>
          </p:nvGrpSpPr>
          <p:grpSpPr>
            <a:xfrm>
              <a:off x="6553570" y="1145742"/>
              <a:ext cx="2294211" cy="3114137"/>
              <a:chOff x="5943440" y="1410436"/>
              <a:chExt cx="1890609" cy="2566292"/>
            </a:xfrm>
          </p:grpSpPr>
          <p:pic>
            <p:nvPicPr>
              <p:cNvPr id="8" name="图片 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43440" y="1410436"/>
                <a:ext cx="1890609" cy="2566292"/>
              </a:xfrm>
              <a:prstGeom prst="rect">
                <a:avLst/>
              </a:prstGeom>
            </p:spPr>
          </p:pic>
          <p:sp>
            <p:nvSpPr>
              <p:cNvPr id="15" name="文本框 14"/>
              <p:cNvSpPr txBox="1"/>
              <p:nvPr/>
            </p:nvSpPr>
            <p:spPr>
              <a:xfrm>
                <a:off x="6501757" y="2512752"/>
                <a:ext cx="828531" cy="380448"/>
              </a:xfrm>
              <a:prstGeom prst="rect">
                <a:avLst/>
              </a:prstGeom>
              <a:noFill/>
            </p:spPr>
            <p:txBody>
              <a:bodyPr wrap="none" rtlCol="0">
                <a:spAutoFit/>
              </a:bodyPr>
              <a:lstStyle/>
              <a:p>
                <a:r>
                  <a:rPr kumimoji="1" lang="en-US" altLang="zh-CN" sz="2400" b="1" dirty="0">
                    <a:solidFill>
                      <a:schemeClr val="bg1"/>
                    </a:solidFill>
                    <a:latin typeface="Microsoft YaHei" charset="-122"/>
                    <a:ea typeface="Microsoft YaHei" charset="-122"/>
                    <a:cs typeface="Microsoft YaHei" charset="-122"/>
                  </a:rPr>
                  <a:t>N</a:t>
                </a:r>
                <a:r>
                  <a:rPr kumimoji="1" lang="en-US" altLang="zh-CN" sz="2400" b="1" dirty="0" smtClean="0">
                    <a:solidFill>
                      <a:schemeClr val="bg1"/>
                    </a:solidFill>
                    <a:latin typeface="Microsoft YaHei" charset="-122"/>
                    <a:ea typeface="Microsoft YaHei" charset="-122"/>
                    <a:cs typeface="Microsoft YaHei" charset="-122"/>
                  </a:rPr>
                  <a:t>DM</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12" name="组 32"/>
            <p:cNvGrpSpPr/>
            <p:nvPr/>
          </p:nvGrpSpPr>
          <p:grpSpPr>
            <a:xfrm>
              <a:off x="4721123" y="2994550"/>
              <a:ext cx="2408094" cy="3196746"/>
              <a:chOff x="4069716" y="3360743"/>
              <a:chExt cx="1765319" cy="2343460"/>
            </a:xfrm>
          </p:grpSpPr>
          <p:pic>
            <p:nvPicPr>
              <p:cNvPr id="16" name="图片 1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69716" y="3360743"/>
                <a:ext cx="1765319" cy="2343460"/>
              </a:xfrm>
              <a:prstGeom prst="rect">
                <a:avLst/>
              </a:prstGeom>
            </p:spPr>
          </p:pic>
          <p:sp>
            <p:nvSpPr>
              <p:cNvPr id="19" name="文本框 18"/>
              <p:cNvSpPr txBox="1"/>
              <p:nvPr/>
            </p:nvSpPr>
            <p:spPr>
              <a:xfrm>
                <a:off x="4650913" y="4358439"/>
                <a:ext cx="653605" cy="338436"/>
              </a:xfrm>
              <a:prstGeom prst="rect">
                <a:avLst/>
              </a:prstGeom>
              <a:noFill/>
            </p:spPr>
            <p:txBody>
              <a:bodyPr wrap="non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终 端</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14" name="组 25"/>
            <p:cNvGrpSpPr/>
            <p:nvPr/>
          </p:nvGrpSpPr>
          <p:grpSpPr>
            <a:xfrm rot="157068">
              <a:off x="6238742" y="3387058"/>
              <a:ext cx="3088137" cy="2334322"/>
              <a:chOff x="5715543" y="3658632"/>
              <a:chExt cx="2544867" cy="1923664"/>
            </a:xfrm>
          </p:grpSpPr>
          <p:pic>
            <p:nvPicPr>
              <p:cNvPr id="17" name="图片 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242932">
                <a:off x="6026145" y="3348030"/>
                <a:ext cx="1923664" cy="2544867"/>
              </a:xfrm>
              <a:prstGeom prst="rect">
                <a:avLst/>
              </a:prstGeom>
            </p:spPr>
          </p:pic>
          <p:sp>
            <p:nvSpPr>
              <p:cNvPr id="21" name="文本框 20"/>
              <p:cNvSpPr txBox="1"/>
              <p:nvPr/>
            </p:nvSpPr>
            <p:spPr>
              <a:xfrm rot="21442932">
                <a:off x="6377191" y="4445187"/>
                <a:ext cx="1166707" cy="380448"/>
              </a:xfrm>
              <a:prstGeom prst="rect">
                <a:avLst/>
              </a:prstGeom>
              <a:noFill/>
            </p:spPr>
            <p:txBody>
              <a:bodyPr wrap="none" rtlCol="0">
                <a:spAutoFit/>
              </a:bodyPr>
              <a:lstStyle/>
              <a:p>
                <a:pPr algn="ctr"/>
                <a:r>
                  <a:rPr kumimoji="1" lang="zh-CN" altLang="en-US" sz="2400" b="1" smtClean="0">
                    <a:solidFill>
                      <a:schemeClr val="bg1"/>
                    </a:solidFill>
                    <a:latin typeface="Microsoft YaHei" charset="-122"/>
                    <a:ea typeface="Microsoft YaHei" charset="-122"/>
                    <a:cs typeface="Microsoft YaHei" charset="-122"/>
                  </a:rPr>
                  <a:t>辅助交易</a:t>
                </a:r>
                <a:endParaRPr kumimoji="1" lang="en-US" altLang="zh-CN" sz="2400" b="1" dirty="0" smtClean="0">
                  <a:solidFill>
                    <a:schemeClr val="bg1"/>
                  </a:solidFill>
                  <a:latin typeface="Microsoft YaHei" charset="-122"/>
                  <a:ea typeface="Microsoft YaHei" charset="-122"/>
                  <a:cs typeface="Microsoft YaHei" charset="-122"/>
                </a:endParaRPr>
              </a:p>
            </p:txBody>
          </p:sp>
        </p:grpSp>
        <p:grpSp>
          <p:nvGrpSpPr>
            <p:cNvPr id="18" name="组 124"/>
            <p:cNvGrpSpPr/>
            <p:nvPr/>
          </p:nvGrpSpPr>
          <p:grpSpPr>
            <a:xfrm>
              <a:off x="2672219" y="3382696"/>
              <a:ext cx="2929105" cy="2434554"/>
              <a:chOff x="5668337" y="1668170"/>
              <a:chExt cx="2413813" cy="2006263"/>
            </a:xfrm>
          </p:grpSpPr>
          <p:pic>
            <p:nvPicPr>
              <p:cNvPr id="147" name="图片 14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5872112" y="1464395"/>
                <a:ext cx="2006263" cy="2413813"/>
              </a:xfrm>
              <a:prstGeom prst="rect">
                <a:avLst/>
              </a:prstGeom>
            </p:spPr>
          </p:pic>
          <p:sp>
            <p:nvSpPr>
              <p:cNvPr id="159" name="文本框 158"/>
              <p:cNvSpPr txBox="1"/>
              <p:nvPr/>
            </p:nvSpPr>
            <p:spPr>
              <a:xfrm>
                <a:off x="6540268" y="2487860"/>
                <a:ext cx="734741" cy="380448"/>
              </a:xfrm>
              <a:prstGeom prst="rect">
                <a:avLst/>
              </a:prstGeom>
              <a:noFill/>
            </p:spPr>
            <p:txBody>
              <a:bodyPr wrap="none" rtlCol="0">
                <a:spAutoFit/>
              </a:bodyPr>
              <a:lstStyle/>
              <a:p>
                <a:r>
                  <a:rPr kumimoji="1" lang="zh-CN" altLang="en-US" sz="2400" b="1" dirty="0" smtClean="0">
                    <a:solidFill>
                      <a:schemeClr val="bg1"/>
                    </a:solidFill>
                    <a:latin typeface="Microsoft YaHei" charset="-122"/>
                    <a:ea typeface="Microsoft YaHei" charset="-122"/>
                    <a:cs typeface="Microsoft YaHei" charset="-122"/>
                  </a:rPr>
                  <a:t>接 口</a:t>
                </a:r>
                <a:endParaRPr kumimoji="1" lang="zh-CN" altLang="en-US" sz="2400" b="1" dirty="0">
                  <a:solidFill>
                    <a:schemeClr val="bg1"/>
                  </a:solidFill>
                  <a:latin typeface="Microsoft YaHei" charset="-122"/>
                  <a:ea typeface="Microsoft YaHei" charset="-122"/>
                  <a:cs typeface="Microsoft YaHei" charset="-122"/>
                </a:endParaRPr>
              </a:p>
            </p:txBody>
          </p:sp>
        </p:grpSp>
      </p:grpSp>
      <p:sp>
        <p:nvSpPr>
          <p:cNvPr id="153" name="矩形 152"/>
          <p:cNvSpPr/>
          <p:nvPr/>
        </p:nvSpPr>
        <p:spPr>
          <a:xfrm>
            <a:off x="510462" y="5291351"/>
            <a:ext cx="4532593" cy="1225881"/>
          </a:xfrm>
          <a:prstGeom prst="rect">
            <a:avLst/>
          </a:prstGeom>
          <a:noFill/>
          <a:ln w="31750">
            <a:solidFill>
              <a:srgbClr val="ADCDE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左箭头 155"/>
          <p:cNvSpPr/>
          <p:nvPr/>
        </p:nvSpPr>
        <p:spPr>
          <a:xfrm rot="8392710">
            <a:off x="3387221" y="4905118"/>
            <a:ext cx="433763" cy="243453"/>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5401568" y="4922127"/>
            <a:ext cx="4423842" cy="1609654"/>
          </a:xfrm>
          <a:prstGeom prst="rect">
            <a:avLst/>
          </a:prstGeom>
          <a:noFill/>
          <a:ln w="3175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4" name="图片 15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897312">
            <a:off x="9393420" y="4448128"/>
            <a:ext cx="835740" cy="1134424"/>
          </a:xfrm>
          <a:prstGeom prst="rect">
            <a:avLst/>
          </a:prstGeom>
        </p:spPr>
      </p:pic>
      <p:sp>
        <p:nvSpPr>
          <p:cNvPr id="157" name="左箭头 156"/>
          <p:cNvSpPr/>
          <p:nvPr/>
        </p:nvSpPr>
        <p:spPr>
          <a:xfrm rot="1830356">
            <a:off x="4830746" y="4893614"/>
            <a:ext cx="433763" cy="243453"/>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1" name="图片 4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897312">
            <a:off x="139918" y="4692476"/>
            <a:ext cx="835740" cy="1134424"/>
          </a:xfrm>
          <a:prstGeom prst="rect">
            <a:avLst/>
          </a:prstGeom>
        </p:spPr>
      </p:pic>
      <p:sp>
        <p:nvSpPr>
          <p:cNvPr id="42" name="文本框 70"/>
          <p:cNvSpPr txBox="1"/>
          <p:nvPr/>
        </p:nvSpPr>
        <p:spPr>
          <a:xfrm>
            <a:off x="9365077" y="4879142"/>
            <a:ext cx="892424" cy="276999"/>
          </a:xfrm>
          <a:prstGeom prst="rect">
            <a:avLst/>
          </a:prstGeom>
          <a:noFill/>
        </p:spPr>
        <p:txBody>
          <a:bodyPr wrap="none" rtlCol="0">
            <a:spAutoFit/>
          </a:bodyPr>
          <a:lstStyle/>
          <a:p>
            <a:pPr algn="ctr"/>
            <a:r>
              <a:rPr kumimoji="1" lang="en-US" altLang="zh-CN" sz="1200" b="1" dirty="0" smtClean="0">
                <a:solidFill>
                  <a:schemeClr val="bg1"/>
                </a:solidFill>
                <a:latin typeface="Microsoft YaHei" charset="-122"/>
                <a:ea typeface="Microsoft YaHei" charset="-122"/>
                <a:cs typeface="Microsoft YaHei" charset="-122"/>
              </a:rPr>
              <a:t>To do list</a:t>
            </a:r>
            <a:endParaRPr kumimoji="1" lang="zh-CN" altLang="en-US" sz="1200" b="1" dirty="0">
              <a:solidFill>
                <a:schemeClr val="bg1"/>
              </a:solidFill>
              <a:latin typeface="Microsoft YaHei" charset="-122"/>
              <a:ea typeface="Microsoft YaHei" charset="-122"/>
              <a:cs typeface="Microsoft YaHei" charset="-122"/>
            </a:endParaRPr>
          </a:p>
        </p:txBody>
      </p:sp>
      <p:sp>
        <p:nvSpPr>
          <p:cNvPr id="43" name="文本框 70"/>
          <p:cNvSpPr txBox="1"/>
          <p:nvPr/>
        </p:nvSpPr>
        <p:spPr>
          <a:xfrm>
            <a:off x="240281" y="5125279"/>
            <a:ext cx="596638" cy="276999"/>
          </a:xfrm>
          <a:prstGeom prst="rect">
            <a:avLst/>
          </a:prstGeom>
          <a:noFill/>
        </p:spPr>
        <p:txBody>
          <a:bodyPr wrap="none" rtlCol="0">
            <a:spAutoFit/>
          </a:bodyPr>
          <a:lstStyle/>
          <a:p>
            <a:pPr algn="ctr"/>
            <a:r>
              <a:rPr kumimoji="1" lang="en-US" altLang="zh-CN" sz="1200" b="1" dirty="0" smtClean="0">
                <a:solidFill>
                  <a:schemeClr val="bg1"/>
                </a:solidFill>
                <a:latin typeface="Microsoft YaHei" charset="-122"/>
                <a:ea typeface="Microsoft YaHei" charset="-122"/>
                <a:cs typeface="Microsoft YaHei" charset="-122"/>
              </a:rPr>
              <a:t>Done</a:t>
            </a:r>
            <a:endParaRPr kumimoji="1" lang="zh-CN" altLang="en-US" sz="1200" b="1" dirty="0">
              <a:solidFill>
                <a:schemeClr val="bg1"/>
              </a:solidFill>
              <a:latin typeface="Microsoft YaHei" charset="-122"/>
              <a:ea typeface="Microsoft YaHei" charset="-122"/>
              <a:cs typeface="Microsoft YaHei" charset="-122"/>
            </a:endParaRPr>
          </a:p>
        </p:txBody>
      </p:sp>
      <p:sp>
        <p:nvSpPr>
          <p:cNvPr id="44" name="文本框 70"/>
          <p:cNvSpPr txBox="1"/>
          <p:nvPr/>
        </p:nvSpPr>
        <p:spPr>
          <a:xfrm>
            <a:off x="689553" y="5546280"/>
            <a:ext cx="4353502" cy="830997"/>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用户统一认证已在开发，基础框架可复用</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统一终端已在开发，基础框架可复用</a:t>
            </a:r>
            <a:endParaRPr kumimoji="1" lang="en-US" altLang="zh-CN" sz="1600" b="1" dirty="0" smtClean="0">
              <a:latin typeface="Microsoft YaHei" charset="-122"/>
              <a:ea typeface="Microsoft YaHei" charset="-122"/>
              <a:cs typeface="Microsoft YaHei" charset="-122"/>
            </a:endParaRPr>
          </a:p>
        </p:txBody>
      </p:sp>
      <p:sp>
        <p:nvSpPr>
          <p:cNvPr id="45" name="文本框 70"/>
          <p:cNvSpPr txBox="1"/>
          <p:nvPr/>
        </p:nvSpPr>
        <p:spPr>
          <a:xfrm>
            <a:off x="5471908" y="5156141"/>
            <a:ext cx="4353502" cy="1156855"/>
          </a:xfrm>
          <a:prstGeom prst="rect">
            <a:avLst/>
          </a:prstGeom>
          <a:noFill/>
        </p:spPr>
        <p:txBody>
          <a:bodyPr wrap="square" rtlCol="0">
            <a:spAutoFit/>
          </a:bodyPr>
          <a:lstStyle/>
          <a:p>
            <a:pPr>
              <a:lnSpc>
                <a:spcPct val="150000"/>
              </a:lnSpc>
              <a:buFont typeface="Wingdings" pitchFamily="2" charset="2"/>
              <a:buChar char="ü"/>
            </a:pPr>
            <a:r>
              <a:rPr kumimoji="1" lang="zh-CN" altLang="en-US" sz="1600" b="1" dirty="0" smtClean="0">
                <a:latin typeface="Microsoft YaHei" charset="-122"/>
                <a:ea typeface="Microsoft YaHei" charset="-122"/>
                <a:cs typeface="Microsoft YaHei" charset="-122"/>
              </a:rPr>
              <a:t> 重新设计本币统一终端样式</a:t>
            </a:r>
            <a:endParaRPr kumimoji="1" lang="en-US" altLang="zh-CN" sz="1600" b="1" dirty="0" smtClean="0">
              <a:latin typeface="Microsoft YaHei" charset="-122"/>
              <a:ea typeface="Microsoft YaHei" charset="-122"/>
              <a:cs typeface="Microsoft YaHei" charset="-122"/>
            </a:endParaRPr>
          </a:p>
          <a:p>
            <a:pPr>
              <a:lnSpc>
                <a:spcPct val="150000"/>
              </a:lnSpc>
              <a:buFont typeface="Wingdings" pitchFamily="2" charset="2"/>
              <a:buChar char="ü"/>
            </a:pPr>
            <a:r>
              <a:rPr kumimoji="1" lang="en-US" altLang="zh-CN" sz="1600" b="1" dirty="0" smtClean="0">
                <a:latin typeface="Microsoft YaHei" charset="-122"/>
                <a:ea typeface="Microsoft YaHei" charset="-122"/>
                <a:cs typeface="Microsoft YaHei" charset="-122"/>
              </a:rPr>
              <a:t> </a:t>
            </a:r>
            <a:r>
              <a:rPr kumimoji="1" lang="zh-CN" altLang="en-US" sz="1600" b="1" dirty="0" smtClean="0">
                <a:latin typeface="Microsoft YaHei" charset="-122"/>
                <a:ea typeface="Microsoft YaHei" charset="-122"/>
                <a:cs typeface="Microsoft YaHei" charset="-122"/>
              </a:rPr>
              <a:t>整合</a:t>
            </a:r>
            <a:r>
              <a:rPr kumimoji="1" lang="en-US" altLang="zh-CN" sz="1600" b="1" dirty="0" err="1" smtClean="0">
                <a:latin typeface="Microsoft YaHei" charset="-122"/>
                <a:ea typeface="Microsoft YaHei" charset="-122"/>
                <a:cs typeface="Microsoft YaHei" charset="-122"/>
              </a:rPr>
              <a:t>ODM</a:t>
            </a:r>
            <a:r>
              <a:rPr kumimoji="1" lang="zh-CN" altLang="en-US" sz="1600" b="1" dirty="0" smtClean="0">
                <a:latin typeface="Microsoft YaHei" charset="-122"/>
                <a:ea typeface="Microsoft YaHei" charset="-122"/>
                <a:cs typeface="Microsoft YaHei" charset="-122"/>
              </a:rPr>
              <a:t>、</a:t>
            </a:r>
            <a:r>
              <a:rPr kumimoji="1" lang="en-US" altLang="zh-CN" sz="1600" b="1" dirty="0" err="1" smtClean="0">
                <a:latin typeface="Microsoft YaHei" charset="-122"/>
                <a:ea typeface="Microsoft YaHei" charset="-122"/>
                <a:cs typeface="Microsoft YaHei" charset="-122"/>
              </a:rPr>
              <a:t>QDM</a:t>
            </a:r>
            <a:r>
              <a:rPr kumimoji="1" lang="zh-CN" altLang="en-US" sz="1600" b="1" dirty="0" smtClean="0">
                <a:latin typeface="Microsoft YaHei" charset="-122"/>
                <a:ea typeface="Microsoft YaHei" charset="-122"/>
                <a:cs typeface="Microsoft YaHei" charset="-122"/>
              </a:rPr>
              <a:t>、</a:t>
            </a:r>
            <a:r>
              <a:rPr kumimoji="1" lang="en-US" altLang="zh-CN" sz="1600" b="1" dirty="0" err="1" smtClean="0">
                <a:latin typeface="Microsoft YaHei" charset="-122"/>
                <a:ea typeface="Microsoft YaHei" charset="-122"/>
                <a:cs typeface="Microsoft YaHei" charset="-122"/>
              </a:rPr>
              <a:t>NDM</a:t>
            </a:r>
            <a:r>
              <a:rPr kumimoji="1" lang="zh-CN" altLang="en-US" sz="1600" b="1" dirty="0" smtClean="0">
                <a:latin typeface="Microsoft YaHei" charset="-122"/>
                <a:ea typeface="Microsoft YaHei" charset="-122"/>
                <a:cs typeface="Microsoft YaHei" charset="-122"/>
              </a:rPr>
              <a:t>及辅助交易的前端展示功能</a:t>
            </a:r>
            <a:endParaRPr kumimoji="1" lang="en-US" altLang="zh-CN" sz="16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5895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8681739" y="1472874"/>
            <a:ext cx="2669013" cy="2759661"/>
          </a:xfrm>
          <a:prstGeom prst="roundRect">
            <a:avLst>
              <a:gd name="adj" fmla="val 5050"/>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70" name="圆角矩形 69"/>
          <p:cNvSpPr/>
          <p:nvPr/>
        </p:nvSpPr>
        <p:spPr>
          <a:xfrm>
            <a:off x="4777791" y="1719390"/>
            <a:ext cx="2685438" cy="2378922"/>
          </a:xfrm>
          <a:prstGeom prst="roundRect">
            <a:avLst>
              <a:gd name="adj" fmla="val 50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02591" y="476590"/>
              <a:ext cx="4756124" cy="400110"/>
            </a:xfrm>
            <a:prstGeom prst="rect">
              <a:avLst/>
            </a:prstGeom>
            <a:noFill/>
          </p:spPr>
          <p:txBody>
            <a:bodyPr wrap="square" rtlCol="0">
              <a:spAutoFit/>
            </a:bodyPr>
            <a:lstStyle/>
            <a:p>
              <a:r>
                <a:rPr kumimoji="1" lang="zh-CN" altLang="en-US" sz="2000" b="1" dirty="0" smtClean="0">
                  <a:solidFill>
                    <a:schemeClr val="bg1">
                      <a:lumMod val="95000"/>
                    </a:schemeClr>
                  </a:solidFill>
                  <a:latin typeface="Microsoft YaHei" charset="-122"/>
                  <a:ea typeface="Microsoft YaHei" charset="-122"/>
                  <a:cs typeface="Microsoft YaHei" charset="-122"/>
                </a:rPr>
                <a:t>下一步工作计划 </a:t>
              </a:r>
              <a:endParaRPr kumimoji="1" lang="zh-CN" altLang="en-US" sz="20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6272933" y="9347200"/>
            <a:ext cx="184731" cy="369332"/>
          </a:xfrm>
          <a:prstGeom prst="rect">
            <a:avLst/>
          </a:prstGeom>
          <a:noFill/>
        </p:spPr>
        <p:txBody>
          <a:bodyPr wrap="none" rtlCol="0">
            <a:spAutoFit/>
          </a:bodyPr>
          <a:lstStyle/>
          <a:p>
            <a:endParaRPr kumimoji="1" lang="zh-CN" altLang="en-US"/>
          </a:p>
        </p:txBody>
      </p:sp>
      <p:sp>
        <p:nvSpPr>
          <p:cNvPr id="25" name="任意形状 24"/>
          <p:cNvSpPr/>
          <p:nvPr/>
        </p:nvSpPr>
        <p:spPr>
          <a:xfrm rot="10800000" flipH="1">
            <a:off x="-27349" y="5272688"/>
            <a:ext cx="4148667" cy="1585312"/>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6" name="任意形状 25"/>
          <p:cNvSpPr/>
          <p:nvPr/>
        </p:nvSpPr>
        <p:spPr>
          <a:xfrm rot="10800000">
            <a:off x="4085667" y="5272688"/>
            <a:ext cx="4047066" cy="1585312"/>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5" name="任意形状 34"/>
          <p:cNvSpPr/>
          <p:nvPr/>
        </p:nvSpPr>
        <p:spPr>
          <a:xfrm rot="10800000" flipH="1">
            <a:off x="8115800" y="5272687"/>
            <a:ext cx="4148667" cy="1585313"/>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6" name="椭圆 35"/>
          <p:cNvSpPr/>
          <p:nvPr/>
        </p:nvSpPr>
        <p:spPr>
          <a:xfrm>
            <a:off x="2021116" y="5236172"/>
            <a:ext cx="336550" cy="3365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cxnSp>
        <p:nvCxnSpPr>
          <p:cNvPr id="38" name="直线连接符 37"/>
          <p:cNvCxnSpPr>
            <a:stCxn id="36" idx="0"/>
            <a:endCxn id="46" idx="4"/>
          </p:cNvCxnSpPr>
          <p:nvPr/>
        </p:nvCxnSpPr>
        <p:spPr>
          <a:xfrm flipV="1">
            <a:off x="2189391" y="3977107"/>
            <a:ext cx="0" cy="1259065"/>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9" name="组 38"/>
          <p:cNvGrpSpPr/>
          <p:nvPr/>
        </p:nvGrpSpPr>
        <p:grpSpPr>
          <a:xfrm>
            <a:off x="797932" y="1453333"/>
            <a:ext cx="10408391" cy="2381285"/>
            <a:chOff x="148416" y="1205086"/>
            <a:chExt cx="10408391" cy="2381285"/>
          </a:xfrm>
        </p:grpSpPr>
        <p:sp>
          <p:nvSpPr>
            <p:cNvPr id="40" name="圆角矩形 39"/>
            <p:cNvSpPr/>
            <p:nvPr/>
          </p:nvSpPr>
          <p:spPr>
            <a:xfrm>
              <a:off x="179540" y="1205086"/>
              <a:ext cx="2730225" cy="2381285"/>
            </a:xfrm>
            <a:prstGeom prst="roundRect">
              <a:avLst>
                <a:gd name="adj" fmla="val 50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41" name="组 40"/>
            <p:cNvGrpSpPr/>
            <p:nvPr/>
          </p:nvGrpSpPr>
          <p:grpSpPr>
            <a:xfrm>
              <a:off x="148416" y="1457083"/>
              <a:ext cx="10408391" cy="2033516"/>
              <a:chOff x="1019225" y="2249385"/>
              <a:chExt cx="10408391" cy="2033516"/>
            </a:xfrm>
          </p:grpSpPr>
          <p:sp>
            <p:nvSpPr>
              <p:cNvPr id="42" name="文本框 41"/>
              <p:cNvSpPr txBox="1"/>
              <p:nvPr/>
            </p:nvSpPr>
            <p:spPr>
              <a:xfrm>
                <a:off x="1019225" y="2842219"/>
                <a:ext cx="2749157"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0" indent="-171450">
                  <a:lnSpc>
                    <a:spcPct val="150000"/>
                  </a:lnSpc>
                  <a:buFont typeface="Arial" charset="0"/>
                  <a:buChar char="•"/>
                  <a:defRPr/>
                </a:pPr>
                <a:r>
                  <a:rPr lang="zh-CN" altLang="en-US" sz="1400" dirty="0" smtClean="0">
                    <a:solidFill>
                      <a:schemeClr val="bg1"/>
                    </a:solidFill>
                    <a:latin typeface="Microsoft YaHei" charset="-122"/>
                    <a:ea typeface="Microsoft YaHei" charset="-122"/>
                    <a:cs typeface="Microsoft YaHei" charset="-122"/>
                    <a:sym typeface="+mn-lt"/>
                  </a:rPr>
                  <a:t>成立新平台项目组，建立日常工作机制</a:t>
                </a:r>
                <a:endParaRPr lang="en-US" altLang="zh-CN" sz="1400" dirty="0" smtClean="0">
                  <a:solidFill>
                    <a:schemeClr val="bg1"/>
                  </a:solidFill>
                  <a:latin typeface="Microsoft YaHei" charset="-122"/>
                  <a:ea typeface="Microsoft YaHei" charset="-122"/>
                  <a:cs typeface="Microsoft YaHei" charset="-122"/>
                  <a:sym typeface="+mn-lt"/>
                </a:endParaRPr>
              </a:p>
              <a:p>
                <a:pPr marL="171450" lvl="0" indent="-171450">
                  <a:lnSpc>
                    <a:spcPct val="150000"/>
                  </a:lnSpc>
                  <a:buFont typeface="Arial" charset="0"/>
                  <a:buChar char="•"/>
                  <a:defRPr/>
                </a:pPr>
                <a:r>
                  <a:rPr lang="zh-CN" altLang="en-US" sz="1400" dirty="0" smtClean="0">
                    <a:solidFill>
                      <a:schemeClr val="bg1"/>
                    </a:solidFill>
                    <a:latin typeface="Microsoft YaHei" charset="-122"/>
                    <a:ea typeface="Microsoft YaHei" charset="-122"/>
                    <a:cs typeface="Microsoft YaHei" charset="-122"/>
                    <a:sym typeface="+mn-lt"/>
                  </a:rPr>
                  <a:t>市场二部牵头完成业务方案论证、市场调研工作</a:t>
                </a:r>
                <a:endParaRPr lang="zh-CN" altLang="en-US" sz="1400" dirty="0">
                  <a:solidFill>
                    <a:schemeClr val="bg1"/>
                  </a:solidFill>
                  <a:latin typeface="Microsoft YaHei" charset="-122"/>
                  <a:ea typeface="Microsoft YaHei" charset="-122"/>
                  <a:cs typeface="Microsoft YaHei" charset="-122"/>
                  <a:sym typeface="+mn-lt"/>
                </a:endParaRPr>
              </a:p>
            </p:txBody>
          </p:sp>
          <p:sp>
            <p:nvSpPr>
              <p:cNvPr id="43" name="矩形 42"/>
              <p:cNvSpPr/>
              <p:nvPr/>
            </p:nvSpPr>
            <p:spPr>
              <a:xfrm>
                <a:off x="1501773" y="2267881"/>
                <a:ext cx="1826141" cy="381258"/>
              </a:xfrm>
              <a:prstGeom prst="rect">
                <a:avLst/>
              </a:prstGeom>
            </p:spPr>
            <p:txBody>
              <a:bodyPr wrap="none">
                <a:spAutoFit/>
              </a:bodyPr>
              <a:lstStyle/>
              <a:p>
                <a:pPr lvl="0" algn="ctr">
                  <a:lnSpc>
                    <a:spcPct val="130000"/>
                  </a:lnSpc>
                  <a:defRPr/>
                </a:pPr>
                <a:r>
                  <a:rPr lang="zh-CN" altLang="en-US" sz="1600" b="1" kern="0" dirty="0" smtClean="0">
                    <a:solidFill>
                      <a:schemeClr val="bg1"/>
                    </a:solidFill>
                    <a:latin typeface="Microsoft YaHei" charset="-122"/>
                    <a:ea typeface="Microsoft YaHei" charset="-122"/>
                    <a:cs typeface="Microsoft YaHei" charset="-122"/>
                    <a:sym typeface="+mn-lt"/>
                  </a:rPr>
                  <a:t>成立新平台项目组</a:t>
                </a:r>
                <a:endParaRPr lang="zh-CN" altLang="en-US" sz="1600" b="1" kern="0" dirty="0">
                  <a:solidFill>
                    <a:schemeClr val="bg1"/>
                  </a:solidFill>
                  <a:latin typeface="Microsoft YaHei" charset="-122"/>
                  <a:ea typeface="Microsoft YaHei" charset="-122"/>
                  <a:cs typeface="Microsoft YaHei" charset="-122"/>
                  <a:sym typeface="+mn-lt"/>
                </a:endParaRPr>
              </a:p>
            </p:txBody>
          </p:sp>
          <p:sp>
            <p:nvSpPr>
              <p:cNvPr id="91" name="文本框 90"/>
              <p:cNvSpPr txBox="1"/>
              <p:nvPr/>
            </p:nvSpPr>
            <p:spPr>
              <a:xfrm>
                <a:off x="5093364" y="3070261"/>
                <a:ext cx="2423108"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0" indent="-171450">
                  <a:lnSpc>
                    <a:spcPct val="130000"/>
                  </a:lnSpc>
                  <a:buFont typeface="Arial" charset="0"/>
                  <a:buChar char="•"/>
                  <a:defRPr/>
                </a:pPr>
                <a:r>
                  <a:rPr lang="zh-CN" altLang="en-US" sz="1400" dirty="0" smtClean="0">
                    <a:solidFill>
                      <a:schemeClr val="bg1"/>
                    </a:solidFill>
                    <a:latin typeface="Microsoft YaHei" charset="-122"/>
                    <a:ea typeface="Microsoft YaHei" charset="-122"/>
                    <a:cs typeface="Microsoft YaHei" charset="-122"/>
                    <a:sym typeface="+mn-lt"/>
                  </a:rPr>
                  <a:t>完成</a:t>
                </a:r>
                <a:r>
                  <a:rPr lang="en-US" altLang="zh-CN" sz="1400" dirty="0" err="1" smtClean="0">
                    <a:solidFill>
                      <a:schemeClr val="bg1"/>
                    </a:solidFill>
                    <a:latin typeface="Microsoft YaHei" charset="-122"/>
                    <a:ea typeface="Microsoft YaHei" charset="-122"/>
                    <a:cs typeface="Microsoft YaHei" charset="-122"/>
                    <a:sym typeface="+mn-lt"/>
                  </a:rPr>
                  <a:t>NTPI</a:t>
                </a:r>
                <a:r>
                  <a:rPr lang="zh-CN" altLang="en-US" sz="1400" dirty="0" smtClean="0">
                    <a:solidFill>
                      <a:schemeClr val="bg1"/>
                    </a:solidFill>
                    <a:latin typeface="Microsoft YaHei" charset="-122"/>
                    <a:ea typeface="Microsoft YaHei" charset="-122"/>
                    <a:cs typeface="Microsoft YaHei" charset="-122"/>
                    <a:sym typeface="+mn-lt"/>
                  </a:rPr>
                  <a:t>、</a:t>
                </a:r>
                <a:r>
                  <a:rPr lang="en-US" altLang="zh-CN" sz="1400" dirty="0" smtClean="0">
                    <a:solidFill>
                      <a:schemeClr val="bg1"/>
                    </a:solidFill>
                    <a:latin typeface="Microsoft YaHei" charset="-122"/>
                    <a:ea typeface="Microsoft YaHei" charset="-122"/>
                    <a:cs typeface="Microsoft YaHei" charset="-122"/>
                    <a:sym typeface="+mn-lt"/>
                  </a:rPr>
                  <a:t>X</a:t>
                </a:r>
                <a:r>
                  <a:rPr lang="zh-CN" altLang="en-US" sz="1400" dirty="0" smtClean="0">
                    <a:solidFill>
                      <a:schemeClr val="bg1"/>
                    </a:solidFill>
                    <a:latin typeface="Microsoft YaHei" charset="-122"/>
                    <a:ea typeface="Microsoft YaHei" charset="-122"/>
                    <a:cs typeface="Microsoft YaHei" charset="-122"/>
                    <a:sym typeface="+mn-lt"/>
                  </a:rPr>
                  <a:t>系列及终端改造需求分析工作</a:t>
                </a:r>
                <a:endParaRPr lang="en-US" altLang="zh-CN" sz="1400" dirty="0" smtClean="0">
                  <a:solidFill>
                    <a:schemeClr val="bg1"/>
                  </a:solidFill>
                  <a:latin typeface="Microsoft YaHei" charset="-122"/>
                  <a:ea typeface="Microsoft YaHei" charset="-122"/>
                  <a:cs typeface="Microsoft YaHei" charset="-122"/>
                  <a:sym typeface="+mn-lt"/>
                </a:endParaRPr>
              </a:p>
              <a:p>
                <a:pPr marL="171450" lvl="0" indent="-171450">
                  <a:lnSpc>
                    <a:spcPct val="130000"/>
                  </a:lnSpc>
                  <a:buFont typeface="Arial" charset="0"/>
                  <a:buChar char="•"/>
                  <a:defRPr/>
                </a:pPr>
                <a:r>
                  <a:rPr lang="zh-CN" altLang="en-US" sz="1400" dirty="0" smtClean="0">
                    <a:solidFill>
                      <a:schemeClr val="bg1"/>
                    </a:solidFill>
                    <a:latin typeface="Microsoft YaHei" charset="-122"/>
                    <a:ea typeface="Microsoft YaHei" charset="-122"/>
                    <a:cs typeface="Microsoft YaHei" charset="-122"/>
                    <a:sym typeface="+mn-lt"/>
                  </a:rPr>
                  <a:t>完成与</a:t>
                </a:r>
                <a:r>
                  <a:rPr lang="en-US" altLang="zh-CN" sz="1400" dirty="0" err="1" smtClean="0">
                    <a:solidFill>
                      <a:schemeClr val="bg1"/>
                    </a:solidFill>
                    <a:latin typeface="Microsoft YaHei" charset="-122"/>
                    <a:ea typeface="Microsoft YaHei" charset="-122"/>
                    <a:cs typeface="Microsoft YaHei" charset="-122"/>
                    <a:sym typeface="+mn-lt"/>
                  </a:rPr>
                  <a:t>EBS</a:t>
                </a:r>
                <a:r>
                  <a:rPr lang="zh-CN" altLang="en-US" sz="1400" dirty="0" smtClean="0">
                    <a:solidFill>
                      <a:schemeClr val="bg1"/>
                    </a:solidFill>
                    <a:latin typeface="Microsoft YaHei" charset="-122"/>
                    <a:ea typeface="Microsoft YaHei" charset="-122"/>
                    <a:cs typeface="Microsoft YaHei" charset="-122"/>
                    <a:sym typeface="+mn-lt"/>
                  </a:rPr>
                  <a:t>合作新平台本币需求分析工作</a:t>
                </a:r>
                <a:endParaRPr lang="zh-CN" altLang="en-US" sz="1400" dirty="0">
                  <a:solidFill>
                    <a:schemeClr val="bg1"/>
                  </a:solidFill>
                  <a:latin typeface="Microsoft YaHei" charset="-122"/>
                  <a:ea typeface="Microsoft YaHei" charset="-122"/>
                  <a:cs typeface="Microsoft YaHei" charset="-122"/>
                  <a:sym typeface="+mn-lt"/>
                </a:endParaRPr>
              </a:p>
            </p:txBody>
          </p:sp>
          <p:sp>
            <p:nvSpPr>
              <p:cNvPr id="92" name="矩形 91"/>
              <p:cNvSpPr/>
              <p:nvPr/>
            </p:nvSpPr>
            <p:spPr>
              <a:xfrm>
                <a:off x="5633917" y="2493008"/>
                <a:ext cx="1415772" cy="381258"/>
              </a:xfrm>
              <a:prstGeom prst="rect">
                <a:avLst/>
              </a:prstGeom>
            </p:spPr>
            <p:txBody>
              <a:bodyPr wrap="none">
                <a:spAutoFit/>
              </a:bodyPr>
              <a:lstStyle/>
              <a:p>
                <a:pPr lvl="0" algn="ctr">
                  <a:lnSpc>
                    <a:spcPct val="130000"/>
                  </a:lnSpc>
                  <a:defRPr/>
                </a:pPr>
                <a:r>
                  <a:rPr lang="zh-CN" altLang="en-US" sz="1600" b="1" kern="0" dirty="0" smtClean="0">
                    <a:solidFill>
                      <a:schemeClr val="bg1"/>
                    </a:solidFill>
                    <a:latin typeface="Microsoft YaHei" charset="-122"/>
                    <a:ea typeface="Microsoft YaHei" charset="-122"/>
                    <a:cs typeface="Microsoft YaHei" charset="-122"/>
                    <a:sym typeface="+mn-lt"/>
                  </a:rPr>
                  <a:t>业务需求分析</a:t>
                </a:r>
                <a:endParaRPr lang="zh-CN" altLang="en-US" sz="1600" b="1" kern="0" dirty="0">
                  <a:solidFill>
                    <a:schemeClr val="bg1"/>
                  </a:solidFill>
                  <a:latin typeface="Microsoft YaHei" charset="-122"/>
                  <a:ea typeface="Microsoft YaHei" charset="-122"/>
                  <a:cs typeface="Microsoft YaHei" charset="-122"/>
                  <a:sym typeface="+mn-lt"/>
                </a:endParaRPr>
              </a:p>
            </p:txBody>
          </p:sp>
          <p:sp>
            <p:nvSpPr>
              <p:cNvPr id="93" name="文本框 92"/>
              <p:cNvSpPr txBox="1"/>
              <p:nvPr/>
            </p:nvSpPr>
            <p:spPr>
              <a:xfrm>
                <a:off x="8903032" y="2874425"/>
                <a:ext cx="2524584" cy="9325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0" indent="-171450">
                  <a:lnSpc>
                    <a:spcPct val="130000"/>
                  </a:lnSpc>
                  <a:buFont typeface="Arial" charset="0"/>
                  <a:buChar char="•"/>
                  <a:defRPr/>
                </a:pPr>
                <a:r>
                  <a:rPr lang="zh-CN" altLang="en-US" sz="1400" dirty="0" smtClean="0">
                    <a:solidFill>
                      <a:schemeClr val="accent4">
                        <a:lumMod val="50000"/>
                      </a:schemeClr>
                    </a:solidFill>
                    <a:latin typeface="Microsoft YaHei" charset="-122"/>
                    <a:ea typeface="Microsoft YaHei" charset="-122"/>
                    <a:cs typeface="Microsoft YaHei" charset="-122"/>
                    <a:sym typeface="+mn-lt"/>
                  </a:rPr>
                  <a:t>完成本币整体改造技术方案</a:t>
                </a:r>
                <a:endParaRPr lang="en-US" altLang="zh-CN" sz="1400" dirty="0" smtClean="0">
                  <a:solidFill>
                    <a:schemeClr val="accent4">
                      <a:lumMod val="50000"/>
                    </a:schemeClr>
                  </a:solidFill>
                  <a:latin typeface="Microsoft YaHei" charset="-122"/>
                  <a:ea typeface="Microsoft YaHei" charset="-122"/>
                  <a:cs typeface="Microsoft YaHei" charset="-122"/>
                  <a:sym typeface="+mn-lt"/>
                </a:endParaRPr>
              </a:p>
              <a:p>
                <a:pPr marL="171450" lvl="0" indent="-171450">
                  <a:lnSpc>
                    <a:spcPct val="130000"/>
                  </a:lnSpc>
                  <a:buFont typeface="Arial" charset="0"/>
                  <a:buChar char="•"/>
                  <a:defRPr/>
                </a:pPr>
                <a:r>
                  <a:rPr lang="zh-CN" altLang="en-US" sz="1400" dirty="0" smtClean="0">
                    <a:solidFill>
                      <a:schemeClr val="accent4">
                        <a:lumMod val="50000"/>
                      </a:schemeClr>
                    </a:solidFill>
                    <a:latin typeface="Microsoft YaHei" charset="-122"/>
                    <a:ea typeface="Microsoft YaHei" charset="-122"/>
                    <a:cs typeface="Microsoft YaHei" charset="-122"/>
                    <a:sym typeface="+mn-lt"/>
                  </a:rPr>
                  <a:t>完成相关改造技术选型、商务采购谈判工作</a:t>
                </a:r>
                <a:endParaRPr lang="zh-CN" altLang="en-US" sz="1400" dirty="0">
                  <a:solidFill>
                    <a:schemeClr val="accent4">
                      <a:lumMod val="50000"/>
                    </a:schemeClr>
                  </a:solidFill>
                  <a:latin typeface="Microsoft YaHei" charset="-122"/>
                  <a:ea typeface="Microsoft YaHei" charset="-122"/>
                  <a:cs typeface="Microsoft YaHei" charset="-122"/>
                  <a:sym typeface="+mn-lt"/>
                </a:endParaRPr>
              </a:p>
            </p:txBody>
          </p:sp>
          <p:sp>
            <p:nvSpPr>
              <p:cNvPr id="94" name="矩形 93"/>
              <p:cNvSpPr/>
              <p:nvPr/>
            </p:nvSpPr>
            <p:spPr>
              <a:xfrm>
                <a:off x="9222446" y="2249385"/>
                <a:ext cx="2031326" cy="412421"/>
              </a:xfrm>
              <a:prstGeom prst="rect">
                <a:avLst/>
              </a:prstGeom>
            </p:spPr>
            <p:txBody>
              <a:bodyPr wrap="none">
                <a:spAutoFit/>
              </a:bodyPr>
              <a:lstStyle/>
              <a:p>
                <a:pPr lvl="0" algn="ctr">
                  <a:lnSpc>
                    <a:spcPct val="130000"/>
                  </a:lnSpc>
                  <a:defRPr/>
                </a:pPr>
                <a:r>
                  <a:rPr lang="zh-CN" altLang="en-US" sz="1600" b="1" kern="0" dirty="0" smtClean="0">
                    <a:solidFill>
                      <a:schemeClr val="accent4">
                        <a:lumMod val="50000"/>
                      </a:schemeClr>
                    </a:solidFill>
                    <a:latin typeface="Microsoft YaHei" charset="-122"/>
                    <a:ea typeface="Microsoft YaHei" charset="-122"/>
                    <a:cs typeface="Microsoft YaHei" charset="-122"/>
                    <a:sym typeface="+mn-lt"/>
                  </a:rPr>
                  <a:t>技术选型及采购准备</a:t>
                </a:r>
                <a:endParaRPr lang="zh-CN" altLang="en-US" sz="1600" b="1" kern="0" dirty="0">
                  <a:solidFill>
                    <a:schemeClr val="accent4">
                      <a:lumMod val="50000"/>
                    </a:schemeClr>
                  </a:solidFill>
                  <a:latin typeface="Microsoft YaHei" charset="-122"/>
                  <a:ea typeface="Microsoft YaHei" charset="-122"/>
                  <a:cs typeface="Microsoft YaHei" charset="-122"/>
                  <a:sym typeface="+mn-lt"/>
                </a:endParaRPr>
              </a:p>
            </p:txBody>
          </p:sp>
        </p:grpSp>
      </p:grpSp>
      <p:sp>
        <p:nvSpPr>
          <p:cNvPr id="46" name="椭圆 45"/>
          <p:cNvSpPr/>
          <p:nvPr/>
        </p:nvSpPr>
        <p:spPr>
          <a:xfrm>
            <a:off x="2087237" y="3772799"/>
            <a:ext cx="204308" cy="2043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9" name="椭圆 58"/>
          <p:cNvSpPr/>
          <p:nvPr/>
        </p:nvSpPr>
        <p:spPr>
          <a:xfrm>
            <a:off x="9885117" y="5236173"/>
            <a:ext cx="336550" cy="336550"/>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cxnSp>
        <p:nvCxnSpPr>
          <p:cNvPr id="60" name="直线连接符 59"/>
          <p:cNvCxnSpPr>
            <a:endCxn id="66" idx="4"/>
          </p:cNvCxnSpPr>
          <p:nvPr/>
        </p:nvCxnSpPr>
        <p:spPr>
          <a:xfrm flipH="1" flipV="1">
            <a:off x="10029007" y="4375020"/>
            <a:ext cx="5008" cy="1110237"/>
          </a:xfrm>
          <a:prstGeom prst="line">
            <a:avLst/>
          </a:prstGeom>
          <a:ln w="12700">
            <a:solidFill>
              <a:schemeClr val="accent4">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9926853" y="4170712"/>
            <a:ext cx="204308" cy="20430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67" name="椭圆 66"/>
          <p:cNvSpPr/>
          <p:nvPr/>
        </p:nvSpPr>
        <p:spPr>
          <a:xfrm>
            <a:off x="5915350" y="5236172"/>
            <a:ext cx="336550" cy="33655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cxnSp>
        <p:nvCxnSpPr>
          <p:cNvPr id="68" name="直线连接符 67"/>
          <p:cNvCxnSpPr/>
          <p:nvPr/>
        </p:nvCxnSpPr>
        <p:spPr>
          <a:xfrm flipV="1">
            <a:off x="6083625" y="4168305"/>
            <a:ext cx="0" cy="1067867"/>
          </a:xfrm>
          <a:prstGeom prst="line">
            <a:avLst/>
          </a:prstGeom>
          <a:ln w="127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5981471" y="3997474"/>
            <a:ext cx="204308" cy="20430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Tree>
    <p:extLst>
      <p:ext uri="{BB962C8B-B14F-4D97-AF65-F5344CB8AC3E}">
        <p14:creationId xmlns:p14="http://schemas.microsoft.com/office/powerpoint/2010/main" val="189472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小修小补 </a:t>
              </a:r>
              <a:r>
                <a:rPr kumimoji="1" lang="en-US" altLang="zh-CN" sz="2400" b="1" dirty="0" smtClean="0">
                  <a:solidFill>
                    <a:schemeClr val="bg1">
                      <a:lumMod val="95000"/>
                    </a:schemeClr>
                  </a:solidFill>
                  <a:latin typeface="Microsoft YaHei" charset="-122"/>
                  <a:ea typeface="Microsoft YaHei" charset="-122"/>
                  <a:cs typeface="Microsoft YaHei" charset="-122"/>
                </a:rPr>
                <a:t>or </a:t>
              </a:r>
              <a:r>
                <a:rPr kumimoji="1" lang="zh-CN" altLang="en-US" sz="2400" b="1" dirty="0" smtClean="0">
                  <a:solidFill>
                    <a:schemeClr val="bg1">
                      <a:lumMod val="95000"/>
                    </a:schemeClr>
                  </a:solidFill>
                  <a:latin typeface="Microsoft YaHei" charset="-122"/>
                  <a:ea typeface="Microsoft YaHei" charset="-122"/>
                  <a:cs typeface="Microsoft YaHei" charset="-122"/>
                </a:rPr>
                <a:t>系统重构</a:t>
              </a:r>
              <a:endParaRPr kumimoji="1" lang="zh-CN" altLang="en-US" sz="2400" b="1" dirty="0">
                <a:solidFill>
                  <a:schemeClr val="bg1">
                    <a:lumMod val="95000"/>
                  </a:schemeClr>
                </a:solidFill>
                <a:latin typeface="Microsoft YaHei" charset="-122"/>
                <a:ea typeface="Microsoft YaHei" charset="-122"/>
                <a:cs typeface="Microsoft YaHei" charset="-122"/>
              </a:endParaRP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rotWithShape="1">
          <a:blip r:embed="rId2" cstate="print">
            <a:alphaModFix amt="46000"/>
            <a:extLst>
              <a:ext uri="{28A0092B-C50C-407E-A947-70E740481C1C}">
                <a14:useLocalDpi xmlns:a14="http://schemas.microsoft.com/office/drawing/2010/main" val="0"/>
              </a:ext>
            </a:extLst>
          </a:blip>
          <a:srcRect/>
          <a:stretch/>
        </p:blipFill>
        <p:spPr>
          <a:xfrm>
            <a:off x="0" y="4744277"/>
            <a:ext cx="12192000" cy="1378081"/>
          </a:xfrm>
          <a:prstGeom prst="rect">
            <a:avLst/>
          </a:prstGeom>
        </p:spPr>
      </p:pic>
      <p:pic>
        <p:nvPicPr>
          <p:cNvPr id="17" name="图片 16"/>
          <p:cNvPicPr>
            <a:picLocks noChangeAspect="1"/>
          </p:cNvPicPr>
          <p:nvPr/>
        </p:nvPicPr>
        <p:blipFill rotWithShape="1">
          <a:blip r:embed="rId3"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aphicFrame>
        <p:nvGraphicFramePr>
          <p:cNvPr id="18" name="表格 17"/>
          <p:cNvGraphicFramePr>
            <a:graphicFrameLocks noGrp="1"/>
          </p:cNvGraphicFramePr>
          <p:nvPr>
            <p:extLst>
              <p:ext uri="{D42A27DB-BD31-4B8C-83A1-F6EECF244321}">
                <p14:modId xmlns:p14="http://schemas.microsoft.com/office/powerpoint/2010/main" val="448457231"/>
              </p:ext>
            </p:extLst>
          </p:nvPr>
        </p:nvGraphicFramePr>
        <p:xfrm>
          <a:off x="1052208" y="1147969"/>
          <a:ext cx="10020769" cy="5589540"/>
        </p:xfrm>
        <a:graphic>
          <a:graphicData uri="http://schemas.openxmlformats.org/drawingml/2006/table">
            <a:tbl>
              <a:tblPr firstRow="1" bandRow="1">
                <a:tableStyleId>{EB9631B5-78F2-41C9-869B-9F39066F8104}</a:tableStyleId>
              </a:tblPr>
              <a:tblGrid>
                <a:gridCol w="1666652"/>
                <a:gridCol w="4357612"/>
                <a:gridCol w="3996505"/>
              </a:tblGrid>
              <a:tr h="460706">
                <a:tc>
                  <a:txBody>
                    <a:bodyPr/>
                    <a:lstStyle/>
                    <a:p>
                      <a:pPr algn="ctr"/>
                      <a:endParaRPr lang="zh-CN" altLang="en-US" b="1" i="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 小修小补</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系统重构</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r>
              <a:tr h="809652">
                <a:tc>
                  <a:txBody>
                    <a:bodyPr/>
                    <a:lstStyle/>
                    <a:p>
                      <a:pPr algn="ctr"/>
                      <a:r>
                        <a:rPr lang="zh-CN" altLang="en-US" b="1" i="0" dirty="0" smtClean="0">
                          <a:latin typeface="Microsoft YaHei Light" charset="-122"/>
                          <a:ea typeface="Microsoft YaHei Light" charset="-122"/>
                          <a:cs typeface="Microsoft YaHei Light" charset="-122"/>
                        </a:rPr>
                        <a:t>业务支持能力</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627063" marR="0" indent="-627063"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          部分新业务需通过变通的设计方式实现业务的扩展性</a:t>
                      </a:r>
                      <a:endParaRPr lang="zh-CN" altLang="en-US" sz="1600" b="0" i="0" kern="1200" dirty="0" smtClean="0">
                        <a:solidFill>
                          <a:srgbClr val="FF0000"/>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627063" indent="-627063" algn="l" defTabSz="914400" rtl="0" eaLnBrk="1" latinLnBrk="0" hangingPunct="1">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          针对业务模型，重新设计基础架构，具有较好的扩展性</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812794">
                <a:tc>
                  <a:txBody>
                    <a:bodyPr/>
                    <a:lstStyle/>
                    <a:p>
                      <a:pPr algn="ctr"/>
                      <a:r>
                        <a:rPr lang="zh-CN" altLang="en-US" b="1" i="0" dirty="0" smtClean="0">
                          <a:latin typeface="Microsoft YaHei Light" charset="-122"/>
                          <a:ea typeface="Microsoft YaHei Light" charset="-122"/>
                          <a:cs typeface="Microsoft YaHei Light" charset="-122"/>
                        </a:rPr>
                        <a:t>性能要求</a:t>
                      </a:r>
                      <a:endParaRPr lang="en-US" altLang="zh-CN" b="1" i="0" dirty="0" smtClean="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          随业务的扩展，性能指标容易突破上限</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627063" indent="-627063" algn="l"/>
                      <a:r>
                        <a:rPr lang="zh-CN" altLang="en-US" sz="1600" b="0" i="0" dirty="0" smtClean="0">
                          <a:solidFill>
                            <a:srgbClr val="313E4F"/>
                          </a:solidFill>
                          <a:latin typeface="Microsoft YaHei Light" charset="-122"/>
                          <a:ea typeface="Microsoft YaHei Light" charset="-122"/>
                          <a:cs typeface="Microsoft YaHei Light" charset="-122"/>
                        </a:rPr>
                        <a:t>          引入全新的架构支持更高的性能要求</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659019">
                <a:tc>
                  <a:txBody>
                    <a:bodyPr/>
                    <a:lstStyle/>
                    <a:p>
                      <a:pPr algn="ctr"/>
                      <a:r>
                        <a:rPr lang="zh-CN" altLang="en-US" b="1" i="0" dirty="0" smtClean="0">
                          <a:latin typeface="Microsoft YaHei Light" charset="-122"/>
                          <a:ea typeface="Microsoft YaHei Light" charset="-122"/>
                          <a:cs typeface="Microsoft YaHei Light" charset="-122"/>
                        </a:rPr>
                        <a:t>系统规划</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dirty="0" smtClean="0">
                          <a:solidFill>
                            <a:srgbClr val="313E4F"/>
                          </a:solidFill>
                          <a:latin typeface="Microsoft YaHei Light" charset="-122"/>
                          <a:ea typeface="Microsoft YaHei Light" charset="-122"/>
                          <a:cs typeface="Microsoft YaHei Light" charset="-122"/>
                        </a:rPr>
                        <a:t>          可能与系统规划方向不一致</a:t>
                      </a:r>
                    </a:p>
                  </a:txBody>
                  <a:tcPr anchor="ctr">
                    <a:solidFill>
                      <a:schemeClr val="bg1">
                        <a:alpha val="75000"/>
                      </a:schemeClr>
                    </a:solidFill>
                  </a:tcPr>
                </a:tc>
                <a:tc>
                  <a:txBody>
                    <a:bodyPr/>
                    <a:lstStyle/>
                    <a:p>
                      <a:pPr marL="0" indent="0" algn="l">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          符合系统规划要求</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729450">
                <a:tc>
                  <a:txBody>
                    <a:bodyPr/>
                    <a:lstStyle/>
                    <a:p>
                      <a:pPr algn="ctr"/>
                      <a:r>
                        <a:rPr lang="zh-CN" altLang="en-US" b="1" i="0" dirty="0" smtClean="0">
                          <a:latin typeface="Microsoft YaHei Light" charset="-122"/>
                          <a:ea typeface="Microsoft YaHei Light" charset="-122"/>
                          <a:cs typeface="Microsoft YaHei Light" charset="-122"/>
                        </a:rPr>
                        <a:t>项目成本</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627063" marR="0" indent="-627063"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dirty="0" smtClean="0">
                          <a:solidFill>
                            <a:srgbClr val="313E4F"/>
                          </a:solidFill>
                          <a:latin typeface="Microsoft YaHei Light" charset="-122"/>
                          <a:ea typeface="Microsoft YaHei Light" charset="-122"/>
                          <a:cs typeface="Microsoft YaHei Light" charset="-122"/>
                        </a:rPr>
                        <a:t>          短期改造成本较低，但长期维护成本较高</a:t>
                      </a:r>
                    </a:p>
                  </a:txBody>
                  <a:tcPr anchor="ctr">
                    <a:solidFill>
                      <a:schemeClr val="bg1">
                        <a:alpha val="75000"/>
                      </a:schemeClr>
                    </a:solidFill>
                  </a:tcPr>
                </a:tc>
                <a:tc>
                  <a:txBody>
                    <a:bodyPr/>
                    <a:lstStyle/>
                    <a:p>
                      <a:pPr marL="627063" indent="-627063" algn="l">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          短期改造成本较高，但长期维护成本可以降低</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729450">
                <a:tc>
                  <a:txBody>
                    <a:bodyPr/>
                    <a:lstStyle/>
                    <a:p>
                      <a:pPr algn="ctr"/>
                      <a:r>
                        <a:rPr lang="zh-CN" altLang="en-US" b="1" i="0" dirty="0" smtClean="0">
                          <a:latin typeface="Microsoft YaHei Light" charset="-122"/>
                          <a:ea typeface="Microsoft YaHei Light" charset="-122"/>
                          <a:cs typeface="Microsoft YaHei Light" charset="-122"/>
                        </a:rPr>
                        <a:t>项目周期</a:t>
                      </a:r>
                      <a:endParaRPr lang="zh-CN" altLang="en-US" b="1" i="0" dirty="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627063" marR="0" indent="-627063"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1600" b="0" i="0" dirty="0" smtClean="0">
                          <a:solidFill>
                            <a:srgbClr val="313E4F"/>
                          </a:solidFill>
                          <a:latin typeface="Microsoft YaHei Light" charset="-122"/>
                          <a:ea typeface="Microsoft YaHei Light" charset="-122"/>
                          <a:cs typeface="Microsoft YaHei Light" charset="-122"/>
                        </a:rPr>
                        <a:t>          </a:t>
                      </a:r>
                      <a:r>
                        <a:rPr lang="zh-CN" altLang="en-US" sz="1600" b="0" i="0" dirty="0" smtClean="0">
                          <a:solidFill>
                            <a:srgbClr val="313E4F"/>
                          </a:solidFill>
                          <a:latin typeface="Microsoft YaHei Light" charset="-122"/>
                          <a:ea typeface="Microsoft YaHei Light" charset="-122"/>
                          <a:cs typeface="Microsoft YaHei Light" charset="-122"/>
                        </a:rPr>
                        <a:t>响应业务速度方面提升空间不大</a:t>
                      </a:r>
                    </a:p>
                  </a:txBody>
                  <a:tcPr anchor="ctr">
                    <a:solidFill>
                      <a:schemeClr val="bg1">
                        <a:alpha val="75000"/>
                      </a:schemeClr>
                    </a:solidFill>
                  </a:tcPr>
                </a:tc>
                <a:tc>
                  <a:txBody>
                    <a:bodyPr/>
                    <a:lstStyle/>
                    <a:p>
                      <a:pPr marL="627063" indent="-627063" algn="l">
                        <a:lnSpc>
                          <a:spcPct val="100000"/>
                        </a:lnSpc>
                        <a:buFont typeface="Arial" charset="0"/>
                        <a:buNone/>
                      </a:pPr>
                      <a:r>
                        <a:rPr lang="en-US" altLang="zh-CN" sz="1600" b="0" i="0" kern="1200" dirty="0" smtClean="0">
                          <a:solidFill>
                            <a:srgbClr val="313E4F"/>
                          </a:solidFill>
                          <a:latin typeface="Microsoft YaHei Light" charset="-122"/>
                          <a:ea typeface="Microsoft YaHei Light" charset="-122"/>
                          <a:cs typeface="Microsoft YaHei Light" charset="-122"/>
                        </a:rPr>
                        <a:t>          </a:t>
                      </a:r>
                      <a:r>
                        <a:rPr lang="zh-CN" altLang="en-US" sz="1600" b="0" i="0" kern="1200" dirty="0" smtClean="0">
                          <a:solidFill>
                            <a:srgbClr val="313E4F"/>
                          </a:solidFill>
                          <a:latin typeface="Microsoft YaHei Light" charset="-122"/>
                          <a:ea typeface="Microsoft YaHei Light" charset="-122"/>
                          <a:cs typeface="Microsoft YaHei Light" charset="-122"/>
                        </a:rPr>
                        <a:t>组件复用，项目影响范围评估准确，开发和测试工作周期可进一步缩短</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729450">
                <a:tc>
                  <a:txBody>
                    <a:bodyPr/>
                    <a:lstStyle/>
                    <a:p>
                      <a:pPr algn="ctr"/>
                      <a:r>
                        <a:rPr lang="zh-CN" altLang="en-US" b="1" i="0" dirty="0" smtClean="0">
                          <a:latin typeface="Microsoft YaHei Light" charset="-122"/>
                          <a:ea typeface="Microsoft YaHei Light" charset="-122"/>
                          <a:cs typeface="Microsoft YaHei Light" charset="-122"/>
                        </a:rPr>
                        <a:t>风险管理</a:t>
                      </a:r>
                      <a:endParaRPr lang="en-US" altLang="zh-CN" b="1" i="0" dirty="0" smtClean="0">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          业务的不断叠加，可能触碰部分“雷区”</a:t>
                      </a:r>
                      <a:r>
                        <a:rPr lang="zh-CN" altLang="en-US" sz="1600" b="0" i="0" kern="1200" dirty="0" smtClean="0">
                          <a:solidFill>
                            <a:srgbClr val="FF0000"/>
                          </a:solidFill>
                          <a:latin typeface="Microsoft YaHei Light" charset="-122"/>
                          <a:ea typeface="Microsoft YaHei Light" charset="-122"/>
                          <a:cs typeface="Microsoft YaHei Light" charset="-122"/>
                        </a:rPr>
                        <a:t> </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c>
                  <a:txBody>
                    <a:bodyPr/>
                    <a:lstStyle/>
                    <a:p>
                      <a:pPr marL="627063" indent="-627063" algn="l"/>
                      <a:r>
                        <a:rPr lang="zh-CN" altLang="en-US" sz="1600" b="0" i="0" dirty="0" smtClean="0">
                          <a:solidFill>
                            <a:srgbClr val="313E4F"/>
                          </a:solidFill>
                          <a:latin typeface="Microsoft YaHei Light" charset="-122"/>
                          <a:ea typeface="Microsoft YaHei Light" charset="-122"/>
                          <a:cs typeface="Microsoft YaHei Light" charset="-122"/>
                        </a:rPr>
                        <a:t>          需重新梳理业务，项目计划控制有一定的挑战性</a:t>
                      </a:r>
                      <a:endParaRPr lang="zh-CN" altLang="en-US" sz="1600" b="0" i="0" dirty="0">
                        <a:solidFill>
                          <a:srgbClr val="313E4F"/>
                        </a:solidFill>
                        <a:latin typeface="Microsoft YaHei Light" charset="-122"/>
                        <a:ea typeface="Microsoft YaHei Light" charset="-122"/>
                        <a:cs typeface="Microsoft YaHei Light" charset="-122"/>
                      </a:endParaRPr>
                    </a:p>
                  </a:txBody>
                  <a:tcPr anchor="ctr">
                    <a:solidFill>
                      <a:schemeClr val="bg1">
                        <a:alpha val="75000"/>
                      </a:schemeClr>
                    </a:solidFill>
                  </a:tcPr>
                </a:tc>
              </a:tr>
              <a:tr h="659019">
                <a:tc>
                  <a:txBody>
                    <a:bodyPr/>
                    <a:lstStyle/>
                    <a:p>
                      <a:pPr algn="ctr"/>
                      <a:r>
                        <a:rPr lang="zh-CN" altLang="en-US" b="1" i="0" dirty="0" smtClean="0">
                          <a:latin typeface="Microsoft YaHei Light" charset="-122"/>
                          <a:ea typeface="Microsoft YaHei Light" charset="-122"/>
                          <a:cs typeface="Microsoft YaHei Light" charset="-122"/>
                        </a:rPr>
                        <a:t>新技术的引入</a:t>
                      </a:r>
                      <a:endParaRPr lang="en-US" altLang="zh-CN" b="1" i="0" dirty="0" smtClean="0">
                        <a:latin typeface="Microsoft YaHei Light" charset="-122"/>
                        <a:ea typeface="Microsoft YaHei Light" charset="-122"/>
                        <a:cs typeface="Microsoft YaHei Light" charset="-122"/>
                      </a:endParaRPr>
                    </a:p>
                  </a:txBody>
                  <a:tcPr anchor="ctr">
                    <a:lnB w="6350" cap="flat" cmpd="sng" algn="ctr">
                      <a:solidFill>
                        <a:schemeClr val="tx1"/>
                      </a:solidFill>
                      <a:prstDash val="solid"/>
                      <a:round/>
                      <a:headEnd type="none" w="med" len="med"/>
                      <a:tailEnd type="none" w="med" len="med"/>
                    </a:lnB>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1600" b="0" i="0" kern="1200" dirty="0" smtClean="0">
                          <a:solidFill>
                            <a:srgbClr val="313E4F"/>
                          </a:solidFill>
                          <a:latin typeface="Microsoft YaHei Light" charset="-122"/>
                          <a:ea typeface="Microsoft YaHei Light" charset="-122"/>
                          <a:cs typeface="Microsoft YaHei Light" charset="-122"/>
                        </a:rPr>
                        <a:t>          </a:t>
                      </a:r>
                      <a:r>
                        <a:rPr lang="en-US" altLang="zh-CN" sz="1600" b="0" i="0" kern="1200" dirty="0" err="1" smtClean="0">
                          <a:solidFill>
                            <a:srgbClr val="313E4F"/>
                          </a:solidFill>
                          <a:latin typeface="Microsoft YaHei Light" charset="-122"/>
                          <a:ea typeface="Microsoft YaHei Light" charset="-122"/>
                          <a:cs typeface="Microsoft YaHei Light" charset="-122"/>
                        </a:rPr>
                        <a:t>HTML5</a:t>
                      </a:r>
                      <a:r>
                        <a:rPr lang="zh-CN" altLang="en-US" sz="1600" b="0" i="0" kern="1200" dirty="0" smtClean="0">
                          <a:solidFill>
                            <a:srgbClr val="313E4F"/>
                          </a:solidFill>
                          <a:latin typeface="Microsoft YaHei Light" charset="-122"/>
                          <a:ea typeface="Microsoft YaHei Light" charset="-122"/>
                          <a:cs typeface="Microsoft YaHei Light" charset="-122"/>
                        </a:rPr>
                        <a:t>等新技术较难引入</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nchor="ctr">
                    <a:lnB w="6350" cap="flat" cmpd="sng" algn="ctr">
                      <a:solidFill>
                        <a:schemeClr val="tx1"/>
                      </a:solidFill>
                      <a:prstDash val="solid"/>
                      <a:round/>
                      <a:headEnd type="none" w="med" len="med"/>
                      <a:tailEnd type="none" w="med" len="med"/>
                    </a:lnB>
                    <a:solidFill>
                      <a:schemeClr val="bg1">
                        <a:alpha val="75000"/>
                      </a:schemeClr>
                    </a:solidFill>
                  </a:tcPr>
                </a:tc>
                <a:tc>
                  <a:txBody>
                    <a:bodyPr/>
                    <a:lstStyle/>
                    <a:p>
                      <a:pPr algn="l"/>
                      <a:r>
                        <a:rPr lang="zh-CN" altLang="en-US" sz="1600" b="0" i="0" dirty="0" smtClean="0">
                          <a:solidFill>
                            <a:srgbClr val="313E4F"/>
                          </a:solidFill>
                          <a:latin typeface="Microsoft YaHei Light" charset="-122"/>
                          <a:ea typeface="Microsoft YaHei Light" charset="-122"/>
                          <a:cs typeface="Microsoft YaHei Light" charset="-122"/>
                        </a:rPr>
                        <a:t>          可以同步使用最新的技术</a:t>
                      </a:r>
                      <a:endParaRPr lang="zh-CN" altLang="en-US" sz="1600" b="0" i="0" dirty="0">
                        <a:solidFill>
                          <a:srgbClr val="313E4F"/>
                        </a:solidFill>
                        <a:latin typeface="Microsoft YaHei Light" charset="-122"/>
                        <a:ea typeface="Microsoft YaHei Light" charset="-122"/>
                        <a:cs typeface="Microsoft YaHei Light" charset="-122"/>
                      </a:endParaRPr>
                    </a:p>
                  </a:txBody>
                  <a:tcPr anchor="ctr">
                    <a:lnB w="6350" cap="flat" cmpd="sng" algn="ctr">
                      <a:solidFill>
                        <a:schemeClr val="tx1"/>
                      </a:solidFill>
                      <a:prstDash val="solid"/>
                      <a:round/>
                      <a:headEnd type="none" w="med" len="med"/>
                      <a:tailEnd type="none" w="med" len="med"/>
                    </a:lnB>
                    <a:solidFill>
                      <a:schemeClr val="bg1">
                        <a:alpha val="75000"/>
                      </a:schemeClr>
                    </a:solidFill>
                  </a:tcPr>
                </a:tc>
              </a:tr>
            </a:tbl>
          </a:graphicData>
        </a:graphic>
      </p:graphicFrame>
      <p:sp>
        <p:nvSpPr>
          <p:cNvPr id="41986" name="AutoShape 2" descr="data:image/jpeg;base64,/9j/4AAQSkZJRgABAQAAAQABAAD/2wBDAAgGBgcGBQgHBwcJCQgKDBQNDAsLDBkSEw8UHRofHh0aHBwgJC4nICIsIxwcKDcpLDAxNDQ0Hyc5PTgyPC4zNDL/2wBDAQkJCQwLDBgNDRgyIRwhMjIyMjIyMjIyMjIyMjIyMjIyMjIyMjIyMjIyMjIyMjIyMjIyMjIyMjIyMjIyMjIyMjL/wAARCADcANw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mSyxwoXkcKo7k1i3evE5S1T/gbf0FcWMzHD4NXqy17dfuNadGdR+6jbeRIlLO6qo7k4rOn121iyI90p/2RgfnWBI09y+6V2c+5pPs7AdK+XxPEmIqaYeHKu71f+X5ndDBQXxu5fl1+5f8A1aIg/M1Uk1K9k+9cOP8Ad4/lVcoV7U3FeFWzHGVX+8qP77fgjrjRpR2iPaaV/vSOfqxpnXrS4oxXE3KW7uaaLYAzL0Yj6GpUvLmP7txIP+BGosUYqoVKkPhk18xNJ7ovRazex9XVx/tLV+HxCpwJ4SPdDn9KwsUYr0aGcY6j8NRv11/Mylh6Ut0dfb39tc8RSqW/ung/lVmuHxV611a6tsAt5qf3X/xr38JxPF+7iY281/l/w5x1MC94M6qiqVnqdveYUNsk/uN1/D1q7X1FGvTrw56Uro4ZQlF2kgooorUkKKKKACiiigAooooAKKKKACs+/wBViswUXDzf3R2+tVtT1fyyYLY5foz+n096yIYGlbLZJPUmvmczzxwk8PhNZdX0Xp5ndQwt1z1NhZZbi9l3ysW9B2FWIbLPUVbgtQoHFXFjCjpXkUMvc5e0rO7fc2nXSXLEqx2gHapTbrjpVimlgBXpqhTirWOf2kmzLuLXgkCs54yprcmkXBrLnIJ4rw8woU170Tsozk9GVMUuKdijFeTY6biYoxTsUuKrlFcZil20/FG2nyBcZtpNtS7aNtP2YuYh2kcjg1q2OsyQ4jucunZ+4/xqhtppSujC4ivhJ89F2f4P1InCNRWkdhHIkqB0YMp6EU6uVs7yWxkyvzRn7yetdLb3Ed1EJImyp/MV93lma08bG201uv1XkeVXoOk/Ilooor1TAKKKKACiiigArG1fVPKzbQN8/wDGw7e31qzqt+LODah/fP8Ad9veuZQF3yTkk8mvl8+zZ0v9loP3nu+3l6s7sJh+b95LYkghLsK2be3CgcVDaQYA4rRUYFebl2DUI80tzWvVu7IAMUtFRSSBRXrNqKOVK4ryBR1qlPdY71WvtQitonlmkWONRksxwBXG3HxE8PRTmNruQ843LExFebVq1611Qi5W7I6YQjHWbOsknZqhJJqrp+o2eqWwuLG4jniP8SHp7EdjVvFeBUdRyanudkbW0EpcUuKUCpUR3DFGKdilArRQJuNxS4p+KxNU8W6LpEpiursGUdUjUsR9cV0UsPUqvlpxbfkRKajq2bQFLisXSPFuia3N5NneqZ+0Tgox+mev4Vu7aueHnTfLNWfmJTT1QzFG2pMUu2l7MdyHZmpLa4ksZvMTlD99fUU7bRtBpwjKnJTpuzWzE2mrPY6KCZLiJZYzlWqSudsbo2FxtY/uHPPsfWuiByMjpX2+W49Yuld6SW6/rozzK1L2cvIKKKK9ExCmTSrDE0jnCqMmn1ha/d8raof9p/6CuHMcYsHh5Vnv09ehrRpupNRMm6uHu7l5n7ngeg9KltEy4qoKt2r7Xr83ozdSvz1Hdt6ntTVoWibcK4UVNUELgqKmJ4r6+m1y6HlSvca7hRWZdXIUEk4A5JNWLmXAPNcV421U2GhyBWxJOdg+nf8Aw/GuKtOVarGhDds3hFRi5s4Txt4ofUrtoY3ItozhV9T6mvNru6zIee9XdSvCXY5rnZpssTmvrqNGFGCpwVkjilJyd2dZ4X8T3WgamlzbuShIEsRPEi+h/oa+hbC9g1KwgvLZt0MyB1P+e9fKFvPhhzXt/wAItZNxY3WlSNkwkTRA/wB08MPzx+deHn2BjUpfWIr3o7+a/wCAdOFqtS5Hsz0kCnAUoFOAr5JRO+4mKUClAokZYo3kc4VQWJ9AK2jC5LZyXjXxH/ZNp9lt3xcyrlmB5Rf8TXiOpX7O7EnJNbninWX1DUbi5Y/fYkD0HYflXDXlwWY8193gcJHDUVBb9fU8upNzlcmTUJIZ1kjcq6nIZTgg19BfDnxh/wAJNpJgunB1C2ADn/novZvr2P8A9evmZpTmuv8Ah54gbRfFFncF9sRcRy88bG4P5dfwpZhhViKLVtVt/XmFKfJI+n8UYpwFLivj1E9C43FLtp2KUCqUBXIpI96EVf0e7LIbWQ/PH93PcVWAqtIWtrhJ0+8pz9a1o1pYStGuttn6f8DcUoqpFwZ09FMikWaJZEOVYZFPr7eMlJJrZnltW0GySLFG0jHCqCTXGTStcTvK3Vzmuh12fyrHyweZDj8O9c2K+I4nxXPWjh1tHV+r/wCB+Z6mBp2i59wFPQ4NNFOAr5qOh2s1bWbpV15PlrFhcq1XGmynWvoMLi/3dmcVSl7xBcSZJFeVfE++xeW9sDwkW/8AEn/61enuctXivxQm2+JJV/uxIP0rfJP3mO5n0T/y/UWJ92lY851CfLkZrId8nNWbuTc5qgzc19qecTRSYavSPhXqBtvGNoucLOrRN+IyP1ArzBW5rtPAMpXxdpGDj/S4x+bAVhioKdCcX1T/ACKg7STPp8ClApQKXFfARieq2AFYfjG7+xeFL+UHBZPLH/AiB/Wt3Fcf8TZDH4PfH8U6D+Z/pXbgoKWIgn3RlUdoM8G1S5yW5rnJ5Mk1pahLljWNI2TX3J5owtVuwl2Trz3qiTmpbZtsq/WgVz7G8N3h1Hwzpt2TlpbZCx98c/rmtTFct8NXMnw90licnY4/J2FdZivja0OWrKK6NnoRd4obinYpcUoFSojuIBUc6bkNTgUMuVpyp80WhKVmO0Sc7JLZjyhyv0P+f1rWrm7eT7NqcT9FY7T+NdJXt5HXdTDezlvB2+XT/L5HPio2nzLqc3r8u+9SPsifqf8AIrLFWdRfzNSnb/ax+XFVxXw2Y1fbYypPzf4aI9SjHlpxQ4CnUgpwFc6RbFFP3HFNApQK2hdEsMV4j8WVMfiZyQQHhRh79v6V7gBXkXxosWSewv1HyvG0TH3U5H/oR/KvdyGXLi0n1TX6/ocuKV6Z4tcH5jVQnmrE5+Y1Wr7ZHmMB1rtfh1GZvGWkqCOLlG59jn+lcVXp3wY09rzxnFPjKWsTyn8to/VqwxUlChOT7MqmrySPoylAoApQK+GSPUuGK4z4pIT4JlYfwTIT+o/rXa4rB8a2B1Hwbqluoy3kmRR7r839K68I+SvCT7ozqaxaPla+b5jWZIeTWnfDDmsp+tfannMbUkP+tWo6ntIzLdRooJJIAApkn1l8NYjF8PNHVupjZvzdj/WusxVDQrD+zNA0+xxgwW6Rn6hRn9a0cV8jVfNUlLu2d60SQmKUClxSgUkgbAClIyKUClxxVpE3Mu8U4yOororaXzraKT+8oNYV0uVNaWjybtOQf3SV/WqyefJjJ0/5lf7n/wAEeIV6SfY5qVt88jerE/rQKYOaeK+MvzNs9PbQcKcKQU8VtFEsAKcBQBTgK6IohgBXL/ELQ213whdRRLuuIP38QHcr1H5E11QFLiurDzlSqRqR3RE0pJpnxndKVkINVK9i+Jvw3ns7ubV9KgL2UhLyRoMmFu/H93+VeRyW0qMVKHP0r77D14V6anBnkzg4uzIa+jfgr4ebTfDUuqTptlvmGzI58teh/E5/IV5j8Pfhve+KNQjubyJ4dKjYGSQjHmf7K+p/lX01bwRW1vHBCgjijUIiKOFA4Aryc3xceX2EXq9zfD03fmY/FOAoFLXz6R1sMUpUMpVhkEYIPelApa0SJPlbx14efQfEd5ZFSI1ctEfVDyv+H4VxUikGvqz4heCV8V6WslsFXUbcHyieBIvdCf5f/Xr5v1TRbqxupLe5gkhmQ4ZHXBBr63B4lV6a7rc4akOVnP133wl8Mvr/AIztXeMm1tCJ5TjjCngficfrXO6T4a1DWtQjsrG2eaZzgKo6e59B719ReAvBsHg3QVtVKvdy4e4lHdvQew/xpY3EqlTaW7CnC7OpxS4pQKWvnkjpuJTgKBSgVaQmwAp2OKAKU9KtIlso3I4NLpdx5Nu65/5aE/oKLjoap2+Qrf71eaqsqOKU49mdKipU7MokbXZfQ4p4p90nl3s6+jn+dNWvAlDkm4vozsTurjhTwKaKkAraCIYoFKBRTgK6IohgBTgKAKWtkiWwxkYrLk8MaDNOZ5NGsHlJyXNuhJP5VqgUtbQlKPwuxLSe42ONI0VI1VEUYCqMACn0U6qSEFKBQBTgK0SJYUtGKcBWiQgAqnfaPpup7ft9hbXO3oZolYj8xV2lFaRundEsqWOl2GmIUsLK3tVPUQxhM/XFXAKBTsVerd2SFLigClxVpE3DFOAoApatIVwFDdKWkc4FU9ELqUbg8GobKBpY3Yf3yP0FPuTgGrmjRg2RY/xOT/IVwYeisRjFB9mzolLkpXMzWI/L1NzjhwGH+fwqotbGvw8QzgdCVP8AT+tZC15ea0PY46pHu7/fqdFCXNSTHipBTFptzKYLOaYDJjjZgPoM1jTjfQpireWpuTbC5hNwOTFvG4fh1qwK8G8E/DdvEWnP4r1y8vRJO7TQpbPtkbnlyxBOc5wB6e9ez6JbTWtlGg1KTUbUqDDNNgybe2WGA31wD65r1sThadF8sJ3a0enU54VJS1asalKBSU6uZIsKUCgUtaJEsKdRSgVokIBTgKBSgVokSxaWgUtaJEgKUUYpatIliilAoxSitEhMWloFLVpEhUEd9aS3LW0d1A86ctEsgLL9R1rN1zRLnXoWtH1S6sbNhhxZEJLJ7FyDgewGfftXh+r+B/8AhB/EOi+KfDd7cz6d/aSW7mZgWB37ScgDKN8y/wCOa6qNGM9HLUiUmj6LFRynipO1V5m61y1XaJcVdmfdNhTW5p0fl6fCp67c/nzWBIpnuI4R/GwFdQAFUAdBxTyKHPXqVuyt+r/QvFO0IxK9/b/abKSMD5iMr9RXKpXZ1zGp232a+YgfJJ8y/wBaz4lwt1HEx6aP9B4KpvBkC0ssQmgkibo6lT+IxSLUor52n3R2MpaHYDS9CsLAAD7PbpEQPUKAaw7i+PhDW1W4ONC1CT5JD0tJzyQfRG6+xz2rrBVXVNMtdY0yfT72MSW867WH8iPcda76VRc7dTVPf/P1MpLTQuDkZHSnCvNvDniG68JayPCXiSUmIcaffP0dOysf09jx6V6SK1q0JUpWeqez7omMlJCiloFKKlIBRS0UorRIQopRQKUVokSxaWkpwrRIkBS0Uoq0iRaUUgpwq0IBS0VzfjTxhZ+D9Fa6mKyXUgK21vnmRv8AAdzWkIuTsiWyl401+YXNp4W0iTGr6mdrOvW2h/ikPocZxWxqnh63u/DcOjQxhYIXt9i/3VjkRv5LXJfC3QryVbrxfrRMmp6pzGXHKRdsemeMD0Ar0it5tU2ox6fmTuI5wKozvjNWJXwKzLqXt615ONrqEToowuy1pEXnXrzH7sY4+preqpptt9ls0Uj52+Zvqat19FlOFeHwsYy+J6v1f+Wxy4ifPNtbBVLU7T7XaEKP3ifMv+FXaK7a9GFenKlPZmcJOMlJHHRt2PWrC1Z1iyME32mMfu3PzAdjVKN81+d1KE8LWdCpuvxXc9iM1UjzRJxSikFOFbRIZg+LfCtp4r0hrSYBJ0y0E2OY2/wPcVw/hTxteeGtQPhrxZuQRHZFdPzsHYMe6+jf5Hq4rnPF/g2z8V2O19sV7GP3M+On+y3qP5V6WFrw5fY1vhf4PujGcXfmjudKjK6KyMGVhkEHIIpwrxHQ/FOt+AL86RrEEs1ih/1ZOWjH95D3X9Poc17BpGs2GuWS3enXKTxHrjqp9COoNOvhJ0dd4vZhGakaFOFNFOFZIbFFOFIKUVoiWKKUUClq0SwFOFJS1aExaUUlcd4x+IVh4ZRrS223mqsMLApyEPq5HT6dfpWtOEpu0US3Y1PFfi3T/CWlm6vG3zOCILdT80jf0Hqa8n8M6FqXxK8VvrevZaxgYb06L6rEv8z7e5qpomga18QfEUl3fTu2GH2i5I+SAf3EHTd6DoOpr3jTNMtNH06GwsYhFbxDCqOp9ST3J6k13y5cPHlWsn+Bn8RbVVRAqgKoGAAOAKa7YFKxxVaWTANebUqKKNIxuyKeTANR6bbfa7zzGH7uI5+p7VA5e4mWGMZdjgV0VpbJaW6xL26n1Nc2X4Z43E88vgh+L6L9WbVZ+yhZbsnooor7I84KKKKAGyRrLG0bgFWGCDXLXlo9hcbTkxt9xq6uori3juoTFKMqf0rys1yyONp3jpNbP9H5HRh67pPXZnNRyAiphVe6tZbCba/KH7rdjTo5QRXxcZSpzdKqrSR6LSa5o7FgU4UwHNPFdkTNmR4g8N6f4ksvIvI8SLnyp0+/Gfb29QeDXkGo6Fr/AIC1MXVrO8KE4S5i/wBVIPRh2PsePQ17uKSWGOeJopo1kjcYZHGQR6EV6GFxk6K5XrHsZTgpa9TzzQPirazbLbXoDZz9PPQExt7kdR+or0K0vLa+gWe0uIp4m6PGwYH8RXB678L7S63S6PKtsx5+zS5aI/Q9U/Ue1cJcaF4g8LTmZVvdPIP+uhYtEf8AgS8Y/wB6u1YfDYjWjLlfZmXPKPxI9/FKK8VsPiR4ns1UTfZb+P8AvOuGP4rj+VbkHxeYAC50GUHuY5s/zWoll9ePS4/axZ6hS15ufi9ZY+XR7wt6blqncfFy8cEWehBT2aaYn9AB/OiOCrv7IueJ6qKy9Z8S6R4fi36lexxNjKxg5dvoo5ryC98aeLdZbyVvBaq/Ais0wx+h5b9adpfw61zVZvPmt2hDHLT3zHcf+A/eJ+uPrXTHBKGtaViHO+xa8R/E7U9XR4NGU6dZdGuXP7xh7f3fw596h8JfDm91p1u70S2lix3NLIMTT/7oP3Qf7x/D1r0LQfh7pGjulxcA394nIkmHyof9lOg+pyfeuvpyxMKa5aKt5i5W9WVtP06z0mxisrGBILeIYVEH6+596sFsUhbFQSS4rz6lVLVmsY3FkkwKoXEx+6OSegFLNPzgck9AK0tN00xEXFwMyn7q/wB3/wCvXDCFXHVfZUtur7f10Ru3GlHmkSaXYfZk82UfvnHP+yPStCiivsMNh6eGpKlTWiPOnNzlzMKKKK3JCiiigAooooAjmgjuIjHKoZT2rnL3TZrFi6ZeH+93H1rp6CARgjIrzcxyujjY+9pJbP8ArdG9GvKk9Njkop89atK4NXL3REkJktiI3/u/wn/CshxNaybJkKn3718hXw+JwMrVl7vdbHoRnCqrx3L4NOFVI5we9TrIDWlOtGWxMotEwpcdqYGFOBroi0ZtGXeeF9Dv2L3Ol2zOerqmxj+K4NZr/Dvw65ytvNH7LOx/mTXUA04GuqFepHSMn95Din0OVHw68Pj/AJZTn6zGrtv4J8O25yumRsf+mjM/6E1vZo3Vo8TVe8n95PIuxHa2VpZLttbaGBfSNAv8qnzUZemmT3rJ1F1GokxbFMaTFV2mA71WlugOhrmq4uMFuaRpNlmScDvVQvJPII4VLMewqe3025uyGkzFH6nqfwrbtrSG0j2RJj1Pc1phsvxONfNP3Ifi/Rfq/wAQnVhS0WrK1hpi22JZcPN69l+laFFFfVYfDUsPTVOkrI4JzlN3kFFFFbkhRRRQBC9zGjlDnIpn22LGfm/KpHt4nbcy8/WmizgAICnn/aNAEnnR4BLquRnBOKBNEekif99CmNawvjcgOBjrSfY7fGPLGPqaAHi4hOP3i8+9L5sYODIn/fVRizgH8H6nig2cB6x/qaAJwcjI6UyWKOZCkiK6+hFOUBVCjoBgUtKUVJWaugTtsZFxoSElraQof7rcis+S0vLb78TMvqvIrp6K8XEZDhaj5qd4Py2+7/Kx1Qxc46PU5RbgdDUyzj1roJbaCb/WRI31FVX0ezbojJ/usa8yrk2Koq8Zprzuv8zaOJhLRozBMPWnecPWnz6bFFnbJL+JH+FVPJH99q8uVWpTdmbqKexY84etIZwO9RxWqyNgu/4Ef4VoxaNbFQzNK31ataPtq7tC3z/4YmXLHczXugO9MWSac4hidz7Ct+PTbOLlYEJ9W5/nVkAKMAAD0FerTyKvP+LUS9Nfxf8AkYPFQXwxMKHSLqbmZxEvoOTWhDZWdky/d8w9Gc81eqGe2iuAvmpnb0PpXrYXKcLh3zRjeXd6v/gfI554ic9G9B/nRH/lon/fQpv2mAkjzV4689KhOm2mDiBRn0p4sbYZxEvPWvSMR5uYFxmVOenNJ9rt8485M/Woxp1oBjyExS/YLXOfIXPrQBJ9pg4/epz70gu7c9JkP40w6faHH7heOlH2C1/54rQA83luCQZk496kR1ddyMCPUVB/Z9of+WCVNHEkKBI1CqOgF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988" name="AutoShape 4" descr="data:image/jpeg;base64,/9j/4AAQSkZJRgABAQAAAQABAAD/2wBDAAgGBgcGBQgHBwcJCQgKDBQNDAsLDBkSEw8UHRofHh0aHBwgJC4nICIsIxwcKDcpLDAxNDQ0Hyc5PTgyPC4zNDL/2wBDAQkJCQwLDBgNDRgyIRwhMjIyMjIyMjIyMjIyMjIyMjIyMjIyMjIyMjIyMjIyMjIyMjIyMjIyMjIyMjIyMjIyMjL/wAARCADcANw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mSyxwoXkcKo7k1i3evE5S1T/gbf0FcWMzHD4NXqy17dfuNadGdR+6jbeRIlLO6qo7k4rOn121iyI90p/2RgfnWBI09y+6V2c+5pPs7AdK+XxPEmIqaYeHKu71f+X5ndDBQXxu5fl1+5f8A1aIg/M1Uk1K9k+9cOP8Ad4/lVcoV7U3FeFWzHGVX+8qP77fgjrjRpR2iPaaV/vSOfqxpnXrS4oxXE3KW7uaaLYAzL0Yj6GpUvLmP7txIP+BGosUYqoVKkPhk18xNJ7ovRazex9XVx/tLV+HxCpwJ4SPdDn9KwsUYr0aGcY6j8NRv11/Mylh6Ut0dfb39tc8RSqW/ung/lVmuHxV611a6tsAt5qf3X/xr38JxPF+7iY281/l/w5x1MC94M6qiqVnqdveYUNsk/uN1/D1q7X1FGvTrw56Uro4ZQlF2kgooorUkKKKKACiiigAooooAKKKKACs+/wBViswUXDzf3R2+tVtT1fyyYLY5foz+n096yIYGlbLZJPUmvmczzxwk8PhNZdX0Xp5ndQwt1z1NhZZbi9l3ysW9B2FWIbLPUVbgtQoHFXFjCjpXkUMvc5e0rO7fc2nXSXLEqx2gHapTbrjpVimlgBXpqhTirWOf2kmzLuLXgkCs54yprcmkXBrLnIJ4rw8woU170Tsozk9GVMUuKdijFeTY6biYoxTsUuKrlFcZil20/FG2nyBcZtpNtS7aNtP2YuYh2kcjg1q2OsyQ4jucunZ+4/xqhtppSujC4ivhJ89F2f4P1InCNRWkdhHIkqB0YMp6EU6uVs7yWxkyvzRn7yetdLb3Ed1EJImyp/MV93lma08bG201uv1XkeVXoOk/Ilooor1TAKKKKACiiigArG1fVPKzbQN8/wDGw7e31qzqt+LODah/fP8Ad9veuZQF3yTkk8mvl8+zZ0v9loP3nu+3l6s7sJh+b95LYkghLsK2be3CgcVDaQYA4rRUYFebl2DUI80tzWvVu7IAMUtFRSSBRXrNqKOVK4ryBR1qlPdY71WvtQitonlmkWONRksxwBXG3HxE8PRTmNruQ843LExFebVq1611Qi5W7I6YQjHWbOsknZqhJJqrp+o2eqWwuLG4jniP8SHp7EdjVvFeBUdRyanudkbW0EpcUuKUCpUR3DFGKdilArRQJuNxS4p+KxNU8W6LpEpiursGUdUjUsR9cV0UsPUqvlpxbfkRKajq2bQFLisXSPFuia3N5NneqZ+0Tgox+mev4Vu7aueHnTfLNWfmJTT1QzFG2pMUu2l7MdyHZmpLa4ksZvMTlD99fUU7bRtBpwjKnJTpuzWzE2mrPY6KCZLiJZYzlWqSudsbo2FxtY/uHPPsfWuiByMjpX2+W49Yuld6SW6/rozzK1L2cvIKKKK9ExCmTSrDE0jnCqMmn1ha/d8raof9p/6CuHMcYsHh5Vnv09ehrRpupNRMm6uHu7l5n7ngeg9KltEy4qoKt2r7Xr83ozdSvz1Hdt6ntTVoWibcK4UVNUELgqKmJ4r6+m1y6HlSvca7hRWZdXIUEk4A5JNWLmXAPNcV421U2GhyBWxJOdg+nf8Aw/GuKtOVarGhDds3hFRi5s4Txt4ofUrtoY3ItozhV9T6mvNru6zIee9XdSvCXY5rnZpssTmvrqNGFGCpwVkjilJyd2dZ4X8T3WgamlzbuShIEsRPEi+h/oa+hbC9g1KwgvLZt0MyB1P+e9fKFvPhhzXt/wAItZNxY3WlSNkwkTRA/wB08MPzx+deHn2BjUpfWIr3o7+a/wCAdOFqtS5Hsz0kCnAUoFOAr5JRO+4mKUClAokZYo3kc4VQWJ9AK2jC5LZyXjXxH/ZNp9lt3xcyrlmB5Rf8TXiOpX7O7EnJNbninWX1DUbi5Y/fYkD0HYflXDXlwWY8193gcJHDUVBb9fU8upNzlcmTUJIZ1kjcq6nIZTgg19BfDnxh/wAJNpJgunB1C2ADn/novZvr2P8A9evmZpTmuv8Ah54gbRfFFncF9sRcRy88bG4P5dfwpZhhViKLVtVt/XmFKfJI+n8UYpwFLivj1E9C43FLtp2KUCqUBXIpI96EVf0e7LIbWQ/PH93PcVWAqtIWtrhJ0+8pz9a1o1pYStGuttn6f8DcUoqpFwZ09FMikWaJZEOVYZFPr7eMlJJrZnltW0GySLFG0jHCqCTXGTStcTvK3Vzmuh12fyrHyweZDj8O9c2K+I4nxXPWjh1tHV+r/wCB+Z6mBp2i59wFPQ4NNFOAr5qOh2s1bWbpV15PlrFhcq1XGmynWvoMLi/3dmcVSl7xBcSZJFeVfE++xeW9sDwkW/8AEn/61enuctXivxQm2+JJV/uxIP0rfJP3mO5n0T/y/UWJ92lY851CfLkZrId8nNWbuTc5qgzc19qecTRSYavSPhXqBtvGNoucLOrRN+IyP1ArzBW5rtPAMpXxdpGDj/S4x+bAVhioKdCcX1T/ACKg7STPp8ClApQKXFfARieq2AFYfjG7+xeFL+UHBZPLH/AiB/Wt3Fcf8TZDH4PfH8U6D+Z/pXbgoKWIgn3RlUdoM8G1S5yW5rnJ5Mk1pahLljWNI2TX3J5owtVuwl2Trz3qiTmpbZtsq/WgVz7G8N3h1Hwzpt2TlpbZCx98c/rmtTFct8NXMnw90licnY4/J2FdZivja0OWrKK6NnoRd4obinYpcUoFSojuIBUc6bkNTgUMuVpyp80WhKVmO0Sc7JLZjyhyv0P+f1rWrm7eT7NqcT9FY7T+NdJXt5HXdTDezlvB2+XT/L5HPio2nzLqc3r8u+9SPsifqf8AIrLFWdRfzNSnb/ax+XFVxXw2Y1fbYypPzf4aI9SjHlpxQ4CnUgpwFc6RbFFP3HFNApQK2hdEsMV4j8WVMfiZyQQHhRh79v6V7gBXkXxosWSewv1HyvG0TH3U5H/oR/KvdyGXLi0n1TX6/ocuKV6Z4tcH5jVQnmrE5+Y1Wr7ZHmMB1rtfh1GZvGWkqCOLlG59jn+lcVXp3wY09rzxnFPjKWsTyn8to/VqwxUlChOT7MqmrySPoylAoApQK+GSPUuGK4z4pIT4JlYfwTIT+o/rXa4rB8a2B1Hwbqluoy3kmRR7r839K68I+SvCT7ozqaxaPla+b5jWZIeTWnfDDmsp+tfannMbUkP+tWo6ntIzLdRooJJIAApkn1l8NYjF8PNHVupjZvzdj/WusxVDQrD+zNA0+xxgwW6Rn6hRn9a0cV8jVfNUlLu2d60SQmKUClxSgUkgbAClIyKUClxxVpE3Mu8U4yOororaXzraKT+8oNYV0uVNaWjybtOQf3SV/WqyefJjJ0/5lf7n/wAEeIV6SfY5qVt88jerE/rQKYOaeK+MvzNs9PbQcKcKQU8VtFEsAKcBQBTgK6IohgBXL/ELQ213whdRRLuuIP38QHcr1H5E11QFLiurDzlSqRqR3RE0pJpnxndKVkINVK9i+Jvw3ns7ubV9KgL2UhLyRoMmFu/H93+VeRyW0qMVKHP0r77D14V6anBnkzg4uzIa+jfgr4ebTfDUuqTptlvmGzI58teh/E5/IV5j8Pfhve+KNQjubyJ4dKjYGSQjHmf7K+p/lX01bwRW1vHBCgjijUIiKOFA4Aryc3xceX2EXq9zfD03fmY/FOAoFLXz6R1sMUpUMpVhkEYIPelApa0SJPlbx14efQfEd5ZFSI1ctEfVDyv+H4VxUikGvqz4heCV8V6WslsFXUbcHyieBIvdCf5f/Xr5v1TRbqxupLe5gkhmQ4ZHXBBr63B4lV6a7rc4akOVnP133wl8Mvr/AIztXeMm1tCJ5TjjCngficfrXO6T4a1DWtQjsrG2eaZzgKo6e59B719ReAvBsHg3QVtVKvdy4e4lHdvQew/xpY3EqlTaW7CnC7OpxS4pQKWvnkjpuJTgKBSgVaQmwAp2OKAKU9KtIlso3I4NLpdx5Nu65/5aE/oKLjoap2+Qrf71eaqsqOKU49mdKipU7MokbXZfQ4p4p90nl3s6+jn+dNWvAlDkm4vozsTurjhTwKaKkAraCIYoFKBRTgK6IohgBTgKAKWtkiWwxkYrLk8MaDNOZ5NGsHlJyXNuhJP5VqgUtbQlKPwuxLSe42ONI0VI1VEUYCqMACn0U6qSEFKBQBTgK0SJYUtGKcBWiQgAqnfaPpup7ft9hbXO3oZolYj8xV2lFaRundEsqWOl2GmIUsLK3tVPUQxhM/XFXAKBTsVerd2SFLigClxVpE3DFOAoApatIVwFDdKWkc4FU9ELqUbg8GobKBpY3Yf3yP0FPuTgGrmjRg2RY/xOT/IVwYeisRjFB9mzolLkpXMzWI/L1NzjhwGH+fwqotbGvw8QzgdCVP8AT+tZC15ea0PY46pHu7/fqdFCXNSTHipBTFptzKYLOaYDJjjZgPoM1jTjfQpireWpuTbC5hNwOTFvG4fh1qwK8G8E/DdvEWnP4r1y8vRJO7TQpbPtkbnlyxBOc5wB6e9ez6JbTWtlGg1KTUbUqDDNNgybe2WGA31wD65r1sThadF8sJ3a0enU54VJS1asalKBSU6uZIsKUCgUtaJEsKdRSgVokIBTgKBSgVokSxaWgUtaJEgKUUYpatIliilAoxSitEhMWloFLVpEhUEd9aS3LW0d1A86ctEsgLL9R1rN1zRLnXoWtH1S6sbNhhxZEJLJ7FyDgewGfftXh+r+B/8AhB/EOi+KfDd7cz6d/aSW7mZgWB37ScgDKN8y/wCOa6qNGM9HLUiUmj6LFRynipO1V5m61y1XaJcVdmfdNhTW5p0fl6fCp67c/nzWBIpnuI4R/GwFdQAFUAdBxTyKHPXqVuyt+r/QvFO0IxK9/b/abKSMD5iMr9RXKpXZ1zGp232a+YgfJJ8y/wBaz4lwt1HEx6aP9B4KpvBkC0ssQmgkibo6lT+IxSLUor52n3R2MpaHYDS9CsLAAD7PbpEQPUKAaw7i+PhDW1W4ONC1CT5JD0tJzyQfRG6+xz2rrBVXVNMtdY0yfT72MSW867WH8iPcda76VRc7dTVPf/P1MpLTQuDkZHSnCvNvDniG68JayPCXiSUmIcaffP0dOysf09jx6V6SK1q0JUpWeqez7omMlJCiloFKKlIBRS0UorRIQopRQKUVokSxaWkpwrRIkBS0Uoq0iRaUUgpwq0IBS0VzfjTxhZ+D9Fa6mKyXUgK21vnmRv8AAdzWkIuTsiWyl401+YXNp4W0iTGr6mdrOvW2h/ikPocZxWxqnh63u/DcOjQxhYIXt9i/3VjkRv5LXJfC3QryVbrxfrRMmp6pzGXHKRdsemeMD0Ar0it5tU2ox6fmTuI5wKozvjNWJXwKzLqXt615ONrqEToowuy1pEXnXrzH7sY4+preqpptt9ls0Uj52+Zvqat19FlOFeHwsYy+J6v1f+Wxy4ifPNtbBVLU7T7XaEKP3ifMv+FXaK7a9GFenKlPZmcJOMlJHHRt2PWrC1Z1iyME32mMfu3PzAdjVKN81+d1KE8LWdCpuvxXc9iM1UjzRJxSikFOFbRIZg+LfCtp4r0hrSYBJ0y0E2OY2/wPcVw/hTxteeGtQPhrxZuQRHZFdPzsHYMe6+jf5Hq4rnPF/g2z8V2O19sV7GP3M+On+y3qP5V6WFrw5fY1vhf4PujGcXfmjudKjK6KyMGVhkEHIIpwrxHQ/FOt+AL86RrEEs1ih/1ZOWjH95D3X9Poc17BpGs2GuWS3enXKTxHrjqp9COoNOvhJ0dd4vZhGakaFOFNFOFZIbFFOFIKUVoiWKKUUClq0SwFOFJS1aExaUUlcd4x+IVh4ZRrS223mqsMLApyEPq5HT6dfpWtOEpu0US3Y1PFfi3T/CWlm6vG3zOCILdT80jf0Hqa8n8M6FqXxK8VvrevZaxgYb06L6rEv8z7e5qpomga18QfEUl3fTu2GH2i5I+SAf3EHTd6DoOpr3jTNMtNH06GwsYhFbxDCqOp9ST3J6k13y5cPHlWsn+Bn8RbVVRAqgKoGAAOAKa7YFKxxVaWTANebUqKKNIxuyKeTANR6bbfa7zzGH7uI5+p7VA5e4mWGMZdjgV0VpbJaW6xL26n1Nc2X4Z43E88vgh+L6L9WbVZ+yhZbsnooor7I84KKKKAGyRrLG0bgFWGCDXLXlo9hcbTkxt9xq6uori3juoTFKMqf0rys1yyONp3jpNbP9H5HRh67pPXZnNRyAiphVe6tZbCba/KH7rdjTo5QRXxcZSpzdKqrSR6LSa5o7FgU4UwHNPFdkTNmR4g8N6f4ksvIvI8SLnyp0+/Gfb29QeDXkGo6Fr/AIC1MXVrO8KE4S5i/wBVIPRh2PsePQ17uKSWGOeJopo1kjcYZHGQR6EV6GFxk6K5XrHsZTgpa9TzzQPirazbLbXoDZz9PPQExt7kdR+or0K0vLa+gWe0uIp4m6PGwYH8RXB678L7S63S6PKtsx5+zS5aI/Q9U/Ue1cJcaF4g8LTmZVvdPIP+uhYtEf8AgS8Y/wB6u1YfDYjWjLlfZmXPKPxI9/FKK8VsPiR4ns1UTfZb+P8AvOuGP4rj+VbkHxeYAC50GUHuY5s/zWoll9ePS4/axZ6hS15ufi9ZY+XR7wt6blqncfFy8cEWehBT2aaYn9AB/OiOCrv7IueJ6qKy9Z8S6R4fi36lexxNjKxg5dvoo5ryC98aeLdZbyVvBaq/Ais0wx+h5b9adpfw61zVZvPmt2hDHLT3zHcf+A/eJ+uPrXTHBKGtaViHO+xa8R/E7U9XR4NGU6dZdGuXP7xh7f3fw596h8JfDm91p1u70S2lix3NLIMTT/7oP3Qf7x/D1r0LQfh7pGjulxcA394nIkmHyof9lOg+pyfeuvpyxMKa5aKt5i5W9WVtP06z0mxisrGBILeIYVEH6+596sFsUhbFQSS4rz6lVLVmsY3FkkwKoXEx+6OSegFLNPzgck9AK0tN00xEXFwMyn7q/wB3/wCvXDCFXHVfZUtur7f10Ru3GlHmkSaXYfZk82UfvnHP+yPStCiivsMNh6eGpKlTWiPOnNzlzMKKKK3JCiiigAooooAjmgjuIjHKoZT2rnL3TZrFi6ZeH+93H1rp6CARgjIrzcxyujjY+9pJbP8ArdG9GvKk9Njkop89atK4NXL3REkJktiI3/u/wn/CshxNaybJkKn3718hXw+JwMrVl7vdbHoRnCqrx3L4NOFVI5we9TrIDWlOtGWxMotEwpcdqYGFOBroi0ZtGXeeF9Dv2L3Ol2zOerqmxj+K4NZr/Dvw65ytvNH7LOx/mTXUA04GuqFepHSMn95Din0OVHw68Pj/AJZTn6zGrtv4J8O25yumRsf+mjM/6E1vZo3Vo8TVe8n95PIuxHa2VpZLttbaGBfSNAv8qnzUZemmT3rJ1F1GokxbFMaTFV2mA71WlugOhrmq4uMFuaRpNlmScDvVQvJPII4VLMewqe3025uyGkzFH6nqfwrbtrSG0j2RJj1Pc1phsvxONfNP3Ifi/Rfq/wAQnVhS0WrK1hpi22JZcPN69l+laFFFfVYfDUsPTVOkrI4JzlN3kFFFFbkhRRRQBC9zGjlDnIpn22LGfm/KpHt4nbcy8/WmizgAICnn/aNAEnnR4BLquRnBOKBNEekif99CmNawvjcgOBjrSfY7fGPLGPqaAHi4hOP3i8+9L5sYODIn/fVRizgH8H6nig2cB6x/qaAJwcjI6UyWKOZCkiK6+hFOUBVCjoBgUtKUVJWaugTtsZFxoSElraQof7rcis+S0vLb78TMvqvIrp6K8XEZDhaj5qd4Py2+7/Kx1Qxc46PU5RbgdDUyzj1roJbaCb/WRI31FVX0ezbojJ/usa8yrk2Koq8Zprzuv8zaOJhLRozBMPWnecPWnz6bFFnbJL+JH+FVPJH99q8uVWpTdmbqKexY84etIZwO9RxWqyNgu/4Ef4VoxaNbFQzNK31ataPtq7tC3z/4YmXLHczXugO9MWSac4hidz7Ct+PTbOLlYEJ9W5/nVkAKMAAD0FerTyKvP+LUS9Nfxf8AkYPFQXwxMKHSLqbmZxEvoOTWhDZWdky/d8w9Gc81eqGe2iuAvmpnb0PpXrYXKcLh3zRjeXd6v/gfI554ic9G9B/nRH/lon/fQpv2mAkjzV4689KhOm2mDiBRn0p4sbYZxEvPWvSMR5uYFxmVOenNJ9rt8485M/Woxp1oBjyExS/YLXOfIXPrQBJ9pg4/epz70gu7c9JkP40w6faHH7heOlH2C1/54rQA83luCQZk496kR1ddyMCPUVB/Z9of+WCVNHEkKBI1CqOgF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 name="文本框 3"/>
          <p:cNvSpPr txBox="1"/>
          <p:nvPr/>
        </p:nvSpPr>
        <p:spPr>
          <a:xfrm>
            <a:off x="13875026" y="2133600"/>
            <a:ext cx="184731" cy="369332"/>
          </a:xfrm>
          <a:prstGeom prst="rect">
            <a:avLst/>
          </a:prstGeom>
          <a:noFill/>
        </p:spPr>
        <p:txBody>
          <a:bodyPr wrap="none" rtlCol="0">
            <a:spAutoFit/>
          </a:bodyPr>
          <a:lstStyle/>
          <a:p>
            <a:endParaRPr kumimoji="1" lang="zh-CN" altLang="en-US" dirty="0"/>
          </a:p>
        </p:txBody>
      </p:sp>
      <p:pic>
        <p:nvPicPr>
          <p:cNvPr id="7" name="图片 6"/>
          <p:cNvPicPr>
            <a:picLocks noChangeAspect="1"/>
          </p:cNvPicPr>
          <p:nvPr/>
        </p:nvPicPr>
        <p:blipFill>
          <a:blip r:embed="rId4" cstate="print"/>
          <a:stretch>
            <a:fillRect/>
          </a:stretch>
        </p:blipFill>
        <p:spPr>
          <a:xfrm>
            <a:off x="2811601" y="2748422"/>
            <a:ext cx="504000" cy="161257"/>
          </a:xfrm>
          <a:prstGeom prst="rect">
            <a:avLst/>
          </a:prstGeom>
          <a:solidFill>
            <a:schemeClr val="accent4"/>
          </a:solidFill>
        </p:spPr>
      </p:pic>
      <p:pic>
        <p:nvPicPr>
          <p:cNvPr id="8" name="图片 7"/>
          <p:cNvPicPr>
            <a:picLocks noChangeAspect="1"/>
          </p:cNvPicPr>
          <p:nvPr/>
        </p:nvPicPr>
        <p:blipFill>
          <a:blip r:embed="rId5" cstate="print"/>
          <a:stretch>
            <a:fillRect/>
          </a:stretch>
        </p:blipFill>
        <p:spPr>
          <a:xfrm>
            <a:off x="2825923" y="1896245"/>
            <a:ext cx="504000" cy="190819"/>
          </a:xfrm>
          <a:prstGeom prst="rect">
            <a:avLst/>
          </a:prstGeom>
          <a:solidFill>
            <a:schemeClr val="accent4"/>
          </a:solidFill>
        </p:spPr>
      </p:pic>
      <p:pic>
        <p:nvPicPr>
          <p:cNvPr id="9" name="图片 8"/>
          <p:cNvPicPr>
            <a:picLocks noChangeAspect="1"/>
          </p:cNvPicPr>
          <p:nvPr/>
        </p:nvPicPr>
        <p:blipFill>
          <a:blip r:embed="rId6" cstate="print"/>
          <a:stretch>
            <a:fillRect/>
          </a:stretch>
        </p:blipFill>
        <p:spPr>
          <a:xfrm flipH="1">
            <a:off x="7190889" y="1896245"/>
            <a:ext cx="504000" cy="172421"/>
          </a:xfrm>
          <a:prstGeom prst="rect">
            <a:avLst/>
          </a:prstGeom>
          <a:solidFill>
            <a:schemeClr val="accent4"/>
          </a:solidFill>
        </p:spPr>
      </p:pic>
      <p:pic>
        <p:nvPicPr>
          <p:cNvPr id="29" name="图片 28"/>
          <p:cNvPicPr>
            <a:picLocks noChangeAspect="1"/>
          </p:cNvPicPr>
          <p:nvPr/>
        </p:nvPicPr>
        <p:blipFill>
          <a:blip r:embed="rId4" cstate="print"/>
          <a:stretch>
            <a:fillRect/>
          </a:stretch>
        </p:blipFill>
        <p:spPr>
          <a:xfrm>
            <a:off x="2825772" y="3506903"/>
            <a:ext cx="504000" cy="161257"/>
          </a:xfrm>
          <a:prstGeom prst="rect">
            <a:avLst/>
          </a:prstGeom>
          <a:solidFill>
            <a:schemeClr val="accent4"/>
          </a:solidFill>
        </p:spPr>
      </p:pic>
      <p:pic>
        <p:nvPicPr>
          <p:cNvPr id="30" name="图片 29"/>
          <p:cNvPicPr>
            <a:picLocks noChangeAspect="1"/>
          </p:cNvPicPr>
          <p:nvPr/>
        </p:nvPicPr>
        <p:blipFill>
          <a:blip r:embed="rId5" cstate="print"/>
          <a:stretch>
            <a:fillRect/>
          </a:stretch>
        </p:blipFill>
        <p:spPr>
          <a:xfrm>
            <a:off x="2818828" y="4132713"/>
            <a:ext cx="504000" cy="190819"/>
          </a:xfrm>
          <a:prstGeom prst="rect">
            <a:avLst/>
          </a:prstGeom>
          <a:solidFill>
            <a:schemeClr val="accent4"/>
          </a:solidFill>
        </p:spPr>
      </p:pic>
      <p:pic>
        <p:nvPicPr>
          <p:cNvPr id="33" name="图片 32"/>
          <p:cNvPicPr>
            <a:picLocks noChangeAspect="1"/>
          </p:cNvPicPr>
          <p:nvPr/>
        </p:nvPicPr>
        <p:blipFill>
          <a:blip r:embed="rId6" cstate="print"/>
          <a:stretch>
            <a:fillRect/>
          </a:stretch>
        </p:blipFill>
        <p:spPr>
          <a:xfrm flipH="1">
            <a:off x="7190889" y="2720286"/>
            <a:ext cx="504000" cy="172421"/>
          </a:xfrm>
          <a:prstGeom prst="rect">
            <a:avLst/>
          </a:prstGeom>
          <a:solidFill>
            <a:schemeClr val="accent4"/>
          </a:solidFill>
        </p:spPr>
      </p:pic>
      <p:pic>
        <p:nvPicPr>
          <p:cNvPr id="34" name="图片 33"/>
          <p:cNvPicPr>
            <a:picLocks noChangeAspect="1"/>
          </p:cNvPicPr>
          <p:nvPr/>
        </p:nvPicPr>
        <p:blipFill>
          <a:blip r:embed="rId6" cstate="print"/>
          <a:stretch>
            <a:fillRect/>
          </a:stretch>
        </p:blipFill>
        <p:spPr>
          <a:xfrm flipH="1">
            <a:off x="7201522" y="3468749"/>
            <a:ext cx="504000" cy="172421"/>
          </a:xfrm>
          <a:prstGeom prst="rect">
            <a:avLst/>
          </a:prstGeom>
          <a:solidFill>
            <a:schemeClr val="accent4"/>
          </a:solidFill>
        </p:spPr>
      </p:pic>
      <p:pic>
        <p:nvPicPr>
          <p:cNvPr id="36" name="图片 35"/>
          <p:cNvPicPr>
            <a:picLocks noChangeAspect="1"/>
          </p:cNvPicPr>
          <p:nvPr/>
        </p:nvPicPr>
        <p:blipFill>
          <a:blip r:embed="rId5" cstate="print"/>
          <a:stretch>
            <a:fillRect/>
          </a:stretch>
        </p:blipFill>
        <p:spPr>
          <a:xfrm>
            <a:off x="7201522" y="4106648"/>
            <a:ext cx="504000" cy="190819"/>
          </a:xfrm>
          <a:prstGeom prst="rect">
            <a:avLst/>
          </a:prstGeom>
          <a:solidFill>
            <a:schemeClr val="accent4"/>
          </a:solidFill>
        </p:spPr>
      </p:pic>
      <p:pic>
        <p:nvPicPr>
          <p:cNvPr id="37" name="图片 36"/>
          <p:cNvPicPr>
            <a:picLocks noChangeAspect="1"/>
          </p:cNvPicPr>
          <p:nvPr/>
        </p:nvPicPr>
        <p:blipFill>
          <a:blip r:embed="rId5" cstate="print"/>
          <a:stretch>
            <a:fillRect/>
          </a:stretch>
        </p:blipFill>
        <p:spPr>
          <a:xfrm>
            <a:off x="7201522" y="4875792"/>
            <a:ext cx="504000" cy="190819"/>
          </a:xfrm>
          <a:prstGeom prst="rect">
            <a:avLst/>
          </a:prstGeom>
          <a:solidFill>
            <a:schemeClr val="accent4"/>
          </a:solidFill>
        </p:spPr>
      </p:pic>
      <p:pic>
        <p:nvPicPr>
          <p:cNvPr id="24" name="图片 23"/>
          <p:cNvPicPr>
            <a:picLocks noChangeAspect="1"/>
          </p:cNvPicPr>
          <p:nvPr/>
        </p:nvPicPr>
        <p:blipFill>
          <a:blip r:embed="rId4" cstate="print"/>
          <a:stretch>
            <a:fillRect/>
          </a:stretch>
        </p:blipFill>
        <p:spPr>
          <a:xfrm>
            <a:off x="2836556" y="4922482"/>
            <a:ext cx="504000" cy="161257"/>
          </a:xfrm>
          <a:prstGeom prst="rect">
            <a:avLst/>
          </a:prstGeom>
          <a:solidFill>
            <a:schemeClr val="accent4"/>
          </a:solidFill>
        </p:spPr>
      </p:pic>
      <p:pic>
        <p:nvPicPr>
          <p:cNvPr id="25" name="图片 24"/>
          <p:cNvPicPr>
            <a:picLocks noChangeAspect="1"/>
          </p:cNvPicPr>
          <p:nvPr/>
        </p:nvPicPr>
        <p:blipFill>
          <a:blip r:embed="rId4" cstate="print"/>
          <a:stretch>
            <a:fillRect/>
          </a:stretch>
        </p:blipFill>
        <p:spPr>
          <a:xfrm>
            <a:off x="2836556" y="6319571"/>
            <a:ext cx="504000" cy="161257"/>
          </a:xfrm>
          <a:prstGeom prst="rect">
            <a:avLst/>
          </a:prstGeom>
          <a:solidFill>
            <a:schemeClr val="accent4"/>
          </a:solidFill>
        </p:spPr>
      </p:pic>
      <p:pic>
        <p:nvPicPr>
          <p:cNvPr id="26" name="图片 25"/>
          <p:cNvPicPr>
            <a:picLocks noChangeAspect="1"/>
          </p:cNvPicPr>
          <p:nvPr/>
        </p:nvPicPr>
        <p:blipFill>
          <a:blip r:embed="rId6" cstate="print"/>
          <a:stretch>
            <a:fillRect/>
          </a:stretch>
        </p:blipFill>
        <p:spPr>
          <a:xfrm flipH="1">
            <a:off x="7201522" y="6290904"/>
            <a:ext cx="504000" cy="172421"/>
          </a:xfrm>
          <a:prstGeom prst="rect">
            <a:avLst/>
          </a:prstGeom>
          <a:solidFill>
            <a:schemeClr val="accent4"/>
          </a:solidFill>
        </p:spPr>
      </p:pic>
      <p:pic>
        <p:nvPicPr>
          <p:cNvPr id="27" name="图片 26"/>
          <p:cNvPicPr>
            <a:picLocks noChangeAspect="1"/>
          </p:cNvPicPr>
          <p:nvPr/>
        </p:nvPicPr>
        <p:blipFill>
          <a:blip r:embed="rId5" cstate="print"/>
          <a:stretch>
            <a:fillRect/>
          </a:stretch>
        </p:blipFill>
        <p:spPr>
          <a:xfrm>
            <a:off x="2818828" y="5605913"/>
            <a:ext cx="504000" cy="190819"/>
          </a:xfrm>
          <a:prstGeom prst="rect">
            <a:avLst/>
          </a:prstGeom>
          <a:solidFill>
            <a:schemeClr val="accent4"/>
          </a:solidFill>
        </p:spPr>
      </p:pic>
      <p:pic>
        <p:nvPicPr>
          <p:cNvPr id="28" name="图片 27"/>
          <p:cNvPicPr>
            <a:picLocks noChangeAspect="1"/>
          </p:cNvPicPr>
          <p:nvPr/>
        </p:nvPicPr>
        <p:blipFill>
          <a:blip r:embed="rId5" cstate="print"/>
          <a:stretch>
            <a:fillRect/>
          </a:stretch>
        </p:blipFill>
        <p:spPr>
          <a:xfrm>
            <a:off x="7201522" y="5579848"/>
            <a:ext cx="504000" cy="190819"/>
          </a:xfrm>
          <a:prstGeom prst="rect">
            <a:avLst/>
          </a:prstGeom>
          <a:solidFill>
            <a:schemeClr val="accent4"/>
          </a:solidFill>
        </p:spPr>
      </p:pic>
    </p:spTree>
    <p:extLst>
      <p:ext uri="{BB962C8B-B14F-4D97-AF65-F5344CB8AC3E}">
        <p14:creationId xmlns:p14="http://schemas.microsoft.com/office/powerpoint/2010/main" val="142618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13691" b="1936"/>
          <a:stretch/>
        </p:blipFill>
        <p:spPr>
          <a:xfrm>
            <a:off x="0" y="0"/>
            <a:ext cx="12192000" cy="6858000"/>
          </a:xfrm>
          <a:prstGeom prst="rect">
            <a:avLst/>
          </a:prstGeom>
        </p:spPr>
      </p:pic>
      <p:sp>
        <p:nvSpPr>
          <p:cNvPr id="5" name="矩形 4"/>
          <p:cNvSpPr/>
          <p:nvPr/>
        </p:nvSpPr>
        <p:spPr>
          <a:xfrm>
            <a:off x="-61913" y="0"/>
            <a:ext cx="12315825" cy="7095744"/>
          </a:xfrm>
          <a:prstGeom prst="rect">
            <a:avLst/>
          </a:prstGeom>
          <a:solidFill>
            <a:schemeClr val="tx1">
              <a:lumMod val="65000"/>
              <a:lumOff val="3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平行四边形 7"/>
          <p:cNvSpPr/>
          <p:nvPr/>
        </p:nvSpPr>
        <p:spPr>
          <a:xfrm>
            <a:off x="-1102332" y="4285948"/>
            <a:ext cx="8553167" cy="74857"/>
          </a:xfrm>
          <a:prstGeom prst="parallelogram">
            <a:avLst/>
          </a:prstGeom>
          <a:solidFill>
            <a:srgbClr val="FFC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 11"/>
          <p:cNvGrpSpPr/>
          <p:nvPr/>
        </p:nvGrpSpPr>
        <p:grpSpPr>
          <a:xfrm>
            <a:off x="6399973" y="3261837"/>
            <a:ext cx="4425245" cy="830997"/>
            <a:chOff x="5802565" y="3261837"/>
            <a:chExt cx="4425245" cy="830997"/>
          </a:xfrm>
        </p:grpSpPr>
        <p:sp>
          <p:nvSpPr>
            <p:cNvPr id="13" name="平行四边形 12"/>
            <p:cNvSpPr/>
            <p:nvPr/>
          </p:nvSpPr>
          <p:spPr>
            <a:xfrm>
              <a:off x="5802565" y="3456602"/>
              <a:ext cx="4425245"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6902005" y="3261837"/>
              <a:ext cx="2226366" cy="830997"/>
            </a:xfrm>
            <a:prstGeom prst="rect">
              <a:avLst/>
            </a:prstGeom>
            <a:noFill/>
          </p:spPr>
          <p:txBody>
            <a:bodyPr wrap="square" rtlCol="0">
              <a:spAutoFit/>
            </a:bodyPr>
            <a:lstStyle/>
            <a:p>
              <a:r>
                <a:rPr kumimoji="1" lang="zh-CN" altLang="en-US" sz="4800" b="1" dirty="0" smtClean="0">
                  <a:solidFill>
                    <a:schemeClr val="bg1">
                      <a:lumMod val="95000"/>
                    </a:schemeClr>
                  </a:solidFill>
                  <a:latin typeface="Microsoft YaHei" charset="-122"/>
                  <a:ea typeface="Microsoft YaHei" charset="-122"/>
                  <a:cs typeface="Microsoft YaHei" charset="-122"/>
                </a:rPr>
                <a:t>谢 谢 ！</a:t>
              </a:r>
              <a:endParaRPr kumimoji="1" lang="zh-CN" altLang="en-US" sz="4800" b="1" dirty="0">
                <a:solidFill>
                  <a:schemeClr val="bg1">
                    <a:lumMod val="95000"/>
                  </a:schemeClr>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72083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cstate="print">
            <a:alphaModFix amt="46000"/>
            <a:extLst>
              <a:ext uri="{28A0092B-C50C-407E-A947-70E740481C1C}">
                <a14:useLocalDpi xmlns:a14="http://schemas.microsoft.com/office/drawing/2010/main" val="0"/>
              </a:ext>
            </a:extLst>
          </a:blip>
          <a:srcRect/>
          <a:stretch/>
        </p:blipFill>
        <p:spPr>
          <a:xfrm>
            <a:off x="0" y="4920793"/>
            <a:ext cx="12192000" cy="1201566"/>
          </a:xfrm>
          <a:prstGeom prst="rect">
            <a:avLst/>
          </a:prstGeom>
        </p:spPr>
      </p:pic>
      <p:pic>
        <p:nvPicPr>
          <p:cNvPr id="18" name="图片 17"/>
          <p:cNvPicPr>
            <a:picLocks noChangeAspect="1"/>
          </p:cNvPicPr>
          <p:nvPr/>
        </p:nvPicPr>
        <p:blipFill rotWithShape="1">
          <a:blip r:embed="rId3"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为什么要首先引入交易模型？</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1248900" y="1182500"/>
            <a:ext cx="4187880" cy="2339464"/>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1518762" y="1896660"/>
            <a:ext cx="3648156" cy="961289"/>
          </a:xfrm>
          <a:prstGeom prst="rect">
            <a:avLst/>
          </a:prstGeom>
          <a:noFill/>
        </p:spPr>
        <p:txBody>
          <a:bodyPr wrap="square" rtlCol="0">
            <a:spAutoFit/>
          </a:bodyPr>
          <a:lstStyle/>
          <a:p>
            <a:pPr lvl="0" algn="ctr">
              <a:lnSpc>
                <a:spcPct val="150000"/>
              </a:lnSpc>
            </a:pPr>
            <a:r>
              <a:rPr lang="zh-CN" altLang="en-US" sz="2000" dirty="0">
                <a:solidFill>
                  <a:schemeClr val="tx2">
                    <a:lumMod val="50000"/>
                  </a:schemeClr>
                </a:solidFill>
                <a:latin typeface="Microsoft YaHei" charset="-122"/>
                <a:ea typeface="Microsoft YaHei" charset="-122"/>
                <a:cs typeface="Microsoft YaHei" charset="-122"/>
              </a:rPr>
              <a:t>交易模型</a:t>
            </a:r>
            <a:r>
              <a:rPr lang="zh-CN" altLang="en-US" sz="2000" dirty="0" smtClean="0">
                <a:solidFill>
                  <a:schemeClr val="tx2">
                    <a:lumMod val="50000"/>
                  </a:schemeClr>
                </a:solidFill>
                <a:latin typeface="Microsoft YaHei" charset="-122"/>
                <a:ea typeface="Microsoft YaHei" charset="-122"/>
                <a:cs typeface="Microsoft YaHei" charset="-122"/>
              </a:rPr>
              <a:t>有助于识别典型应用场景，并做针对性需求设计</a:t>
            </a:r>
            <a:endParaRPr lang="zh-CN" altLang="en-US" sz="2000" dirty="0">
              <a:solidFill>
                <a:schemeClr val="tx2">
                  <a:lumMod val="50000"/>
                </a:schemeClr>
              </a:solidFill>
              <a:latin typeface="Microsoft YaHei" charset="-122"/>
              <a:ea typeface="Microsoft YaHei" charset="-122"/>
              <a:cs typeface="Microsoft YaHei" charset="-122"/>
            </a:endParaRPr>
          </a:p>
        </p:txBody>
      </p:sp>
      <p:sp>
        <p:nvSpPr>
          <p:cNvPr id="15" name="平行四边形 14"/>
          <p:cNvSpPr/>
          <p:nvPr/>
        </p:nvSpPr>
        <p:spPr>
          <a:xfrm flipV="1">
            <a:off x="610731" y="1704249"/>
            <a:ext cx="2616717" cy="45719"/>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latin typeface="Microsoft YaHei" charset="-122"/>
              <a:ea typeface="Microsoft YaHei" charset="-122"/>
              <a:cs typeface="Microsoft YaHei" charset="-122"/>
            </a:endParaRPr>
          </a:p>
        </p:txBody>
      </p:sp>
      <p:sp>
        <p:nvSpPr>
          <p:cNvPr id="16" name="矩形 15"/>
          <p:cNvSpPr/>
          <p:nvPr/>
        </p:nvSpPr>
        <p:spPr>
          <a:xfrm>
            <a:off x="6608961" y="3151635"/>
            <a:ext cx="4187880" cy="2339464"/>
          </a:xfrm>
          <a:prstGeom prst="rect">
            <a:avLst/>
          </a:prstGeom>
          <a:solidFill>
            <a:srgbClr val="FFC300">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6878823" y="3802001"/>
            <a:ext cx="3648156" cy="961289"/>
          </a:xfrm>
          <a:prstGeom prst="rect">
            <a:avLst/>
          </a:prstGeom>
          <a:noFill/>
        </p:spPr>
        <p:txBody>
          <a:bodyPr wrap="square" rtlCol="0">
            <a:spAutoFit/>
          </a:bodyPr>
          <a:lstStyle/>
          <a:p>
            <a:pPr lvl="0" algn="ctr">
              <a:lnSpc>
                <a:spcPct val="150000"/>
              </a:lnSpc>
            </a:pPr>
            <a:r>
              <a:rPr lang="zh-CN" altLang="en-US" sz="2000" dirty="0" smtClean="0">
                <a:solidFill>
                  <a:schemeClr val="tx2">
                    <a:lumMod val="50000"/>
                  </a:schemeClr>
                </a:solidFill>
                <a:latin typeface="Microsoft YaHei" charset="-122"/>
                <a:ea typeface="Microsoft YaHei" charset="-122"/>
                <a:cs typeface="Microsoft YaHei" charset="-122"/>
              </a:rPr>
              <a:t>不同的交易模型需要不同的系统</a:t>
            </a:r>
            <a:r>
              <a:rPr lang="zh-CN" altLang="en-US" sz="2000" dirty="0">
                <a:solidFill>
                  <a:schemeClr val="tx2">
                    <a:lumMod val="50000"/>
                  </a:schemeClr>
                </a:solidFill>
                <a:latin typeface="Microsoft YaHei" charset="-122"/>
                <a:ea typeface="Microsoft YaHei" charset="-122"/>
                <a:cs typeface="Microsoft YaHei" charset="-122"/>
              </a:rPr>
              <a:t>实现方法和技术</a:t>
            </a:r>
            <a:r>
              <a:rPr lang="zh-CN" altLang="en-US" sz="2000" dirty="0" smtClean="0">
                <a:solidFill>
                  <a:schemeClr val="tx2">
                    <a:lumMod val="50000"/>
                  </a:schemeClr>
                </a:solidFill>
                <a:latin typeface="Microsoft YaHei" charset="-122"/>
                <a:ea typeface="Microsoft YaHei" charset="-122"/>
                <a:cs typeface="Microsoft YaHei" charset="-122"/>
              </a:rPr>
              <a:t>架构</a:t>
            </a:r>
            <a:endParaRPr lang="zh-CN" altLang="en-US" sz="2000" dirty="0">
              <a:solidFill>
                <a:schemeClr val="tx2">
                  <a:lumMod val="50000"/>
                </a:schemeClr>
              </a:solidFill>
              <a:latin typeface="Microsoft YaHei" charset="-122"/>
              <a:ea typeface="Microsoft YaHei" charset="-122"/>
              <a:cs typeface="Microsoft YaHei" charset="-122"/>
            </a:endParaRPr>
          </a:p>
        </p:txBody>
      </p:sp>
      <p:sp>
        <p:nvSpPr>
          <p:cNvPr id="20" name="平行四边形 19"/>
          <p:cNvSpPr/>
          <p:nvPr/>
        </p:nvSpPr>
        <p:spPr>
          <a:xfrm flipV="1">
            <a:off x="9177289" y="4918291"/>
            <a:ext cx="2149080" cy="51059"/>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158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cstate="print">
            <a:alphaModFix amt="46000"/>
            <a:extLst>
              <a:ext uri="{28A0092B-C50C-407E-A947-70E740481C1C}">
                <a14:useLocalDpi xmlns:a14="http://schemas.microsoft.com/office/drawing/2010/main" val="0"/>
              </a:ext>
            </a:extLst>
          </a:blip>
          <a:srcRect/>
          <a:stretch/>
        </p:blipFill>
        <p:spPr>
          <a:xfrm>
            <a:off x="0" y="4920793"/>
            <a:ext cx="12192000" cy="1201566"/>
          </a:xfrm>
          <a:prstGeom prst="rect">
            <a:avLst/>
          </a:prstGeom>
        </p:spPr>
      </p:pic>
      <p:pic>
        <p:nvPicPr>
          <p:cNvPr id="18" name="图片 17"/>
          <p:cNvPicPr>
            <a:picLocks noChangeAspect="1"/>
          </p:cNvPicPr>
          <p:nvPr/>
        </p:nvPicPr>
        <p:blipFill rotWithShape="1">
          <a:blip r:embed="rId3" cstate="print">
            <a:alphaModFix amt="41000"/>
            <a:extLst>
              <a:ext uri="{28A0092B-C50C-407E-A947-70E740481C1C}">
                <a14:useLocalDpi xmlns:a14="http://schemas.microsoft.com/office/drawing/2010/main" val="0"/>
              </a:ext>
            </a:extLst>
          </a:blip>
          <a:srcRect/>
          <a:stretch/>
        </p:blipFill>
        <p:spPr>
          <a:xfrm>
            <a:off x="0" y="1904215"/>
            <a:ext cx="12192000" cy="1423448"/>
          </a:xfrm>
          <a:prstGeom prst="rect">
            <a:avLst/>
          </a:prstGeom>
        </p:spPr>
      </p:pic>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smtClean="0">
                  <a:solidFill>
                    <a:schemeClr val="bg1">
                      <a:lumMod val="95000"/>
                    </a:schemeClr>
                  </a:solidFill>
                  <a:latin typeface="Microsoft YaHei" charset="-122"/>
                  <a:ea typeface="Microsoft YaHei" charset="-122"/>
                  <a:cs typeface="Microsoft YaHei" charset="-122"/>
                </a:rPr>
                <a:t>本币业务与交易模型映射关系</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1728269184"/>
              </p:ext>
            </p:extLst>
          </p:nvPr>
        </p:nvGraphicFramePr>
        <p:xfrm>
          <a:off x="1847528" y="1208790"/>
          <a:ext cx="8504354" cy="4913569"/>
        </p:xfrm>
        <a:graphic>
          <a:graphicData uri="http://schemas.openxmlformats.org/drawingml/2006/table">
            <a:tbl>
              <a:tblPr firstRow="1" bandRow="1">
                <a:tableStyleId>{EB9631B5-78F2-41C9-869B-9F39066F8104}</a:tableStyleId>
              </a:tblPr>
              <a:tblGrid>
                <a:gridCol w="1414442"/>
                <a:gridCol w="4346198"/>
                <a:gridCol w="2743714"/>
              </a:tblGrid>
              <a:tr h="681415">
                <a:tc>
                  <a:txBody>
                    <a:bodyPr/>
                    <a:lstStyle/>
                    <a:p>
                      <a:pPr algn="ctr"/>
                      <a:r>
                        <a:rPr lang="zh-CN" altLang="en-US" b="1" i="0" dirty="0" smtClean="0">
                          <a:solidFill>
                            <a:srgbClr val="313E4F"/>
                          </a:solidFill>
                          <a:latin typeface="Microsoft YaHei Light" charset="-122"/>
                          <a:ea typeface="Microsoft YaHei Light" charset="-122"/>
                          <a:cs typeface="Microsoft YaHei Light" charset="-122"/>
                        </a:rPr>
                        <a:t>交易模型</a:t>
                      </a:r>
                      <a:endParaRPr lang="zh-CN" altLang="en-US" b="1" i="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 模型特点</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c>
                  <a:txBody>
                    <a:bodyPr/>
                    <a:lstStyle/>
                    <a:p>
                      <a:pPr algn="ctr"/>
                      <a:r>
                        <a:rPr lang="zh-CN" altLang="en-US" sz="1800" b="1" i="0" kern="1200" dirty="0" smtClean="0">
                          <a:solidFill>
                            <a:srgbClr val="313E4F"/>
                          </a:solidFill>
                          <a:latin typeface="Microsoft YaHei Light" charset="-122"/>
                          <a:ea typeface="Microsoft YaHei Light" charset="-122"/>
                          <a:cs typeface="Microsoft YaHei Light" charset="-122"/>
                        </a:rPr>
                        <a:t>支持本币产品</a:t>
                      </a:r>
                      <a:endParaRPr lang="zh-CN" altLang="en-US" sz="1800" b="1" i="0" kern="1200" dirty="0">
                        <a:solidFill>
                          <a:srgbClr val="313E4F"/>
                        </a:solidFill>
                        <a:latin typeface="Microsoft YaHei Light" charset="-122"/>
                        <a:ea typeface="Microsoft YaHei Light" charset="-122"/>
                        <a:cs typeface="Microsoft YaHei Light" charset="-122"/>
                      </a:endParaRPr>
                    </a:p>
                  </a:txBody>
                  <a:tcPr anchor="ctr">
                    <a:lnT w="3175" cap="flat" cmpd="sng" algn="ctr">
                      <a:solidFill>
                        <a:schemeClr val="tx1"/>
                      </a:solidFill>
                      <a:prstDash val="solid"/>
                      <a:round/>
                      <a:headEnd type="none" w="med" len="med"/>
                      <a:tailEnd type="none" w="med" len="med"/>
                    </a:lnT>
                    <a:solidFill>
                      <a:schemeClr val="bg1">
                        <a:alpha val="75000"/>
                      </a:schemeClr>
                    </a:solidFill>
                  </a:tcPr>
                </a:tc>
              </a:tr>
              <a:tr h="1453048">
                <a:tc>
                  <a:txBody>
                    <a:bodyPr/>
                    <a:lstStyle/>
                    <a:p>
                      <a:pPr algn="ctr"/>
                      <a:endParaRPr lang="en-US" altLang="zh-CN" b="1" i="0" dirty="0" smtClean="0">
                        <a:latin typeface="Microsoft YaHei Light" charset="-122"/>
                        <a:ea typeface="Microsoft YaHei Light" charset="-122"/>
                        <a:cs typeface="Microsoft YaHei Light" charset="-122"/>
                      </a:endParaRPr>
                    </a:p>
                    <a:p>
                      <a:pPr algn="ctr"/>
                      <a:r>
                        <a:rPr lang="zh-CN" altLang="en-US" b="1" i="0" dirty="0" smtClean="0">
                          <a:latin typeface="Microsoft YaHei Light" charset="-122"/>
                          <a:ea typeface="Microsoft YaHei Light" charset="-122"/>
                          <a:cs typeface="Microsoft YaHei Light" charset="-122"/>
                        </a:rPr>
                        <a:t>订单驱动</a:t>
                      </a:r>
                      <a:endParaRPr lang="en-US" altLang="zh-CN" b="1" i="0" dirty="0" smtClean="0">
                        <a:latin typeface="Microsoft YaHei Light" charset="-122"/>
                        <a:ea typeface="Microsoft YaHei Light" charset="-122"/>
                        <a:cs typeface="Microsoft YaHei Light" charset="-122"/>
                      </a:endParaRPr>
                    </a:p>
                    <a:p>
                      <a:pPr algn="ctr"/>
                      <a:r>
                        <a:rPr lang="en-US" altLang="zh-CN" b="1" i="0" dirty="0" smtClean="0">
                          <a:latin typeface="Microsoft YaHei Light" charset="-122"/>
                          <a:ea typeface="Microsoft YaHei Light" charset="-122"/>
                          <a:cs typeface="Microsoft YaHei Light" charset="-122"/>
                        </a:rPr>
                        <a:t>(</a:t>
                      </a:r>
                      <a:r>
                        <a:rPr lang="en-US" altLang="zh-CN" b="1" i="0" dirty="0" err="1" smtClean="0">
                          <a:latin typeface="Microsoft YaHei Light" charset="-122"/>
                          <a:ea typeface="Microsoft YaHei Light" charset="-122"/>
                          <a:cs typeface="Microsoft YaHei Light" charset="-122"/>
                        </a:rPr>
                        <a:t>ODM</a:t>
                      </a:r>
                      <a:r>
                        <a:rPr lang="en-US" altLang="zh-CN" b="1" i="0" dirty="0" smtClean="0">
                          <a:latin typeface="Microsoft YaHei Light" charset="-122"/>
                          <a:ea typeface="Microsoft YaHei Light" charset="-122"/>
                          <a:cs typeface="Microsoft YaHei Light" charset="-122"/>
                        </a:rPr>
                        <a:t>)</a:t>
                      </a:r>
                      <a:endParaRPr lang="zh-CN" altLang="en-US" b="1" i="0" dirty="0">
                        <a:latin typeface="Microsoft YaHei Light" charset="-122"/>
                        <a:ea typeface="Microsoft YaHei Light" charset="-122"/>
                        <a:cs typeface="Microsoft YaHei Light" charset="-122"/>
                      </a:endParaRPr>
                    </a:p>
                  </a:txBody>
                  <a:tcPr>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i="0" dirty="0" smtClean="0">
                          <a:solidFill>
                            <a:srgbClr val="313E4F"/>
                          </a:solidFill>
                          <a:latin typeface="Microsoft YaHei Light" charset="-122"/>
                          <a:ea typeface="Microsoft YaHei Light" charset="-122"/>
                          <a:cs typeface="Microsoft YaHei Light" charset="-122"/>
                        </a:rPr>
                        <a:t>适用于处于同一层级的交易商间释放流动性；</a:t>
                      </a:r>
                      <a:endParaRPr lang="en-US" altLang="zh-CN" sz="1600" b="0" i="0" dirty="0" smtClean="0">
                        <a:solidFill>
                          <a:srgbClr val="313E4F"/>
                        </a:solidFill>
                        <a:latin typeface="Microsoft YaHei Light" charset="-122"/>
                        <a:ea typeface="Microsoft YaHei Light" charset="-122"/>
                        <a:cs typeface="Microsoft YaHei Light" charset="-122"/>
                      </a:endParaRPr>
                    </a:p>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i="0" dirty="0" smtClean="0">
                          <a:solidFill>
                            <a:srgbClr val="313E4F"/>
                          </a:solidFill>
                          <a:latin typeface="Microsoft YaHei Light" charset="-122"/>
                          <a:ea typeface="Microsoft YaHei Light" charset="-122"/>
                          <a:cs typeface="Microsoft YaHei Light" charset="-122"/>
                        </a:rPr>
                        <a:t>基于双边</a:t>
                      </a:r>
                      <a:r>
                        <a:rPr lang="en-US" altLang="zh-CN" sz="1600" b="0" i="0" dirty="0" smtClean="0">
                          <a:solidFill>
                            <a:srgbClr val="313E4F"/>
                          </a:solidFill>
                          <a:latin typeface="Microsoft YaHei Light" charset="-122"/>
                          <a:ea typeface="Microsoft YaHei Light" charset="-122"/>
                          <a:cs typeface="Microsoft YaHei Light" charset="-122"/>
                        </a:rPr>
                        <a:t>/</a:t>
                      </a:r>
                      <a:r>
                        <a:rPr lang="en-US" altLang="zh-CN" sz="1600" b="0" i="0" dirty="0" err="1" smtClean="0">
                          <a:solidFill>
                            <a:srgbClr val="313E4F"/>
                          </a:solidFill>
                          <a:latin typeface="Microsoft YaHei Light" charset="-122"/>
                          <a:ea typeface="Microsoft YaHei Light" charset="-122"/>
                          <a:cs typeface="Microsoft YaHei Light" charset="-122"/>
                        </a:rPr>
                        <a:t>ccp</a:t>
                      </a:r>
                      <a:r>
                        <a:rPr lang="zh-CN" altLang="en-US" sz="1600" b="0" i="0" dirty="0" smtClean="0">
                          <a:solidFill>
                            <a:srgbClr val="313E4F"/>
                          </a:solidFill>
                          <a:latin typeface="Microsoft YaHei Light" charset="-122"/>
                          <a:ea typeface="Microsoft YaHei Light" charset="-122"/>
                          <a:cs typeface="Microsoft YaHei Light" charset="-122"/>
                        </a:rPr>
                        <a:t>授信，通过匿名撮合寻找合适的交易对手；</a:t>
                      </a:r>
                      <a:endParaRPr lang="en-US" altLang="zh-CN" sz="1600" b="0" i="0" dirty="0" smtClean="0">
                        <a:solidFill>
                          <a:srgbClr val="313E4F"/>
                        </a:solidFill>
                        <a:latin typeface="Microsoft YaHei Light" charset="-122"/>
                        <a:ea typeface="Microsoft YaHei Light" charset="-122"/>
                        <a:cs typeface="Microsoft YaHei Light" charset="-122"/>
                      </a:endParaRPr>
                    </a:p>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i="0" dirty="0" smtClean="0">
                          <a:solidFill>
                            <a:srgbClr val="313E4F"/>
                          </a:solidFill>
                          <a:latin typeface="Microsoft YaHei Light" charset="-122"/>
                          <a:ea typeface="Microsoft YaHei Light" charset="-122"/>
                          <a:cs typeface="Microsoft YaHei Light" charset="-122"/>
                        </a:rPr>
                        <a:t>支持较高的交易效率；支持交易接口实现算法或策略交易；</a:t>
                      </a:r>
                    </a:p>
                  </a:txBody>
                  <a:tcPr>
                    <a:solidFill>
                      <a:schemeClr val="bg1">
                        <a:alpha val="75000"/>
                      </a:schemeClr>
                    </a:solidFill>
                  </a:tcPr>
                </a:tc>
                <a:tc>
                  <a:txBody>
                    <a:bodyPr/>
                    <a:lstStyle/>
                    <a:p>
                      <a:pPr marL="0" indent="0" algn="l">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支持流动性好的标准产品</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solidFill>
                      <a:schemeClr val="bg1">
                        <a:alpha val="75000"/>
                      </a:schemeClr>
                    </a:solidFill>
                  </a:tcPr>
                </a:tc>
              </a:tr>
              <a:tr h="1596392">
                <a:tc>
                  <a:txBody>
                    <a:bodyPr/>
                    <a:lstStyle/>
                    <a:p>
                      <a:pPr algn="ctr"/>
                      <a:endParaRPr lang="en-US" altLang="zh-CN" b="1" i="0" dirty="0" smtClean="0">
                        <a:latin typeface="Microsoft YaHei Light" charset="-122"/>
                        <a:ea typeface="Microsoft YaHei Light" charset="-122"/>
                        <a:cs typeface="Microsoft YaHei Light" charset="-122"/>
                      </a:endParaRPr>
                    </a:p>
                    <a:p>
                      <a:pPr algn="ctr"/>
                      <a:endParaRPr lang="en-US" altLang="zh-CN" b="1" i="0" dirty="0" smtClean="0">
                        <a:latin typeface="Microsoft YaHei Light" charset="-122"/>
                        <a:ea typeface="Microsoft YaHei Light" charset="-122"/>
                        <a:cs typeface="Microsoft YaHei Light" charset="-122"/>
                      </a:endParaRPr>
                    </a:p>
                    <a:p>
                      <a:pPr algn="ctr"/>
                      <a:r>
                        <a:rPr lang="zh-CN" altLang="en-US" b="1" i="0" dirty="0" smtClean="0">
                          <a:latin typeface="Microsoft YaHei Light" charset="-122"/>
                          <a:ea typeface="Microsoft YaHei Light" charset="-122"/>
                          <a:cs typeface="Microsoft YaHei Light" charset="-122"/>
                        </a:rPr>
                        <a:t>报价驱动</a:t>
                      </a:r>
                      <a:endParaRPr lang="en-US" altLang="zh-CN" b="1" i="0" dirty="0" smtClean="0">
                        <a:latin typeface="Microsoft YaHei Light" charset="-122"/>
                        <a:ea typeface="Microsoft YaHei Light" charset="-122"/>
                        <a:cs typeface="Microsoft YaHei Light" charset="-122"/>
                      </a:endParaRPr>
                    </a:p>
                    <a:p>
                      <a:pPr algn="ctr"/>
                      <a:r>
                        <a:rPr lang="en-US" altLang="zh-CN" b="1" i="0" dirty="0" smtClean="0">
                          <a:latin typeface="Microsoft YaHei Light" charset="-122"/>
                          <a:ea typeface="Microsoft YaHei Light" charset="-122"/>
                          <a:cs typeface="Microsoft YaHei Light" charset="-122"/>
                        </a:rPr>
                        <a:t>(</a:t>
                      </a:r>
                      <a:r>
                        <a:rPr lang="en-US" altLang="zh-CN" b="1" i="0" dirty="0" err="1" smtClean="0">
                          <a:latin typeface="Microsoft YaHei Light" charset="-122"/>
                          <a:ea typeface="Microsoft YaHei Light" charset="-122"/>
                          <a:cs typeface="Microsoft YaHei Light" charset="-122"/>
                        </a:rPr>
                        <a:t>QDM</a:t>
                      </a:r>
                      <a:r>
                        <a:rPr lang="en-US" altLang="zh-CN" b="1" i="0" dirty="0" smtClean="0">
                          <a:latin typeface="Microsoft YaHei Light" charset="-122"/>
                          <a:ea typeface="Microsoft YaHei Light" charset="-122"/>
                          <a:cs typeface="Microsoft YaHei Light" charset="-122"/>
                        </a:rPr>
                        <a:t>)</a:t>
                      </a:r>
                      <a:endParaRPr lang="zh-CN" altLang="en-US" b="1" i="0" dirty="0">
                        <a:latin typeface="Microsoft YaHei Light" charset="-122"/>
                        <a:ea typeface="Microsoft YaHei Light" charset="-122"/>
                        <a:cs typeface="Microsoft YaHei Light" charset="-122"/>
                      </a:endParaRPr>
                    </a:p>
                  </a:txBody>
                  <a:tcPr>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i="0" kern="1200" dirty="0" smtClean="0">
                          <a:solidFill>
                            <a:srgbClr val="313E4F"/>
                          </a:solidFill>
                          <a:latin typeface="Microsoft YaHei Light" charset="-122"/>
                          <a:ea typeface="Microsoft YaHei Light" charset="-122"/>
                          <a:cs typeface="Microsoft YaHei Light" charset="-122"/>
                        </a:rPr>
                        <a:t>引入做市商制度，适用于分层的市场，交易成员在不同层级间传导流动性；</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i="0" kern="1200" dirty="0" smtClean="0">
                          <a:solidFill>
                            <a:srgbClr val="313E4F"/>
                          </a:solidFill>
                          <a:latin typeface="Microsoft YaHei Light" charset="-122"/>
                          <a:ea typeface="Microsoft YaHei Light" charset="-122"/>
                          <a:cs typeface="Microsoft YaHei Light" charset="-122"/>
                        </a:rPr>
                        <a:t>通过做市商报价或向做市商询价（</a:t>
                      </a:r>
                      <a:r>
                        <a:rPr lang="en-US" altLang="zh-CN" sz="1600" b="0" i="0" kern="1200" dirty="0" err="1" smtClean="0">
                          <a:solidFill>
                            <a:srgbClr val="313E4F"/>
                          </a:solidFill>
                          <a:latin typeface="Microsoft YaHei Light" charset="-122"/>
                          <a:ea typeface="Microsoft YaHei Light" charset="-122"/>
                          <a:cs typeface="Microsoft YaHei Light" charset="-122"/>
                        </a:rPr>
                        <a:t>RFQ</a:t>
                      </a:r>
                      <a:r>
                        <a:rPr lang="zh-CN" altLang="en-US" sz="1600" b="0" i="0" kern="1200" dirty="0" smtClean="0">
                          <a:solidFill>
                            <a:srgbClr val="313E4F"/>
                          </a:solidFill>
                          <a:latin typeface="Microsoft YaHei Light" charset="-122"/>
                          <a:ea typeface="Microsoft YaHei Light" charset="-122"/>
                          <a:cs typeface="Microsoft YaHei Light" charset="-122"/>
                        </a:rPr>
                        <a:t>）寻找交易对手，完成产品定价；</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i="0" kern="1200" dirty="0" smtClean="0">
                          <a:solidFill>
                            <a:srgbClr val="313E4F"/>
                          </a:solidFill>
                          <a:latin typeface="Microsoft YaHei Light" charset="-122"/>
                          <a:ea typeface="Microsoft YaHei Light" charset="-122"/>
                          <a:cs typeface="Microsoft YaHei Light" charset="-122"/>
                        </a:rPr>
                        <a:t>支持较高的交易效率；通过交易接口实现算法或策略交易。</a:t>
                      </a:r>
                    </a:p>
                  </a:txBody>
                  <a:tcPr>
                    <a:solidFill>
                      <a:schemeClr val="bg1">
                        <a:alpha val="75000"/>
                      </a:schemeClr>
                    </a:solidFill>
                  </a:tcPr>
                </a:tc>
                <a:tc>
                  <a:txBody>
                    <a:bodyPr/>
                    <a:lstStyle/>
                    <a:p>
                      <a:pPr marL="0" indent="0" algn="l" defTabSz="914400" rtl="0" eaLnBrk="1" latinLnBrk="0" hangingPunct="1">
                        <a:lnSpc>
                          <a:spcPct val="100000"/>
                        </a:lnSpc>
                        <a:buFont typeface="Arial" charset="0"/>
                        <a:buNone/>
                      </a:pPr>
                      <a:r>
                        <a:rPr lang="zh-CN" altLang="en-US" sz="1600" b="0" i="0" kern="1200" dirty="0" smtClean="0">
                          <a:solidFill>
                            <a:srgbClr val="313E4F"/>
                          </a:solidFill>
                          <a:latin typeface="Microsoft YaHei Light" charset="-122"/>
                          <a:ea typeface="Microsoft YaHei Light" charset="-122"/>
                          <a:cs typeface="Microsoft YaHei Light" charset="-122"/>
                        </a:rPr>
                        <a:t>支持流动性较好的标准产品</a:t>
                      </a:r>
                      <a:endParaRPr lang="en-US" altLang="zh-CN" sz="1600" b="0" i="0" kern="1200" dirty="0" smtClean="0">
                        <a:solidFill>
                          <a:srgbClr val="313E4F"/>
                        </a:solidFill>
                        <a:latin typeface="Microsoft YaHei Light" charset="-122"/>
                        <a:ea typeface="Microsoft YaHei Light" charset="-122"/>
                        <a:cs typeface="Microsoft YaHei Light" charset="-122"/>
                      </a:endParaRPr>
                    </a:p>
                  </a:txBody>
                  <a:tcPr>
                    <a:solidFill>
                      <a:schemeClr val="bg1">
                        <a:alpha val="75000"/>
                      </a:schemeClr>
                    </a:solidFill>
                  </a:tcPr>
                </a:tc>
              </a:tr>
              <a:tr h="1182714">
                <a:tc>
                  <a:txBody>
                    <a:bodyPr/>
                    <a:lstStyle/>
                    <a:p>
                      <a:pPr algn="ctr"/>
                      <a:endParaRPr lang="en-US" altLang="zh-CN" b="1" i="0" dirty="0" smtClean="0">
                        <a:latin typeface="Microsoft YaHei Light" charset="-122"/>
                        <a:ea typeface="Microsoft YaHei Light" charset="-122"/>
                        <a:cs typeface="Microsoft YaHei Light" charset="-122"/>
                      </a:endParaRPr>
                    </a:p>
                    <a:p>
                      <a:pPr algn="ctr"/>
                      <a:r>
                        <a:rPr lang="zh-CN" altLang="en-US" b="1" i="0" dirty="0" smtClean="0">
                          <a:latin typeface="Microsoft YaHei Light" charset="-122"/>
                          <a:ea typeface="Microsoft YaHei Light" charset="-122"/>
                          <a:cs typeface="Microsoft YaHei Light" charset="-122"/>
                        </a:rPr>
                        <a:t>协商交易</a:t>
                      </a:r>
                      <a:endParaRPr lang="en-US" altLang="zh-CN" b="1" i="0" dirty="0" smtClean="0">
                        <a:latin typeface="Microsoft YaHei Light" charset="-122"/>
                        <a:ea typeface="Microsoft YaHei Light" charset="-122"/>
                        <a:cs typeface="Microsoft YaHei Light" charset="-122"/>
                      </a:endParaRPr>
                    </a:p>
                    <a:p>
                      <a:pPr algn="ctr"/>
                      <a:r>
                        <a:rPr lang="en-US" altLang="zh-CN" b="1" i="0" dirty="0" smtClean="0">
                          <a:latin typeface="Microsoft YaHei Light" charset="-122"/>
                          <a:ea typeface="Microsoft YaHei Light" charset="-122"/>
                          <a:cs typeface="Microsoft YaHei Light" charset="-122"/>
                        </a:rPr>
                        <a:t>(</a:t>
                      </a:r>
                      <a:r>
                        <a:rPr lang="en-US" altLang="zh-CN" b="1" i="0" dirty="0" err="1" smtClean="0">
                          <a:latin typeface="Microsoft YaHei Light" charset="-122"/>
                          <a:ea typeface="Microsoft YaHei Light" charset="-122"/>
                          <a:cs typeface="Microsoft YaHei Light" charset="-122"/>
                        </a:rPr>
                        <a:t>NDM</a:t>
                      </a:r>
                      <a:r>
                        <a:rPr lang="en-US" altLang="zh-CN" b="1" i="0" dirty="0" smtClean="0">
                          <a:latin typeface="Microsoft YaHei Light" charset="-122"/>
                          <a:ea typeface="Microsoft YaHei Light" charset="-122"/>
                          <a:cs typeface="Microsoft YaHei Light" charset="-122"/>
                        </a:rPr>
                        <a:t>)</a:t>
                      </a:r>
                      <a:endParaRPr lang="zh-CN" altLang="en-US" b="1" i="0" dirty="0">
                        <a:latin typeface="Microsoft YaHei Light" charset="-122"/>
                        <a:ea typeface="Microsoft YaHei Light" charset="-122"/>
                        <a:cs typeface="Microsoft YaHei Light" charset="-122"/>
                      </a:endParaRPr>
                    </a:p>
                  </a:txBody>
                  <a:tcPr>
                    <a:lnB w="6350" cap="flat" cmpd="sng" algn="ctr">
                      <a:solidFill>
                        <a:schemeClr val="tx1"/>
                      </a:solidFill>
                      <a:prstDash val="solid"/>
                      <a:round/>
                      <a:headEnd type="none" w="med" len="med"/>
                      <a:tailEnd type="none" w="med" len="med"/>
                    </a:lnB>
                    <a:solidFill>
                      <a:schemeClr val="bg1">
                        <a:alpha val="75000"/>
                      </a:schemeClr>
                    </a:solidFill>
                  </a:tcPr>
                </a:tc>
                <a:tc>
                  <a:txBody>
                    <a:bodyPr/>
                    <a:lstStyle/>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i="0" kern="1200" dirty="0" smtClean="0">
                          <a:solidFill>
                            <a:srgbClr val="313E4F"/>
                          </a:solidFill>
                          <a:latin typeface="Microsoft YaHei Light" charset="-122"/>
                          <a:ea typeface="Microsoft YaHei Light" charset="-122"/>
                          <a:cs typeface="Microsoft YaHei Light" charset="-122"/>
                        </a:rPr>
                        <a:t>适用于没有市场分层、流动性不高的市场；</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i="0" kern="1200" dirty="0" smtClean="0">
                          <a:solidFill>
                            <a:srgbClr val="313E4F"/>
                          </a:solidFill>
                          <a:latin typeface="Microsoft YaHei Light" charset="-122"/>
                          <a:ea typeface="Microsoft YaHei Light" charset="-122"/>
                          <a:cs typeface="Microsoft YaHei Light" charset="-122"/>
                        </a:rPr>
                        <a:t>通过向市场发送报价意向来寻找交易对手和交易意向，以促成潜在交易为最终目的；</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marL="177800" marR="0"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b="0" i="0" kern="1200" dirty="0" smtClean="0">
                          <a:solidFill>
                            <a:srgbClr val="313E4F"/>
                          </a:solidFill>
                          <a:latin typeface="Microsoft YaHei Light" charset="-122"/>
                          <a:ea typeface="Microsoft YaHei Light" charset="-122"/>
                          <a:cs typeface="Microsoft YaHei Light" charset="-122"/>
                        </a:rPr>
                        <a:t>对交易效率没有过高要求。</a:t>
                      </a:r>
                      <a:endParaRPr lang="zh-CN" altLang="en-US" sz="1600" b="0" i="0" kern="1200" dirty="0">
                        <a:solidFill>
                          <a:srgbClr val="313E4F"/>
                        </a:solidFill>
                        <a:latin typeface="Microsoft YaHei Light" charset="-122"/>
                        <a:ea typeface="Microsoft YaHei Light" charset="-122"/>
                        <a:cs typeface="Microsoft YaHei Light" charset="-122"/>
                      </a:endParaRPr>
                    </a:p>
                  </a:txBody>
                  <a:tcPr>
                    <a:lnB w="6350" cap="flat" cmpd="sng" algn="ctr">
                      <a:solidFill>
                        <a:schemeClr val="tx1"/>
                      </a:solidFill>
                      <a:prstDash val="solid"/>
                      <a:round/>
                      <a:headEnd type="none" w="med" len="med"/>
                      <a:tailEnd type="none" w="med" len="med"/>
                    </a:lnB>
                    <a:solidFill>
                      <a:schemeClr val="bg1">
                        <a:alpha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zh-CN" altLang="en-US" sz="1600" b="0" i="0" kern="1200" dirty="0" smtClean="0">
                          <a:solidFill>
                            <a:srgbClr val="313E4F"/>
                          </a:solidFill>
                          <a:latin typeface="Microsoft YaHei Light" charset="-122"/>
                          <a:ea typeface="Microsoft YaHei Light" charset="-122"/>
                          <a:cs typeface="Microsoft YaHei Light" charset="-122"/>
                        </a:rPr>
                        <a:t>支持流动性不足的产品或非标准产品、存在大额交易的标准产品</a:t>
                      </a:r>
                      <a:endParaRPr lang="en-US" altLang="zh-CN" sz="1600" b="0" i="0" kern="1200" dirty="0" smtClean="0">
                        <a:solidFill>
                          <a:srgbClr val="313E4F"/>
                        </a:solidFill>
                        <a:latin typeface="Microsoft YaHei Light" charset="-122"/>
                        <a:ea typeface="Microsoft YaHei Light" charset="-122"/>
                        <a:cs typeface="Microsoft YaHei Light" charset="-122"/>
                      </a:endParaRPr>
                    </a:p>
                    <a:p>
                      <a:pPr algn="l"/>
                      <a:endParaRPr lang="zh-CN" altLang="en-US" sz="1600" b="0" i="0" dirty="0">
                        <a:solidFill>
                          <a:srgbClr val="313E4F"/>
                        </a:solidFill>
                        <a:latin typeface="Microsoft YaHei Light" charset="-122"/>
                        <a:ea typeface="Microsoft YaHei Light" charset="-122"/>
                        <a:cs typeface="Microsoft YaHei Light" charset="-122"/>
                      </a:endParaRPr>
                    </a:p>
                  </a:txBody>
                  <a:tcPr>
                    <a:lnB w="6350" cap="flat" cmpd="sng" algn="ctr">
                      <a:solidFill>
                        <a:schemeClr val="tx1"/>
                      </a:solidFill>
                      <a:prstDash val="solid"/>
                      <a:round/>
                      <a:headEnd type="none" w="med" len="med"/>
                      <a:tailEnd type="none" w="med" len="med"/>
                    </a:lnB>
                    <a:solidFill>
                      <a:schemeClr val="bg1">
                        <a:alpha val="75000"/>
                      </a:schemeClr>
                    </a:solidFill>
                  </a:tcPr>
                </a:tc>
              </a:tr>
            </a:tbl>
          </a:graphicData>
        </a:graphic>
      </p:graphicFrame>
    </p:spTree>
    <p:extLst>
      <p:ext uri="{BB962C8B-B14F-4D97-AF65-F5344CB8AC3E}">
        <p14:creationId xmlns:p14="http://schemas.microsoft.com/office/powerpoint/2010/main" val="19158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smtClean="0">
                  <a:solidFill>
                    <a:schemeClr val="bg1">
                      <a:lumMod val="95000"/>
                    </a:schemeClr>
                  </a:solidFill>
                  <a:latin typeface="Microsoft YaHei" charset="-122"/>
                  <a:ea typeface="Microsoft YaHei" charset="-122"/>
                  <a:cs typeface="Microsoft YaHei" charset="-122"/>
                </a:rPr>
                <a:t>交易模型的本币应用场景</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229735" y="1229592"/>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Times New Roman" pitchFamily="18" charset="0"/>
                <a:ea typeface="微软雅黑" pitchFamily="34" charset="-122"/>
                <a:cs typeface="Times New Roman" pitchFamily="18" charset="0"/>
              </a:rPr>
              <a:t>交易模型</a:t>
            </a:r>
          </a:p>
        </p:txBody>
      </p:sp>
      <p:sp>
        <p:nvSpPr>
          <p:cNvPr id="12" name="矩形 11"/>
          <p:cNvSpPr/>
          <p:nvPr/>
        </p:nvSpPr>
        <p:spPr>
          <a:xfrm>
            <a:off x="229735" y="2032553"/>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Times New Roman" pitchFamily="18" charset="0"/>
                <a:ea typeface="微软雅黑" pitchFamily="34" charset="-122"/>
                <a:cs typeface="Times New Roman" pitchFamily="18" charset="0"/>
              </a:rPr>
              <a:t>市场行情</a:t>
            </a:r>
            <a:endParaRPr lang="zh-CN" altLang="en-US" b="1" dirty="0">
              <a:latin typeface="Times New Roman" pitchFamily="18" charset="0"/>
              <a:ea typeface="微软雅黑" pitchFamily="34" charset="-122"/>
              <a:cs typeface="Times New Roman" pitchFamily="18" charset="0"/>
            </a:endParaRPr>
          </a:p>
        </p:txBody>
      </p:sp>
      <p:sp>
        <p:nvSpPr>
          <p:cNvPr id="15" name="矩形 14"/>
          <p:cNvSpPr/>
          <p:nvPr/>
        </p:nvSpPr>
        <p:spPr>
          <a:xfrm>
            <a:off x="220519" y="3248407"/>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Times New Roman" pitchFamily="18" charset="0"/>
                <a:ea typeface="微软雅黑" pitchFamily="34" charset="-122"/>
                <a:cs typeface="Times New Roman" pitchFamily="18" charset="0"/>
              </a:rPr>
              <a:t>交易执行</a:t>
            </a:r>
          </a:p>
        </p:txBody>
      </p:sp>
      <p:sp>
        <p:nvSpPr>
          <p:cNvPr id="17" name="矩形 16"/>
          <p:cNvSpPr/>
          <p:nvPr/>
        </p:nvSpPr>
        <p:spPr>
          <a:xfrm>
            <a:off x="231152" y="5169405"/>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Times New Roman" pitchFamily="18" charset="0"/>
                <a:ea typeface="微软雅黑" pitchFamily="34" charset="-122"/>
                <a:cs typeface="Times New Roman" pitchFamily="18" charset="0"/>
              </a:rPr>
              <a:t>目前支持产品</a:t>
            </a:r>
          </a:p>
        </p:txBody>
      </p:sp>
      <p:sp>
        <p:nvSpPr>
          <p:cNvPr id="20" name="矩形 19"/>
          <p:cNvSpPr/>
          <p:nvPr/>
        </p:nvSpPr>
        <p:spPr>
          <a:xfrm>
            <a:off x="240368" y="6063580"/>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Times New Roman" pitchFamily="18" charset="0"/>
                <a:ea typeface="微软雅黑" pitchFamily="34" charset="-122"/>
                <a:cs typeface="Times New Roman" pitchFamily="18" charset="0"/>
              </a:rPr>
              <a:t>未来支持产品</a:t>
            </a:r>
          </a:p>
        </p:txBody>
      </p:sp>
      <p:grpSp>
        <p:nvGrpSpPr>
          <p:cNvPr id="19" name="组合 18"/>
          <p:cNvGrpSpPr/>
          <p:nvPr/>
        </p:nvGrpSpPr>
        <p:grpSpPr>
          <a:xfrm>
            <a:off x="1488924" y="1212052"/>
            <a:ext cx="1841055" cy="478531"/>
            <a:chOff x="0" y="744114"/>
            <a:chExt cx="1841055" cy="1307935"/>
          </a:xfrm>
        </p:grpSpPr>
        <p:sp>
          <p:nvSpPr>
            <p:cNvPr id="21" name="圆角矩形 20"/>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1200" b="1" kern="1200" dirty="0" smtClean="0">
                  <a:solidFill>
                    <a:srgbClr val="313E4F"/>
                  </a:solidFill>
                  <a:latin typeface="Times New Roman" pitchFamily="18" charset="0"/>
                  <a:ea typeface="微软雅黑" pitchFamily="34" charset="-122"/>
                  <a:cs typeface="Times New Roman" pitchFamily="18" charset="0"/>
                </a:rPr>
                <a:t>订单驱动</a:t>
              </a:r>
              <a:endParaRPr lang="zh-CN" altLang="en-US" sz="1200" b="1" kern="1200" dirty="0">
                <a:solidFill>
                  <a:srgbClr val="313E4F"/>
                </a:solidFill>
                <a:latin typeface="Times New Roman" pitchFamily="18" charset="0"/>
                <a:ea typeface="微软雅黑" pitchFamily="34" charset="-122"/>
                <a:cs typeface="Times New Roman" pitchFamily="18" charset="0"/>
              </a:endParaRPr>
            </a:p>
          </p:txBody>
        </p:sp>
      </p:grpSp>
      <p:grpSp>
        <p:nvGrpSpPr>
          <p:cNvPr id="23" name="组合 22"/>
          <p:cNvGrpSpPr/>
          <p:nvPr/>
        </p:nvGrpSpPr>
        <p:grpSpPr>
          <a:xfrm>
            <a:off x="3512655" y="1215596"/>
            <a:ext cx="3677908" cy="478531"/>
            <a:chOff x="0" y="744114"/>
            <a:chExt cx="1841055" cy="1307935"/>
          </a:xfrm>
        </p:grpSpPr>
        <p:sp>
          <p:nvSpPr>
            <p:cNvPr id="24" name="圆角矩形 23"/>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1200" b="1" kern="1200" dirty="0" smtClean="0">
                  <a:solidFill>
                    <a:srgbClr val="313E4F"/>
                  </a:solidFill>
                  <a:latin typeface="Times New Roman" pitchFamily="18" charset="0"/>
                  <a:ea typeface="微软雅黑" pitchFamily="34" charset="-122"/>
                  <a:cs typeface="Times New Roman" pitchFamily="18" charset="0"/>
                </a:rPr>
                <a:t>报价驱动</a:t>
              </a:r>
              <a:endParaRPr lang="zh-CN" altLang="en-US" sz="1200" b="1" kern="1200" dirty="0">
                <a:solidFill>
                  <a:srgbClr val="313E4F"/>
                </a:solidFill>
                <a:latin typeface="Times New Roman" pitchFamily="18" charset="0"/>
                <a:ea typeface="微软雅黑" pitchFamily="34" charset="-122"/>
                <a:cs typeface="Times New Roman" pitchFamily="18" charset="0"/>
              </a:endParaRPr>
            </a:p>
          </p:txBody>
        </p:sp>
      </p:grpSp>
      <p:grpSp>
        <p:nvGrpSpPr>
          <p:cNvPr id="26" name="组合 25"/>
          <p:cNvGrpSpPr/>
          <p:nvPr/>
        </p:nvGrpSpPr>
        <p:grpSpPr>
          <a:xfrm>
            <a:off x="7265951" y="1215594"/>
            <a:ext cx="4698630" cy="478531"/>
            <a:chOff x="0" y="744114"/>
            <a:chExt cx="1841055" cy="1307935"/>
          </a:xfrm>
        </p:grpSpPr>
        <p:sp>
          <p:nvSpPr>
            <p:cNvPr id="27" name="圆角矩形 26"/>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1200" b="1" kern="1200" dirty="0" smtClean="0">
                  <a:solidFill>
                    <a:srgbClr val="313E4F"/>
                  </a:solidFill>
                  <a:latin typeface="Times New Roman" pitchFamily="18" charset="0"/>
                  <a:ea typeface="微软雅黑" pitchFamily="34" charset="-122"/>
                  <a:cs typeface="Times New Roman" pitchFamily="18" charset="0"/>
                </a:rPr>
                <a:t>协商驱动</a:t>
              </a:r>
              <a:endParaRPr lang="zh-CN" altLang="en-US" sz="1200" b="1" kern="1200" dirty="0">
                <a:solidFill>
                  <a:srgbClr val="313E4F"/>
                </a:solidFill>
                <a:latin typeface="Times New Roman" pitchFamily="18" charset="0"/>
                <a:ea typeface="微软雅黑" pitchFamily="34" charset="-122"/>
                <a:cs typeface="Times New Roman" pitchFamily="18" charset="0"/>
              </a:endParaRPr>
            </a:p>
          </p:txBody>
        </p:sp>
      </p:grpSp>
      <p:grpSp>
        <p:nvGrpSpPr>
          <p:cNvPr id="29" name="组合 28"/>
          <p:cNvGrpSpPr/>
          <p:nvPr/>
        </p:nvGrpSpPr>
        <p:grpSpPr>
          <a:xfrm>
            <a:off x="1488928" y="1820760"/>
            <a:ext cx="1841055" cy="776243"/>
            <a:chOff x="0" y="744114"/>
            <a:chExt cx="1841055" cy="1307935"/>
          </a:xfrm>
        </p:grpSpPr>
        <p:sp>
          <p:nvSpPr>
            <p:cNvPr id="30" name="圆角矩形 29"/>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未匹配市场订单</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r>
                <a:rPr lang="zh-CN" altLang="en-US" sz="900" b="1" kern="1200" dirty="0" smtClean="0">
                  <a:solidFill>
                    <a:srgbClr val="313E4F"/>
                  </a:solidFill>
                  <a:latin typeface="Times New Roman" pitchFamily="18" charset="0"/>
                  <a:ea typeface="微软雅黑" pitchFamily="34" charset="-122"/>
                  <a:cs typeface="Times New Roman" pitchFamily="18" charset="0"/>
                </a:rPr>
                <a:t>所有参与机构共同创造流动性</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p>
            <a:p>
              <a:pPr lvl="0" algn="ctr" defTabSz="444500">
                <a:lnSpc>
                  <a:spcPct val="20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dirty="0" smtClean="0">
                  <a:solidFill>
                    <a:srgbClr val="313E4F"/>
                  </a:solidFill>
                  <a:latin typeface="Times New Roman" pitchFamily="18" charset="0"/>
                  <a:ea typeface="微软雅黑" pitchFamily="34" charset="-122"/>
                  <a:cs typeface="Times New Roman" pitchFamily="18" charset="0"/>
                </a:rPr>
                <a:t>生成</a:t>
              </a:r>
              <a:r>
                <a:rPr lang="zh-CN" altLang="en-US" sz="900" b="1" kern="1200" dirty="0" smtClean="0">
                  <a:solidFill>
                    <a:srgbClr val="313E4F"/>
                  </a:solidFill>
                  <a:latin typeface="Times New Roman" pitchFamily="18" charset="0"/>
                  <a:ea typeface="微软雅黑" pitchFamily="34" charset="-122"/>
                  <a:cs typeface="Times New Roman" pitchFamily="18" charset="0"/>
                </a:rPr>
                <a:t>双边授信的私有行情 </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grpSp>
        <p:nvGrpSpPr>
          <p:cNvPr id="32" name="组合 31"/>
          <p:cNvGrpSpPr/>
          <p:nvPr/>
        </p:nvGrpSpPr>
        <p:grpSpPr>
          <a:xfrm>
            <a:off x="3466584" y="1810127"/>
            <a:ext cx="1841055" cy="776243"/>
            <a:chOff x="1994179" y="725744"/>
            <a:chExt cx="1841055" cy="1307935"/>
          </a:xfrm>
        </p:grpSpPr>
        <p:sp>
          <p:nvSpPr>
            <p:cNvPr id="33" name="圆角矩形 32"/>
            <p:cNvSpPr/>
            <p:nvPr/>
          </p:nvSpPr>
          <p:spPr>
            <a:xfrm>
              <a:off x="1994179" y="72574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圆角矩形 4"/>
            <p:cNvSpPr/>
            <p:nvPr/>
          </p:nvSpPr>
          <p:spPr>
            <a:xfrm>
              <a:off x="2032487" y="76405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30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做市报价</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r>
                <a:rPr lang="zh-CN" altLang="en-US" sz="900" b="1" dirty="0" smtClean="0">
                  <a:solidFill>
                    <a:srgbClr val="313E4F"/>
                  </a:solidFill>
                  <a:latin typeface="Times New Roman" pitchFamily="18" charset="0"/>
                  <a:ea typeface="微软雅黑" pitchFamily="34" charset="-122"/>
                  <a:cs typeface="Times New Roman" pitchFamily="18" charset="0"/>
                </a:rPr>
                <a:t>做市机构</a:t>
              </a:r>
              <a:r>
                <a:rPr lang="zh-CN" altLang="en-US" sz="900" b="1" kern="1200" dirty="0" smtClean="0">
                  <a:solidFill>
                    <a:srgbClr val="313E4F"/>
                  </a:solidFill>
                  <a:latin typeface="Times New Roman" pitchFamily="18" charset="0"/>
                  <a:ea typeface="微软雅黑" pitchFamily="34" charset="-122"/>
                  <a:cs typeface="Times New Roman" pitchFamily="18" charset="0"/>
                </a:rPr>
                <a:t>提供流动性</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p>
            <a:p>
              <a:pPr lvl="0" algn="ctr" defTabSz="444500">
                <a:lnSpc>
                  <a:spcPct val="30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dirty="0" smtClean="0">
                  <a:solidFill>
                    <a:srgbClr val="313E4F"/>
                  </a:solidFill>
                  <a:latin typeface="Times New Roman" pitchFamily="18" charset="0"/>
                  <a:ea typeface="微软雅黑" pitchFamily="34" charset="-122"/>
                  <a:cs typeface="Times New Roman" pitchFamily="18" charset="0"/>
                </a:rPr>
                <a:t>生成私有（授信）</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r>
                <a:rPr lang="zh-CN" altLang="en-US" sz="900" b="1" kern="1200" dirty="0" smtClean="0">
                  <a:solidFill>
                    <a:srgbClr val="313E4F"/>
                  </a:solidFill>
                  <a:latin typeface="Times New Roman" pitchFamily="18" charset="0"/>
                  <a:ea typeface="微软雅黑" pitchFamily="34" charset="-122"/>
                  <a:cs typeface="Times New Roman" pitchFamily="18" charset="0"/>
                </a:rPr>
                <a:t>公有行情</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grpSp>
        <p:nvGrpSpPr>
          <p:cNvPr id="41" name="组合 40"/>
          <p:cNvGrpSpPr/>
          <p:nvPr/>
        </p:nvGrpSpPr>
        <p:grpSpPr>
          <a:xfrm>
            <a:off x="7320898" y="1842027"/>
            <a:ext cx="4696027" cy="776243"/>
            <a:chOff x="6918687" y="725744"/>
            <a:chExt cx="1841055" cy="1307935"/>
          </a:xfrm>
        </p:grpSpPr>
        <p:sp>
          <p:nvSpPr>
            <p:cNvPr id="42" name="圆角矩形 41"/>
            <p:cNvSpPr/>
            <p:nvPr/>
          </p:nvSpPr>
          <p:spPr>
            <a:xfrm>
              <a:off x="6918687" y="725744"/>
              <a:ext cx="1841055" cy="1307935"/>
            </a:xfrm>
            <a:prstGeom prst="roundRect">
              <a:avLst>
                <a:gd name="adj" fmla="val 10000"/>
              </a:avLst>
            </a:prstGeom>
            <a:solidFill>
              <a:srgbClr val="B3EBF2">
                <a:alpha val="55000"/>
              </a:srgbClr>
            </a:solidFill>
            <a:ln>
              <a:noFill/>
            </a:ln>
          </p:spPr>
          <p:style>
            <a:lnRef idx="1">
              <a:schemeClr val="accent5"/>
            </a:lnRef>
            <a:fillRef idx="2">
              <a:schemeClr val="accent5"/>
            </a:fillRef>
            <a:effectRef idx="1">
              <a:schemeClr val="accent5"/>
            </a:effectRef>
            <a:fontRef idx="minor">
              <a:schemeClr val="dk1"/>
            </a:fontRef>
          </p:style>
        </p:sp>
        <p:sp>
          <p:nvSpPr>
            <p:cNvPr id="43" name="圆角矩形 4"/>
            <p:cNvSpPr/>
            <p:nvPr/>
          </p:nvSpPr>
          <p:spPr>
            <a:xfrm>
              <a:off x="6956995" y="764052"/>
              <a:ext cx="1764439" cy="1231319"/>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900" b="1" kern="1200" dirty="0" smtClean="0">
                  <a:solidFill>
                    <a:srgbClr val="313E4F"/>
                  </a:solidFill>
                  <a:latin typeface="Times New Roman" pitchFamily="18" charset="0"/>
                  <a:ea typeface="微软雅黑" pitchFamily="34" charset="-122"/>
                  <a:cs typeface="Times New Roman" pitchFamily="18" charset="0"/>
                </a:rPr>
                <a:t>全市场公开报价意向</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grpSp>
        <p:nvGrpSpPr>
          <p:cNvPr id="44" name="组合 43"/>
          <p:cNvGrpSpPr/>
          <p:nvPr/>
        </p:nvGrpSpPr>
        <p:grpSpPr>
          <a:xfrm>
            <a:off x="1452607" y="2709233"/>
            <a:ext cx="956714" cy="2396067"/>
            <a:chOff x="-25930" y="2215752"/>
            <a:chExt cx="956714" cy="1428098"/>
          </a:xfrm>
        </p:grpSpPr>
        <p:sp>
          <p:nvSpPr>
            <p:cNvPr id="45" name="圆角矩形 44"/>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6" name="圆角矩形 4"/>
            <p:cNvSpPr/>
            <p:nvPr/>
          </p:nvSpPr>
          <p:spPr>
            <a:xfrm>
              <a:off x="-25930" y="2388729"/>
              <a:ext cx="956714"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marL="228600" lvl="0" indent="-228600" algn="ctr" defTabSz="444500">
                <a:lnSpc>
                  <a:spcPct val="150000"/>
                </a:lnSpc>
                <a:spcBef>
                  <a:spcPct val="0"/>
                </a:spcBef>
                <a:spcAft>
                  <a:spcPts val="0"/>
                </a:spcAft>
                <a:buAutoNum type="arabicPeriod"/>
              </a:pPr>
              <a:r>
                <a:rPr lang="zh-CN" altLang="en-US" sz="900" b="1" kern="1200" dirty="0" smtClean="0">
                  <a:solidFill>
                    <a:srgbClr val="313E4F"/>
                  </a:solidFill>
                  <a:latin typeface="Times New Roman" pitchFamily="18" charset="0"/>
                  <a:ea typeface="微软雅黑" pitchFamily="34" charset="-122"/>
                  <a:cs typeface="Times New Roman" pitchFamily="18" charset="0"/>
                </a:rPr>
                <a:t>点击价格</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marL="228600" lvl="0" indent="-228600" algn="ctr" defTabSz="444500">
                <a:lnSpc>
                  <a:spcPct val="150000"/>
                </a:lnSpc>
                <a:spcBef>
                  <a:spcPct val="0"/>
                </a:spcBef>
                <a:spcAft>
                  <a:spcPts val="0"/>
                </a:spcAft>
                <a:buAutoNum type="arabicPeriod"/>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IOC</a:t>
              </a:r>
            </a:p>
            <a:p>
              <a:pPr lvl="0" algn="ctr" defTabSz="444500">
                <a:lnSpc>
                  <a:spcPct val="150000"/>
                </a:lnSpc>
                <a:spcBef>
                  <a:spcPct val="0"/>
                </a:spcBef>
                <a:spcAft>
                  <a:spcPts val="0"/>
                </a:spcAft>
              </a:pPr>
              <a:r>
                <a:rPr lang="zh-CN" altLang="en-US" sz="900" b="1" kern="1200" dirty="0" smtClean="0">
                  <a:solidFill>
                    <a:srgbClr val="313E4F"/>
                  </a:solidFill>
                  <a:latin typeface="Times New Roman" pitchFamily="18" charset="0"/>
                  <a:ea typeface="微软雅黑" pitchFamily="34" charset="-122"/>
                  <a:cs typeface="Times New Roman" pitchFamily="18" charset="0"/>
                </a:rPr>
                <a:t>订单匹配</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700" b="1"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p:txBody>
        </p:sp>
      </p:grpSp>
      <p:grpSp>
        <p:nvGrpSpPr>
          <p:cNvPr id="47" name="组合 46"/>
          <p:cNvGrpSpPr/>
          <p:nvPr/>
        </p:nvGrpSpPr>
        <p:grpSpPr>
          <a:xfrm>
            <a:off x="2270126" y="2639964"/>
            <a:ext cx="1136287" cy="2253092"/>
            <a:chOff x="784753" y="2180804"/>
            <a:chExt cx="1136287" cy="1342883"/>
          </a:xfrm>
        </p:grpSpPr>
        <p:sp>
          <p:nvSpPr>
            <p:cNvPr id="48" name="圆角矩形 47"/>
            <p:cNvSpPr/>
            <p:nvPr/>
          </p:nvSpPr>
          <p:spPr>
            <a:xfrm>
              <a:off x="941117" y="2215752"/>
              <a:ext cx="901594" cy="1307935"/>
            </a:xfrm>
            <a:prstGeom prst="roundRect">
              <a:avLst>
                <a:gd name="adj" fmla="val 10000"/>
              </a:avLst>
            </a:prstGeom>
            <a:solidFill>
              <a:srgbClr val="4DD1E2"/>
            </a:solidFill>
            <a:ln>
              <a:solidFill>
                <a:srgbClr val="4DD1E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9" name="圆角矩形 4"/>
            <p:cNvSpPr/>
            <p:nvPr/>
          </p:nvSpPr>
          <p:spPr>
            <a:xfrm>
              <a:off x="784753" y="2180804"/>
              <a:ext cx="1136287"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200000"/>
                </a:lnSpc>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20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提交订单</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kern="1200" dirty="0" smtClean="0">
                  <a:solidFill>
                    <a:srgbClr val="313E4F"/>
                  </a:solidFill>
                  <a:latin typeface="Times New Roman" pitchFamily="18" charset="0"/>
                  <a:ea typeface="微软雅黑" pitchFamily="34" charset="-122"/>
                  <a:cs typeface="Times New Roman" pitchFamily="18" charset="0"/>
                </a:rPr>
                <a:t>等待订单</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r>
                <a:rPr lang="zh-CN" altLang="en-US" sz="900" b="1" kern="1200" dirty="0" smtClean="0">
                  <a:solidFill>
                    <a:srgbClr val="313E4F"/>
                  </a:solidFill>
                  <a:latin typeface="Times New Roman" pitchFamily="18" charset="0"/>
                  <a:ea typeface="微软雅黑" pitchFamily="34" charset="-122"/>
                  <a:cs typeface="Times New Roman" pitchFamily="18" charset="0"/>
                </a:rPr>
                <a:t>    匹配机会</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200000"/>
                </a:lnSpc>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20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zh-CN" altLang="en-US" sz="900" kern="1200" dirty="0"/>
            </a:p>
          </p:txBody>
        </p:sp>
      </p:grpSp>
      <p:grpSp>
        <p:nvGrpSpPr>
          <p:cNvPr id="50" name="组合 49"/>
          <p:cNvGrpSpPr/>
          <p:nvPr/>
        </p:nvGrpSpPr>
        <p:grpSpPr>
          <a:xfrm>
            <a:off x="3450771" y="2691510"/>
            <a:ext cx="901594" cy="2194457"/>
            <a:chOff x="1656" y="2215752"/>
            <a:chExt cx="901594" cy="1307935"/>
          </a:xfrm>
        </p:grpSpPr>
        <p:sp>
          <p:nvSpPr>
            <p:cNvPr id="51" name="圆角矩形 50"/>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2"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点击价格</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IOC</a:t>
              </a:r>
              <a:r>
                <a:rPr lang="zh-CN" altLang="en-US" sz="900" b="1" kern="1200" dirty="0" smtClean="0">
                  <a:solidFill>
                    <a:srgbClr val="313E4F"/>
                  </a:solidFill>
                  <a:latin typeface="Times New Roman" pitchFamily="18" charset="0"/>
                  <a:ea typeface="微软雅黑" pitchFamily="34" charset="-122"/>
                  <a:cs typeface="Times New Roman" pitchFamily="18" charset="0"/>
                </a:rPr>
                <a:t>订单与报价匹配</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p:txBody>
        </p:sp>
      </p:grpSp>
      <p:grpSp>
        <p:nvGrpSpPr>
          <p:cNvPr id="53" name="组合 52"/>
          <p:cNvGrpSpPr/>
          <p:nvPr/>
        </p:nvGrpSpPr>
        <p:grpSpPr>
          <a:xfrm>
            <a:off x="4397068" y="2657207"/>
            <a:ext cx="901594" cy="2218127"/>
            <a:chOff x="941117" y="2201644"/>
            <a:chExt cx="901594" cy="1322043"/>
          </a:xfrm>
        </p:grpSpPr>
        <p:sp>
          <p:nvSpPr>
            <p:cNvPr id="54" name="圆角矩形 53"/>
            <p:cNvSpPr/>
            <p:nvPr/>
          </p:nvSpPr>
          <p:spPr>
            <a:xfrm>
              <a:off x="941117" y="2215752"/>
              <a:ext cx="901594" cy="1307935"/>
            </a:xfrm>
            <a:prstGeom prst="roundRect">
              <a:avLst>
                <a:gd name="adj" fmla="val 10000"/>
              </a:avLst>
            </a:prstGeom>
            <a:solidFill>
              <a:srgbClr val="4DD1E2"/>
            </a:solidFill>
            <a:ln>
              <a:solidFill>
                <a:srgbClr val="4DD1E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5" name="圆角矩形 4"/>
            <p:cNvSpPr/>
            <p:nvPr/>
          </p:nvSpPr>
          <p:spPr>
            <a:xfrm>
              <a:off x="967524" y="2201644"/>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提交订单</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endParaRPr lang="en-US" altLang="zh-CN" sz="14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kern="1200" dirty="0" smtClean="0">
                  <a:solidFill>
                    <a:srgbClr val="313E4F"/>
                  </a:solidFill>
                  <a:latin typeface="Times New Roman" pitchFamily="18" charset="0"/>
                  <a:ea typeface="微软雅黑" pitchFamily="34" charset="-122"/>
                  <a:cs typeface="Times New Roman" pitchFamily="18" charset="0"/>
                </a:rPr>
                <a:t>等待</a:t>
              </a:r>
              <a:r>
                <a:rPr lang="zh-CN" altLang="en-US" sz="900" b="1" dirty="0" smtClean="0">
                  <a:solidFill>
                    <a:srgbClr val="313E4F"/>
                  </a:solidFill>
                  <a:latin typeface="Times New Roman" pitchFamily="18" charset="0"/>
                  <a:ea typeface="微软雅黑" pitchFamily="34" charset="-122"/>
                  <a:cs typeface="Times New Roman" pitchFamily="18" charset="0"/>
                </a:rPr>
                <a:t>与报价</a:t>
              </a:r>
              <a:r>
                <a:rPr lang="zh-CN" altLang="en-US" sz="900" b="1" kern="1200" dirty="0" smtClean="0">
                  <a:solidFill>
                    <a:srgbClr val="313E4F"/>
                  </a:solidFill>
                  <a:latin typeface="Times New Roman" pitchFamily="18" charset="0"/>
                  <a:ea typeface="微软雅黑" pitchFamily="34" charset="-122"/>
                  <a:cs typeface="Times New Roman" pitchFamily="18" charset="0"/>
                </a:rPr>
                <a:t>匹配机会</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endParaRPr lang="en-US" altLang="zh-CN" sz="12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zh-CN" altLang="en-US" sz="900" kern="1200" dirty="0"/>
            </a:p>
          </p:txBody>
        </p:sp>
      </p:grpSp>
      <p:grpSp>
        <p:nvGrpSpPr>
          <p:cNvPr id="56" name="组合 55"/>
          <p:cNvGrpSpPr/>
          <p:nvPr/>
        </p:nvGrpSpPr>
        <p:grpSpPr>
          <a:xfrm>
            <a:off x="5346910" y="2691205"/>
            <a:ext cx="901594" cy="2288186"/>
            <a:chOff x="1656" y="2226131"/>
            <a:chExt cx="901594" cy="1363799"/>
          </a:xfrm>
        </p:grpSpPr>
        <p:sp>
          <p:nvSpPr>
            <p:cNvPr id="57" name="圆角矩形 56"/>
            <p:cNvSpPr/>
            <p:nvPr/>
          </p:nvSpPr>
          <p:spPr>
            <a:xfrm>
              <a:off x="1656" y="2226131"/>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圆角矩形 4"/>
            <p:cNvSpPr/>
            <p:nvPr/>
          </p:nvSpPr>
          <p:spPr>
            <a:xfrm>
              <a:off x="28063" y="233480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 </a:t>
              </a:r>
              <a:r>
                <a:rPr lang="en-US" altLang="zh-CN" sz="900" b="1" dirty="0" smtClean="0">
                  <a:solidFill>
                    <a:srgbClr val="313E4F"/>
                  </a:solidFill>
                  <a:latin typeface="Microsoft YaHei" charset="-122"/>
                  <a:ea typeface="Microsoft YaHei" charset="-122"/>
                  <a:cs typeface="Microsoft YaHei" charset="-122"/>
                </a:rPr>
                <a:t>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r>
                <a:rPr lang="en-US" altLang="zh-CN" sz="900" b="1" kern="1200" dirty="0" smtClean="0">
                  <a:solidFill>
                    <a:srgbClr val="313E4F"/>
                  </a:solidFill>
                  <a:latin typeface="Microsoft YaHei" charset="-122"/>
                  <a:ea typeface="Microsoft YaHei" charset="-122"/>
                  <a:cs typeface="Microsoft YaHei" charset="-122"/>
                </a:rPr>
                <a:t>(Streaming)</a:t>
              </a: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3.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59" name="组合 58"/>
          <p:cNvGrpSpPr/>
          <p:nvPr/>
        </p:nvGrpSpPr>
        <p:grpSpPr>
          <a:xfrm>
            <a:off x="6286119" y="2668263"/>
            <a:ext cx="901594" cy="2214159"/>
            <a:chOff x="1656" y="2204009"/>
            <a:chExt cx="901594" cy="1319678"/>
          </a:xfrm>
        </p:grpSpPr>
        <p:sp>
          <p:nvSpPr>
            <p:cNvPr id="60" name="圆角矩形 59"/>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1" name="圆角矩形 4"/>
            <p:cNvSpPr/>
            <p:nvPr/>
          </p:nvSpPr>
          <p:spPr>
            <a:xfrm>
              <a:off x="16083" y="2204009"/>
              <a:ext cx="870412"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buAutoNum type="arabicPeriod"/>
              </a:pPr>
              <a:r>
                <a:rPr lang="en-US" altLang="zh-CN" sz="900" b="1" dirty="0" smtClean="0">
                  <a:solidFill>
                    <a:srgbClr val="313E4F"/>
                  </a:solidFill>
                  <a:latin typeface="Microsoft YaHei" charset="-122"/>
                  <a:ea typeface="Microsoft YaHei" charset="-122"/>
                  <a:cs typeface="Microsoft YaHei" charset="-122"/>
                </a:rPr>
                <a:t>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dirty="0">
                <a:solidFill>
                  <a:srgbClr val="313E4F"/>
                </a:solidFill>
                <a:latin typeface="Microsoft YaHei" charset="-122"/>
                <a:ea typeface="Microsoft YaHei" charset="-122"/>
                <a:cs typeface="Microsoft YaHei" charset="-122"/>
              </a:endParaRPr>
            </a:p>
            <a:p>
              <a:pPr marL="228600" lvl="0" indent="-228600" algn="ctr" defTabSz="444500">
                <a:lnSpc>
                  <a:spcPct val="150000"/>
                </a:lnSpc>
                <a:spcBef>
                  <a:spcPct val="0"/>
                </a:spcBef>
                <a:spcAft>
                  <a:spcPts val="0"/>
                </a:spcAft>
                <a:buAutoNum type="arabicPeriod"/>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3.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62" name="组合 61"/>
          <p:cNvGrpSpPr/>
          <p:nvPr/>
        </p:nvGrpSpPr>
        <p:grpSpPr>
          <a:xfrm>
            <a:off x="7331691" y="2635225"/>
            <a:ext cx="901594" cy="2250735"/>
            <a:chOff x="1656" y="2182209"/>
            <a:chExt cx="901594" cy="1341478"/>
          </a:xfrm>
        </p:grpSpPr>
        <p:sp>
          <p:nvSpPr>
            <p:cNvPr id="63" name="圆角矩形 62"/>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4" name="圆角矩形 4"/>
            <p:cNvSpPr/>
            <p:nvPr/>
          </p:nvSpPr>
          <p:spPr>
            <a:xfrm>
              <a:off x="28063" y="218220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 </a:t>
              </a:r>
              <a:r>
                <a:rPr lang="en-US" altLang="zh-CN" sz="900" b="1" dirty="0" smtClean="0">
                  <a:solidFill>
                    <a:srgbClr val="313E4F"/>
                  </a:solidFill>
                  <a:latin typeface="Microsoft YaHei" charset="-122"/>
                  <a:ea typeface="Microsoft YaHei" charset="-122"/>
                  <a:cs typeface="Microsoft YaHei" charset="-122"/>
                </a:rPr>
                <a:t>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3.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65" name="组合 64"/>
          <p:cNvGrpSpPr/>
          <p:nvPr/>
        </p:nvGrpSpPr>
        <p:grpSpPr>
          <a:xfrm>
            <a:off x="8345364" y="2695042"/>
            <a:ext cx="901594" cy="2194457"/>
            <a:chOff x="1656" y="2215752"/>
            <a:chExt cx="901594" cy="1307935"/>
          </a:xfrm>
        </p:grpSpPr>
        <p:sp>
          <p:nvSpPr>
            <p:cNvPr id="66" name="圆角矩形 65"/>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7"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 </a:t>
              </a:r>
              <a:r>
                <a:rPr lang="zh-CN" altLang="en-US" sz="900" b="1" dirty="0" smtClean="0">
                  <a:solidFill>
                    <a:srgbClr val="313E4F"/>
                  </a:solidFill>
                  <a:latin typeface="Microsoft YaHei" charset="-122"/>
                  <a:ea typeface="Microsoft YaHei" charset="-122"/>
                  <a:cs typeface="Microsoft YaHei" charset="-122"/>
                </a:rPr>
                <a:t>交易意向发布（非公开）</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kern="1200" dirty="0" smtClean="0">
                  <a:solidFill>
                    <a:srgbClr val="313E4F"/>
                  </a:solidFill>
                  <a:latin typeface="Microsoft YaHei" charset="-122"/>
                  <a:ea typeface="Microsoft YaHei" charset="-122"/>
                  <a:cs typeface="Microsoft YaHei" charset="-122"/>
                </a:rPr>
                <a:t>意向智能匹配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dirty="0" smtClean="0">
                  <a:solidFill>
                    <a:srgbClr val="313E4F"/>
                  </a:solidFill>
                  <a:latin typeface="Microsoft YaHei" charset="-122"/>
                  <a:ea typeface="Microsoft YaHei" charset="-122"/>
                  <a:cs typeface="Microsoft YaHei" charset="-122"/>
                </a:rPr>
                <a:t>3. 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4.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5.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70" name="组合 69"/>
          <p:cNvGrpSpPr/>
          <p:nvPr/>
        </p:nvGrpSpPr>
        <p:grpSpPr>
          <a:xfrm>
            <a:off x="9284574" y="2698587"/>
            <a:ext cx="901594" cy="2194457"/>
            <a:chOff x="1656" y="2215752"/>
            <a:chExt cx="901594" cy="1307935"/>
          </a:xfrm>
        </p:grpSpPr>
        <p:sp>
          <p:nvSpPr>
            <p:cNvPr id="71" name="圆角矩形 70"/>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2"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algn="ctr" defTabSz="444500">
                <a:spcBef>
                  <a:spcPct val="0"/>
                </a:spcBef>
              </a:pPr>
              <a:r>
                <a:rPr lang="en-US" altLang="zh-CN" sz="900" b="1" dirty="0" smtClean="0">
                  <a:solidFill>
                    <a:srgbClr val="313E4F"/>
                  </a:solidFill>
                  <a:latin typeface="Microsoft YaHei" charset="-122"/>
                  <a:ea typeface="Microsoft YaHei" charset="-122"/>
                  <a:cs typeface="Microsoft YaHei" charset="-122"/>
                </a:rPr>
                <a:t>1. </a:t>
              </a:r>
              <a:r>
                <a:rPr lang="zh-CN" altLang="en-US" sz="900" b="1" dirty="0" smtClean="0">
                  <a:solidFill>
                    <a:srgbClr val="313E4F"/>
                  </a:solidFill>
                  <a:latin typeface="Microsoft YaHei" charset="-122"/>
                  <a:ea typeface="Microsoft YaHei" charset="-122"/>
                  <a:cs typeface="Microsoft YaHei" charset="-122"/>
                </a:rPr>
                <a:t>交易意向发布（非公开）</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kern="1200" dirty="0" smtClean="0">
                  <a:solidFill>
                    <a:srgbClr val="313E4F"/>
                  </a:solidFill>
                  <a:latin typeface="Microsoft YaHei" charset="-122"/>
                  <a:ea typeface="Microsoft YaHei" charset="-122"/>
                  <a:cs typeface="Microsoft YaHei" charset="-122"/>
                </a:rPr>
                <a:t>意向智能匹配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r>
                <a:rPr lang="en-US" altLang="zh-CN" sz="900" b="1" dirty="0" smtClean="0">
                  <a:solidFill>
                    <a:srgbClr val="313E4F"/>
                  </a:solidFill>
                  <a:latin typeface="Microsoft YaHei" charset="-122"/>
                  <a:ea typeface="Microsoft YaHei" charset="-122"/>
                  <a:cs typeface="Microsoft YaHei" charset="-122"/>
                </a:rPr>
                <a:t>3. </a:t>
              </a:r>
              <a:r>
                <a:rPr lang="zh-CN" altLang="en-US" sz="900" b="1" dirty="0" smtClean="0">
                  <a:solidFill>
                    <a:srgbClr val="313E4F"/>
                  </a:solidFill>
                  <a:latin typeface="Microsoft YaHei" charset="-122"/>
                  <a:ea typeface="Microsoft YaHei" charset="-122"/>
                  <a:cs typeface="Microsoft YaHei" charset="-122"/>
                </a:rPr>
                <a:t>聊天确定交易要素</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r>
                <a:rPr lang="en-US" altLang="zh-CN" sz="900" b="1" dirty="0" smtClean="0">
                  <a:solidFill>
                    <a:srgbClr val="313E4F"/>
                  </a:solidFill>
                  <a:latin typeface="Microsoft YaHei" charset="-122"/>
                  <a:ea typeface="Microsoft YaHei" charset="-122"/>
                  <a:cs typeface="Microsoft YaHei" charset="-122"/>
                </a:rPr>
                <a:t>4</a:t>
              </a:r>
              <a:r>
                <a:rPr lang="en-US" altLang="zh-CN" sz="900" b="1" kern="1200" dirty="0" smtClean="0">
                  <a:solidFill>
                    <a:srgbClr val="313E4F"/>
                  </a:solidFill>
                  <a:latin typeface="Microsoft YaHei" charset="-122"/>
                  <a:ea typeface="Microsoft YaHei" charset="-122"/>
                  <a:cs typeface="Microsoft YaHei" charset="-122"/>
                </a:rPr>
                <a:t>. </a:t>
              </a:r>
              <a:r>
                <a:rPr lang="zh-CN" altLang="en-US" sz="900" b="1" dirty="0" smtClean="0">
                  <a:solidFill>
                    <a:srgbClr val="313E4F"/>
                  </a:solidFill>
                  <a:latin typeface="Microsoft YaHei" charset="-122"/>
                  <a:ea typeface="Microsoft YaHei" charset="-122"/>
                  <a:cs typeface="Microsoft YaHei" charset="-122"/>
                </a:rPr>
                <a:t>双方录入交易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73" name="组合 72"/>
          <p:cNvGrpSpPr/>
          <p:nvPr/>
        </p:nvGrpSpPr>
        <p:grpSpPr>
          <a:xfrm>
            <a:off x="10223784" y="2702132"/>
            <a:ext cx="901594" cy="2194457"/>
            <a:chOff x="1656" y="2215752"/>
            <a:chExt cx="901594" cy="1307935"/>
          </a:xfrm>
        </p:grpSpPr>
        <p:sp>
          <p:nvSpPr>
            <p:cNvPr id="74" name="圆角矩形 73"/>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5"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a:t>
              </a:r>
              <a:r>
                <a:rPr lang="en-US" altLang="zh-CN" sz="900" b="1" dirty="0" smtClean="0">
                  <a:solidFill>
                    <a:srgbClr val="313E4F"/>
                  </a:solidFill>
                  <a:latin typeface="Microsoft YaHei" charset="-122"/>
                  <a:ea typeface="Microsoft YaHei" charset="-122"/>
                  <a:cs typeface="Microsoft YaHei" charset="-122"/>
                </a:rPr>
                <a:t> </a:t>
              </a:r>
              <a:r>
                <a:rPr lang="zh-CN" altLang="en-US" sz="900" b="1" dirty="0" smtClean="0">
                  <a:solidFill>
                    <a:srgbClr val="313E4F"/>
                  </a:solidFill>
                  <a:latin typeface="Microsoft YaHei" charset="-122"/>
                  <a:ea typeface="Microsoft YaHei" charset="-122"/>
                  <a:cs typeface="Microsoft YaHei" charset="-122"/>
                </a:rPr>
                <a:t>聊天确定交易要素</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dirty="0" smtClean="0">
                  <a:solidFill>
                    <a:srgbClr val="313E4F"/>
                  </a:solidFill>
                  <a:latin typeface="Microsoft YaHei" charset="-122"/>
                  <a:ea typeface="Microsoft YaHei" charset="-122"/>
                  <a:cs typeface="Microsoft YaHei" charset="-122"/>
                </a:rPr>
                <a:t>双方录入交易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76" name="组合 75"/>
          <p:cNvGrpSpPr/>
          <p:nvPr/>
        </p:nvGrpSpPr>
        <p:grpSpPr>
          <a:xfrm>
            <a:off x="11141738" y="2705676"/>
            <a:ext cx="901594" cy="2194457"/>
            <a:chOff x="1656" y="2215752"/>
            <a:chExt cx="901594" cy="1307935"/>
          </a:xfrm>
        </p:grpSpPr>
        <p:sp>
          <p:nvSpPr>
            <p:cNvPr id="77" name="圆角矩形 76"/>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8"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a:t>
              </a:r>
              <a:r>
                <a:rPr lang="en-US" altLang="zh-CN" sz="900" b="1" dirty="0" smtClean="0">
                  <a:solidFill>
                    <a:srgbClr val="313E4F"/>
                  </a:solidFill>
                  <a:latin typeface="Microsoft YaHei" charset="-122"/>
                  <a:ea typeface="Microsoft YaHei" charset="-122"/>
                  <a:cs typeface="Microsoft YaHei" charset="-122"/>
                </a:rPr>
                <a:t> </a:t>
              </a:r>
              <a:r>
                <a:rPr lang="zh-CN" altLang="en-US" sz="900" b="1" dirty="0" smtClean="0">
                  <a:solidFill>
                    <a:srgbClr val="313E4F"/>
                  </a:solidFill>
                  <a:latin typeface="Microsoft YaHei" charset="-122"/>
                  <a:ea typeface="Microsoft YaHei" charset="-122"/>
                  <a:cs typeface="Microsoft YaHei" charset="-122"/>
                </a:rPr>
                <a:t>聊天确定交易要素</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dirty="0" smtClean="0">
                  <a:solidFill>
                    <a:srgbClr val="313E4F"/>
                  </a:solidFill>
                  <a:latin typeface="Microsoft YaHei" charset="-122"/>
                  <a:ea typeface="Microsoft YaHei" charset="-122"/>
                  <a:cs typeface="Microsoft YaHei" charset="-122"/>
                </a:rPr>
                <a:t>第三方录入交易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88" name="组合 87"/>
          <p:cNvGrpSpPr/>
          <p:nvPr/>
        </p:nvGrpSpPr>
        <p:grpSpPr>
          <a:xfrm>
            <a:off x="1456736" y="4991100"/>
            <a:ext cx="1896064" cy="797693"/>
            <a:chOff x="5189" y="1517140"/>
            <a:chExt cx="1328327" cy="1290587"/>
          </a:xfrm>
        </p:grpSpPr>
        <p:sp>
          <p:nvSpPr>
            <p:cNvPr id="89" name="圆角矩形 88"/>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0"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质押式回购</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利率互换</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现券</a:t>
              </a:r>
              <a:endParaRPr lang="zh-CN" altLang="en-US" sz="1050" kern="1200" dirty="0">
                <a:solidFill>
                  <a:srgbClr val="313E4F"/>
                </a:solidFill>
              </a:endParaRPr>
            </a:p>
          </p:txBody>
        </p:sp>
      </p:grpSp>
      <p:grpSp>
        <p:nvGrpSpPr>
          <p:cNvPr id="91" name="组合 90"/>
          <p:cNvGrpSpPr/>
          <p:nvPr/>
        </p:nvGrpSpPr>
        <p:grpSpPr>
          <a:xfrm>
            <a:off x="1444036" y="5918200"/>
            <a:ext cx="1896064" cy="797693"/>
            <a:chOff x="5189" y="1517140"/>
            <a:chExt cx="1328327" cy="1290587"/>
          </a:xfrm>
        </p:grpSpPr>
        <p:sp>
          <p:nvSpPr>
            <p:cNvPr id="92" name="圆角矩形 91"/>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3"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质押式回购</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利率互换</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现券</a:t>
              </a:r>
              <a:endParaRPr lang="zh-CN" altLang="en-US" sz="1050" kern="1200" dirty="0">
                <a:solidFill>
                  <a:srgbClr val="313E4F"/>
                </a:solidFill>
              </a:endParaRPr>
            </a:p>
          </p:txBody>
        </p:sp>
      </p:grpSp>
      <p:grpSp>
        <p:nvGrpSpPr>
          <p:cNvPr id="94" name="组合 93"/>
          <p:cNvGrpSpPr/>
          <p:nvPr/>
        </p:nvGrpSpPr>
        <p:grpSpPr>
          <a:xfrm>
            <a:off x="5376718" y="5913573"/>
            <a:ext cx="1810994" cy="796352"/>
            <a:chOff x="1804635" y="4554406"/>
            <a:chExt cx="799357" cy="842525"/>
          </a:xfrm>
        </p:grpSpPr>
        <p:sp>
          <p:nvSpPr>
            <p:cNvPr id="95" name="圆角矩形 94"/>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96"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cs typeface="Times New Roman" pitchFamily="18" charset="0"/>
                </a:rPr>
                <a:t>现券</a:t>
              </a:r>
              <a:endParaRPr lang="zh-CN" altLang="en-US" sz="1200" b="1" kern="1200" dirty="0">
                <a:latin typeface="微软雅黑" pitchFamily="34" charset="-122"/>
                <a:ea typeface="微软雅黑" pitchFamily="34" charset="-122"/>
              </a:endParaRPr>
            </a:p>
          </p:txBody>
        </p:sp>
      </p:grpSp>
      <p:grpSp>
        <p:nvGrpSpPr>
          <p:cNvPr id="97" name="组合 96"/>
          <p:cNvGrpSpPr/>
          <p:nvPr/>
        </p:nvGrpSpPr>
        <p:grpSpPr>
          <a:xfrm>
            <a:off x="3495129" y="4991100"/>
            <a:ext cx="1774201" cy="797693"/>
            <a:chOff x="5189" y="1517140"/>
            <a:chExt cx="1328327" cy="1290587"/>
          </a:xfrm>
        </p:grpSpPr>
        <p:sp>
          <p:nvSpPr>
            <p:cNvPr id="98" name="圆角矩形 97"/>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9"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现券</a:t>
              </a:r>
              <a:endParaRPr lang="zh-CN" altLang="en-US" sz="1050" kern="1200" dirty="0">
                <a:solidFill>
                  <a:srgbClr val="313E4F"/>
                </a:solidFill>
              </a:endParaRPr>
            </a:p>
          </p:txBody>
        </p:sp>
      </p:grpSp>
      <p:grpSp>
        <p:nvGrpSpPr>
          <p:cNvPr id="100" name="组合 99"/>
          <p:cNvGrpSpPr/>
          <p:nvPr/>
        </p:nvGrpSpPr>
        <p:grpSpPr>
          <a:xfrm>
            <a:off x="3495129" y="5930900"/>
            <a:ext cx="1774201" cy="797693"/>
            <a:chOff x="5189" y="1517140"/>
            <a:chExt cx="1328327" cy="1290587"/>
          </a:xfrm>
        </p:grpSpPr>
        <p:sp>
          <p:nvSpPr>
            <p:cNvPr id="101" name="圆角矩形 100"/>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2"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现券</a:t>
              </a:r>
              <a:endParaRPr lang="zh-CN" altLang="en-US" sz="1050" kern="1200" dirty="0">
                <a:solidFill>
                  <a:srgbClr val="313E4F"/>
                </a:solidFill>
              </a:endParaRPr>
            </a:p>
          </p:txBody>
        </p:sp>
      </p:grpSp>
      <p:grpSp>
        <p:nvGrpSpPr>
          <p:cNvPr id="103" name="组合 102"/>
          <p:cNvGrpSpPr/>
          <p:nvPr/>
        </p:nvGrpSpPr>
        <p:grpSpPr>
          <a:xfrm>
            <a:off x="5346909" y="4989064"/>
            <a:ext cx="1840803" cy="797693"/>
            <a:chOff x="5189" y="1517140"/>
            <a:chExt cx="1328327" cy="1290587"/>
          </a:xfrm>
          <a:solidFill>
            <a:srgbClr val="D3D3D3"/>
          </a:solidFill>
        </p:grpSpPr>
        <p:sp>
          <p:nvSpPr>
            <p:cNvPr id="104" name="圆角矩形 103"/>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5"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b="1" dirty="0" smtClean="0">
                  <a:solidFill>
                    <a:srgbClr val="313E4F"/>
                  </a:solidFill>
                  <a:latin typeface="Times New Roman" pitchFamily="18" charset="0"/>
                  <a:ea typeface="微软雅黑" pitchFamily="34" charset="-122"/>
                  <a:cs typeface="Times New Roman" pitchFamily="18" charset="0"/>
                </a:rPr>
                <a:t>——</a:t>
              </a:r>
              <a:endParaRPr lang="zh-CN" altLang="en-US" sz="1050" kern="1200" dirty="0">
                <a:solidFill>
                  <a:srgbClr val="313E4F"/>
                </a:solidFill>
              </a:endParaRPr>
            </a:p>
          </p:txBody>
        </p:sp>
      </p:grpSp>
      <p:grpSp>
        <p:nvGrpSpPr>
          <p:cNvPr id="106" name="组合 105"/>
          <p:cNvGrpSpPr/>
          <p:nvPr/>
        </p:nvGrpSpPr>
        <p:grpSpPr>
          <a:xfrm>
            <a:off x="7345218" y="5913573"/>
            <a:ext cx="904144" cy="796352"/>
            <a:chOff x="1804635" y="4554406"/>
            <a:chExt cx="799357" cy="842525"/>
          </a:xfrm>
        </p:grpSpPr>
        <p:sp>
          <p:nvSpPr>
            <p:cNvPr id="107" name="圆角矩形 106"/>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108"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利率互换</a:t>
              </a:r>
              <a:endParaRPr lang="zh-CN" altLang="en-US" sz="1200" b="1" kern="1200" dirty="0">
                <a:latin typeface="微软雅黑" pitchFamily="34" charset="-122"/>
                <a:ea typeface="微软雅黑" pitchFamily="34" charset="-122"/>
              </a:endParaRPr>
            </a:p>
          </p:txBody>
        </p:sp>
      </p:grpSp>
      <p:grpSp>
        <p:nvGrpSpPr>
          <p:cNvPr id="109" name="组合 108"/>
          <p:cNvGrpSpPr/>
          <p:nvPr/>
        </p:nvGrpSpPr>
        <p:grpSpPr>
          <a:xfrm>
            <a:off x="7315410" y="4989064"/>
            <a:ext cx="919026" cy="797693"/>
            <a:chOff x="5189" y="1517140"/>
            <a:chExt cx="1328327" cy="1290587"/>
          </a:xfrm>
          <a:solidFill>
            <a:srgbClr val="4DD1E2"/>
          </a:solidFill>
        </p:grpSpPr>
        <p:sp>
          <p:nvSpPr>
            <p:cNvPr id="110" name="圆角矩形 109"/>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1"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利率互换</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现券</a:t>
              </a:r>
              <a:endParaRPr lang="zh-CN" altLang="en-US" sz="1050" kern="1200" dirty="0">
                <a:solidFill>
                  <a:srgbClr val="313E4F"/>
                </a:solidFill>
              </a:endParaRPr>
            </a:p>
          </p:txBody>
        </p:sp>
      </p:grpSp>
      <p:grpSp>
        <p:nvGrpSpPr>
          <p:cNvPr id="112" name="组合 111"/>
          <p:cNvGrpSpPr/>
          <p:nvPr/>
        </p:nvGrpSpPr>
        <p:grpSpPr>
          <a:xfrm>
            <a:off x="8364437" y="5904144"/>
            <a:ext cx="1810994" cy="796352"/>
            <a:chOff x="1804635" y="4554406"/>
            <a:chExt cx="799357" cy="842525"/>
          </a:xfrm>
        </p:grpSpPr>
        <p:sp>
          <p:nvSpPr>
            <p:cNvPr id="113" name="圆角矩形 112"/>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114"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cs typeface="Times New Roman" pitchFamily="18" charset="0"/>
                </a:rPr>
                <a:t>现券</a:t>
              </a:r>
              <a:endParaRPr lang="zh-CN" altLang="en-US" sz="1200" b="1" kern="1200" dirty="0">
                <a:latin typeface="微软雅黑" pitchFamily="34" charset="-122"/>
                <a:ea typeface="微软雅黑" pitchFamily="34" charset="-122"/>
              </a:endParaRPr>
            </a:p>
          </p:txBody>
        </p:sp>
      </p:grpSp>
      <p:grpSp>
        <p:nvGrpSpPr>
          <p:cNvPr id="115" name="组合 114"/>
          <p:cNvGrpSpPr/>
          <p:nvPr/>
        </p:nvGrpSpPr>
        <p:grpSpPr>
          <a:xfrm>
            <a:off x="8334628" y="4979635"/>
            <a:ext cx="1840803" cy="797693"/>
            <a:chOff x="5189" y="1517140"/>
            <a:chExt cx="1328327" cy="1290587"/>
          </a:xfrm>
          <a:solidFill>
            <a:srgbClr val="D3D3D3"/>
          </a:solidFill>
        </p:grpSpPr>
        <p:sp>
          <p:nvSpPr>
            <p:cNvPr id="116" name="圆角矩形 115"/>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7"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b="1" dirty="0" smtClean="0">
                  <a:solidFill>
                    <a:srgbClr val="313E4F"/>
                  </a:solidFill>
                  <a:latin typeface="Times New Roman" pitchFamily="18" charset="0"/>
                  <a:ea typeface="微软雅黑" pitchFamily="34" charset="-122"/>
                  <a:cs typeface="Times New Roman" pitchFamily="18" charset="0"/>
                </a:rPr>
                <a:t>——</a:t>
              </a:r>
              <a:endParaRPr lang="zh-CN" altLang="en-US" sz="1050" kern="1200" dirty="0">
                <a:solidFill>
                  <a:srgbClr val="313E4F"/>
                </a:solidFill>
              </a:endParaRPr>
            </a:p>
          </p:txBody>
        </p:sp>
      </p:grpSp>
      <p:grpSp>
        <p:nvGrpSpPr>
          <p:cNvPr id="118" name="组合 117"/>
          <p:cNvGrpSpPr/>
          <p:nvPr/>
        </p:nvGrpSpPr>
        <p:grpSpPr>
          <a:xfrm>
            <a:off x="11172553" y="5890209"/>
            <a:ext cx="904144" cy="796352"/>
            <a:chOff x="1804635" y="4554406"/>
            <a:chExt cx="799357" cy="842525"/>
          </a:xfrm>
        </p:grpSpPr>
        <p:sp>
          <p:nvSpPr>
            <p:cNvPr id="119" name="圆角矩形 118"/>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120"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货币经纪</a:t>
              </a:r>
              <a:endParaRPr lang="en-US" altLang="zh-CN" sz="1200" b="1" kern="1200" dirty="0" smtClean="0">
                <a:latin typeface="微软雅黑" pitchFamily="34" charset="-122"/>
                <a:ea typeface="微软雅黑" pitchFamily="34" charset="-122"/>
              </a:endParaRPr>
            </a:p>
            <a:p>
              <a:pPr lvl="0" algn="ctr" defTabSz="533400">
                <a:lnSpc>
                  <a:spcPct val="90000"/>
                </a:lnSpc>
                <a:spcBef>
                  <a:spcPct val="0"/>
                </a:spcBef>
                <a:spcAft>
                  <a:spcPct val="35000"/>
                </a:spcAft>
              </a:pPr>
              <a:r>
                <a:rPr lang="zh-CN" altLang="en-US" sz="1200" b="1" dirty="0" smtClean="0">
                  <a:latin typeface="微软雅黑" pitchFamily="34" charset="-122"/>
                  <a:ea typeface="微软雅黑" pitchFamily="34" charset="-122"/>
                </a:rPr>
                <a:t>经营产品</a:t>
              </a:r>
              <a:endParaRPr lang="zh-CN" altLang="en-US" sz="1200" b="1" kern="1200" dirty="0">
                <a:latin typeface="微软雅黑" pitchFamily="34" charset="-122"/>
                <a:ea typeface="微软雅黑" pitchFamily="34" charset="-122"/>
              </a:endParaRPr>
            </a:p>
          </p:txBody>
        </p:sp>
      </p:grpSp>
      <p:grpSp>
        <p:nvGrpSpPr>
          <p:cNvPr id="121" name="组合 120"/>
          <p:cNvGrpSpPr/>
          <p:nvPr/>
        </p:nvGrpSpPr>
        <p:grpSpPr>
          <a:xfrm>
            <a:off x="11155445" y="4965700"/>
            <a:ext cx="919026" cy="797693"/>
            <a:chOff x="5189" y="1517140"/>
            <a:chExt cx="1328327" cy="1290587"/>
          </a:xfrm>
          <a:solidFill>
            <a:srgbClr val="D3D3D3"/>
          </a:solidFill>
        </p:grpSpPr>
        <p:sp>
          <p:nvSpPr>
            <p:cNvPr id="122" name="圆角矩形 121"/>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3"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dirty="0" smtClean="0">
                  <a:solidFill>
                    <a:srgbClr val="313E4F"/>
                  </a:solidFill>
                </a:rPr>
                <a:t>——</a:t>
              </a:r>
              <a:endParaRPr lang="zh-CN" altLang="en-US" sz="1050" kern="1200" dirty="0">
                <a:solidFill>
                  <a:srgbClr val="313E4F"/>
                </a:solidFill>
              </a:endParaRPr>
            </a:p>
          </p:txBody>
        </p:sp>
      </p:grpSp>
      <p:grpSp>
        <p:nvGrpSpPr>
          <p:cNvPr id="124" name="组合 123"/>
          <p:cNvGrpSpPr/>
          <p:nvPr/>
        </p:nvGrpSpPr>
        <p:grpSpPr>
          <a:xfrm>
            <a:off x="10223719" y="4978400"/>
            <a:ext cx="919026" cy="797693"/>
            <a:chOff x="5189" y="1517140"/>
            <a:chExt cx="1328327" cy="1290587"/>
          </a:xfrm>
          <a:solidFill>
            <a:srgbClr val="4DD1E2"/>
          </a:solidFill>
        </p:grpSpPr>
        <p:sp>
          <p:nvSpPr>
            <p:cNvPr id="125" name="圆角矩形 124"/>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6"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本币市场</a:t>
              </a:r>
              <a:endParaRPr lang="en-US" altLang="zh-CN" sz="1050" b="1"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产品全集</a:t>
              </a:r>
              <a:endParaRPr lang="zh-CN" altLang="en-US" sz="1050" kern="1200" dirty="0">
                <a:solidFill>
                  <a:srgbClr val="313E4F"/>
                </a:solidFill>
              </a:endParaRPr>
            </a:p>
          </p:txBody>
        </p:sp>
      </p:grpSp>
      <p:grpSp>
        <p:nvGrpSpPr>
          <p:cNvPr id="127" name="组合 126"/>
          <p:cNvGrpSpPr/>
          <p:nvPr/>
        </p:nvGrpSpPr>
        <p:grpSpPr>
          <a:xfrm>
            <a:off x="10236419" y="5905500"/>
            <a:ext cx="919026" cy="797693"/>
            <a:chOff x="5189" y="1517140"/>
            <a:chExt cx="1328327" cy="1290587"/>
          </a:xfrm>
          <a:solidFill>
            <a:srgbClr val="4DD1E2"/>
          </a:solidFill>
        </p:grpSpPr>
        <p:sp>
          <p:nvSpPr>
            <p:cNvPr id="128" name="圆角矩形 127"/>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9"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本币市场</a:t>
              </a:r>
              <a:endParaRPr lang="en-US" altLang="zh-CN" sz="1050" b="1"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产品全集</a:t>
              </a:r>
              <a:endParaRPr lang="zh-CN" altLang="en-US" sz="1050" kern="1200" dirty="0">
                <a:solidFill>
                  <a:srgbClr val="313E4F"/>
                </a:solidFill>
              </a:endParaRPr>
            </a:p>
          </p:txBody>
        </p:sp>
      </p:grpSp>
      <p:cxnSp>
        <p:nvCxnSpPr>
          <p:cNvPr id="4" name="直线连接符 3"/>
          <p:cNvCxnSpPr/>
          <p:nvPr/>
        </p:nvCxnSpPr>
        <p:spPr>
          <a:xfrm>
            <a:off x="1507136" y="2313432"/>
            <a:ext cx="18008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0" name="直线连接符 129"/>
          <p:cNvCxnSpPr/>
          <p:nvPr/>
        </p:nvCxnSpPr>
        <p:spPr>
          <a:xfrm>
            <a:off x="3497810" y="2313432"/>
            <a:ext cx="18008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1" name="直线连接符 130"/>
          <p:cNvCxnSpPr/>
          <p:nvPr/>
        </p:nvCxnSpPr>
        <p:spPr>
          <a:xfrm>
            <a:off x="8361879" y="3135247"/>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2" name="直线连接符 131"/>
          <p:cNvCxnSpPr/>
          <p:nvPr/>
        </p:nvCxnSpPr>
        <p:spPr>
          <a:xfrm>
            <a:off x="1539248" y="4168519"/>
            <a:ext cx="6694037"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线连接符 132"/>
          <p:cNvCxnSpPr/>
          <p:nvPr/>
        </p:nvCxnSpPr>
        <p:spPr>
          <a:xfrm>
            <a:off x="8361879" y="3537583"/>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线连接符 133"/>
          <p:cNvCxnSpPr/>
          <p:nvPr/>
        </p:nvCxnSpPr>
        <p:spPr>
          <a:xfrm>
            <a:off x="8361879" y="3949063"/>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5" name="直线连接符 134"/>
          <p:cNvCxnSpPr/>
          <p:nvPr/>
        </p:nvCxnSpPr>
        <p:spPr>
          <a:xfrm>
            <a:off x="8361879" y="4378831"/>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6" name="直线连接符 135"/>
          <p:cNvCxnSpPr/>
          <p:nvPr/>
        </p:nvCxnSpPr>
        <p:spPr>
          <a:xfrm>
            <a:off x="10248669" y="3811903"/>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7" name="直线连接符 136"/>
          <p:cNvCxnSpPr/>
          <p:nvPr/>
        </p:nvCxnSpPr>
        <p:spPr>
          <a:xfrm>
            <a:off x="1539248" y="3436999"/>
            <a:ext cx="6694037"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141" name="组合 140"/>
          <p:cNvGrpSpPr/>
          <p:nvPr/>
        </p:nvGrpSpPr>
        <p:grpSpPr>
          <a:xfrm>
            <a:off x="5373892" y="1810724"/>
            <a:ext cx="1841055" cy="776243"/>
            <a:chOff x="1994179" y="725744"/>
            <a:chExt cx="1841055" cy="1307935"/>
          </a:xfrm>
        </p:grpSpPr>
        <p:sp>
          <p:nvSpPr>
            <p:cNvPr id="142" name="圆角矩形 141"/>
            <p:cNvSpPr/>
            <p:nvPr/>
          </p:nvSpPr>
          <p:spPr>
            <a:xfrm>
              <a:off x="1994179" y="725744"/>
              <a:ext cx="1841055" cy="1307935"/>
            </a:xfrm>
            <a:prstGeom prst="roundRect">
              <a:avLst>
                <a:gd name="adj" fmla="val 10000"/>
              </a:avLst>
            </a:prstGeom>
            <a:solidFill>
              <a:schemeClr val="accent1">
                <a:lumMod val="60000"/>
                <a:lumOff val="40000"/>
                <a:alpha val="71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3" name="圆角矩形 4"/>
            <p:cNvSpPr/>
            <p:nvPr/>
          </p:nvSpPr>
          <p:spPr>
            <a:xfrm>
              <a:off x="2032487" y="76405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dirty="0" smtClean="0">
                  <a:solidFill>
                    <a:srgbClr val="313E4F"/>
                  </a:solidFill>
                  <a:latin typeface="Times New Roman" pitchFamily="18" charset="0"/>
                  <a:ea typeface="微软雅黑" pitchFamily="34" charset="-122"/>
                  <a:cs typeface="Times New Roman" pitchFamily="18" charset="0"/>
                </a:rPr>
                <a:t>做市</a:t>
              </a:r>
              <a:r>
                <a:rPr lang="zh-CN" altLang="en-US" sz="900" b="1" kern="1200" dirty="0" smtClean="0">
                  <a:solidFill>
                    <a:srgbClr val="313E4F"/>
                  </a:solidFill>
                  <a:latin typeface="Times New Roman" pitchFamily="18" charset="0"/>
                  <a:ea typeface="微软雅黑" pitchFamily="34" charset="-122"/>
                  <a:cs typeface="Times New Roman" pitchFamily="18" charset="0"/>
                </a:rPr>
                <a:t>意向报价</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r>
                <a:rPr lang="zh-CN" altLang="en-US" sz="900" b="1" dirty="0" smtClean="0">
                  <a:solidFill>
                    <a:srgbClr val="313E4F"/>
                  </a:solidFill>
                  <a:latin typeface="Times New Roman" pitchFamily="18" charset="0"/>
                  <a:ea typeface="微软雅黑" pitchFamily="34" charset="-122"/>
                  <a:cs typeface="Times New Roman" pitchFamily="18" charset="0"/>
                </a:rPr>
                <a:t>做市机构</a:t>
              </a:r>
              <a:r>
                <a:rPr lang="zh-CN" altLang="en-US" sz="900" b="1" kern="1200" dirty="0" smtClean="0">
                  <a:solidFill>
                    <a:srgbClr val="313E4F"/>
                  </a:solidFill>
                  <a:latin typeface="Times New Roman" pitchFamily="18" charset="0"/>
                  <a:ea typeface="微软雅黑" pitchFamily="34" charset="-122"/>
                  <a:cs typeface="Times New Roman" pitchFamily="18" charset="0"/>
                </a:rPr>
                <a:t>提供做市意向</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dirty="0" smtClean="0">
                  <a:solidFill>
                    <a:srgbClr val="313E4F"/>
                  </a:solidFill>
                  <a:latin typeface="Times New Roman" pitchFamily="18" charset="0"/>
                  <a:ea typeface="微软雅黑" pitchFamily="34" charset="-122"/>
                  <a:cs typeface="Times New Roman" pitchFamily="18" charset="0"/>
                </a:rPr>
                <a:t>生成</a:t>
              </a:r>
              <a:r>
                <a:rPr lang="zh-CN" altLang="en-US" sz="900" b="1" kern="1200" dirty="0" smtClean="0">
                  <a:solidFill>
                    <a:srgbClr val="313E4F"/>
                  </a:solidFill>
                  <a:latin typeface="Times New Roman" pitchFamily="18" charset="0"/>
                  <a:ea typeface="微软雅黑" pitchFamily="34" charset="-122"/>
                  <a:cs typeface="Times New Roman" pitchFamily="18" charset="0"/>
                </a:rPr>
                <a:t>公有行情</a:t>
              </a:r>
              <a:r>
                <a:rPr lang="zh-CN" altLang="en-US" sz="900" b="1" dirty="0" smtClean="0">
                  <a:solidFill>
                    <a:srgbClr val="313E4F"/>
                  </a:solidFill>
                  <a:latin typeface="Times New Roman" pitchFamily="18" charset="0"/>
                  <a:ea typeface="微软雅黑" pitchFamily="34" charset="-122"/>
                  <a:cs typeface="Times New Roman" pitchFamily="18" charset="0"/>
                </a:rPr>
                <a:t>（不可执行价格）</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cxnSp>
        <p:nvCxnSpPr>
          <p:cNvPr id="144" name="直线连接符 129"/>
          <p:cNvCxnSpPr/>
          <p:nvPr/>
        </p:nvCxnSpPr>
        <p:spPr>
          <a:xfrm>
            <a:off x="5390110" y="2313432"/>
            <a:ext cx="18008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53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8"/>
          <p:cNvGrpSpPr/>
          <p:nvPr/>
        </p:nvGrpSpPr>
        <p:grpSpPr>
          <a:xfrm>
            <a:off x="6493933" y="385765"/>
            <a:ext cx="5939367" cy="591602"/>
            <a:chOff x="6646333" y="385765"/>
            <a:chExt cx="5786967" cy="591602"/>
          </a:xfrm>
        </p:grpSpPr>
        <p:sp>
          <p:nvSpPr>
            <p:cNvPr id="13" name="平行四边形 12"/>
            <p:cNvSpPr/>
            <p:nvPr/>
          </p:nvSpPr>
          <p:spPr>
            <a:xfrm>
              <a:off x="6646333" y="385765"/>
              <a:ext cx="5786967" cy="591602"/>
            </a:xfrm>
            <a:prstGeom prst="parallelogram">
              <a:avLst/>
            </a:prstGeom>
            <a:solidFill>
              <a:srgbClr val="313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126670" y="441377"/>
              <a:ext cx="4756124" cy="461665"/>
            </a:xfrm>
            <a:prstGeom prst="rect">
              <a:avLst/>
            </a:prstGeom>
            <a:noFill/>
          </p:spPr>
          <p:txBody>
            <a:bodyPr wrap="square" rtlCol="0">
              <a:spAutoFit/>
            </a:bodyPr>
            <a:lstStyle/>
            <a:p>
              <a:r>
                <a:rPr kumimoji="1" lang="zh-CN" altLang="en-US" sz="2400" b="1" dirty="0">
                  <a:solidFill>
                    <a:schemeClr val="bg1">
                      <a:lumMod val="95000"/>
                    </a:schemeClr>
                  </a:solidFill>
                  <a:latin typeface="Microsoft YaHei" charset="-122"/>
                  <a:ea typeface="Microsoft YaHei" charset="-122"/>
                  <a:cs typeface="Microsoft YaHei" charset="-122"/>
                </a:rPr>
                <a:t>交易模型的相关术语对照</a:t>
              </a:r>
            </a:p>
          </p:txBody>
        </p:sp>
      </p:grpSp>
      <p:sp>
        <p:nvSpPr>
          <p:cNvPr id="6" name="平行四边形 5"/>
          <p:cNvSpPr/>
          <p:nvPr/>
        </p:nvSpPr>
        <p:spPr>
          <a:xfrm>
            <a:off x="-143933" y="565877"/>
            <a:ext cx="6455957" cy="111456"/>
          </a:xfrm>
          <a:prstGeom prst="parallelogram">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矩形 117"/>
          <p:cNvSpPr/>
          <p:nvPr/>
        </p:nvSpPr>
        <p:spPr>
          <a:xfrm>
            <a:off x="229735" y="2032553"/>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Times New Roman" pitchFamily="18" charset="0"/>
                <a:ea typeface="微软雅黑" pitchFamily="34" charset="-122"/>
                <a:cs typeface="Times New Roman" pitchFamily="18" charset="0"/>
              </a:rPr>
              <a:t>市场行情</a:t>
            </a:r>
            <a:endParaRPr lang="zh-CN" altLang="en-US" b="1" dirty="0">
              <a:latin typeface="Times New Roman" pitchFamily="18" charset="0"/>
              <a:ea typeface="微软雅黑" pitchFamily="34" charset="-122"/>
              <a:cs typeface="Times New Roman" pitchFamily="18" charset="0"/>
            </a:endParaRPr>
          </a:p>
        </p:txBody>
      </p:sp>
      <p:sp>
        <p:nvSpPr>
          <p:cNvPr id="119" name="矩形 118"/>
          <p:cNvSpPr/>
          <p:nvPr/>
        </p:nvSpPr>
        <p:spPr>
          <a:xfrm>
            <a:off x="220519" y="3248407"/>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Times New Roman" pitchFamily="18" charset="0"/>
                <a:ea typeface="微软雅黑" pitchFamily="34" charset="-122"/>
                <a:cs typeface="Times New Roman" pitchFamily="18" charset="0"/>
              </a:rPr>
              <a:t>交易执行</a:t>
            </a:r>
          </a:p>
        </p:txBody>
      </p:sp>
      <p:grpSp>
        <p:nvGrpSpPr>
          <p:cNvPr id="129" name="组合 18"/>
          <p:cNvGrpSpPr/>
          <p:nvPr/>
        </p:nvGrpSpPr>
        <p:grpSpPr>
          <a:xfrm>
            <a:off x="1488924" y="1212052"/>
            <a:ext cx="1841055" cy="478531"/>
            <a:chOff x="0" y="744114"/>
            <a:chExt cx="1841055" cy="1307935"/>
          </a:xfrm>
        </p:grpSpPr>
        <p:sp>
          <p:nvSpPr>
            <p:cNvPr id="137" name="圆角矩形 136"/>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8"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1200" b="1" kern="1200" dirty="0" smtClean="0">
                  <a:solidFill>
                    <a:srgbClr val="313E4F"/>
                  </a:solidFill>
                  <a:latin typeface="Times New Roman" pitchFamily="18" charset="0"/>
                  <a:ea typeface="微软雅黑" pitchFamily="34" charset="-122"/>
                  <a:cs typeface="Times New Roman" pitchFamily="18" charset="0"/>
                </a:rPr>
                <a:t>订单驱动</a:t>
              </a:r>
              <a:endParaRPr lang="zh-CN" altLang="en-US" sz="12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39" name="组合 22"/>
          <p:cNvGrpSpPr/>
          <p:nvPr/>
        </p:nvGrpSpPr>
        <p:grpSpPr>
          <a:xfrm>
            <a:off x="3512655" y="1215596"/>
            <a:ext cx="3677908" cy="478531"/>
            <a:chOff x="0" y="744114"/>
            <a:chExt cx="1841055" cy="1307935"/>
          </a:xfrm>
        </p:grpSpPr>
        <p:sp>
          <p:nvSpPr>
            <p:cNvPr id="140" name="圆角矩形 139"/>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1"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1200" b="1" kern="1200" dirty="0" smtClean="0">
                  <a:solidFill>
                    <a:srgbClr val="313E4F"/>
                  </a:solidFill>
                  <a:latin typeface="Times New Roman" pitchFamily="18" charset="0"/>
                  <a:ea typeface="微软雅黑" pitchFamily="34" charset="-122"/>
                  <a:cs typeface="Times New Roman" pitchFamily="18" charset="0"/>
                </a:rPr>
                <a:t>报价驱动</a:t>
              </a:r>
              <a:endParaRPr lang="zh-CN" altLang="en-US" sz="12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42" name="组合 25"/>
          <p:cNvGrpSpPr/>
          <p:nvPr/>
        </p:nvGrpSpPr>
        <p:grpSpPr>
          <a:xfrm>
            <a:off x="7265951" y="1215594"/>
            <a:ext cx="4698630" cy="478531"/>
            <a:chOff x="0" y="744114"/>
            <a:chExt cx="1841055" cy="1307935"/>
          </a:xfrm>
        </p:grpSpPr>
        <p:sp>
          <p:nvSpPr>
            <p:cNvPr id="143" name="圆角矩形 142"/>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4"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1200" b="1" kern="1200" dirty="0" smtClean="0">
                  <a:solidFill>
                    <a:srgbClr val="313E4F"/>
                  </a:solidFill>
                  <a:latin typeface="Times New Roman" pitchFamily="18" charset="0"/>
                  <a:ea typeface="微软雅黑" pitchFamily="34" charset="-122"/>
                  <a:cs typeface="Times New Roman" pitchFamily="18" charset="0"/>
                </a:rPr>
                <a:t>协商驱动</a:t>
              </a:r>
              <a:endParaRPr lang="zh-CN" altLang="en-US" sz="12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45" name="组合 28"/>
          <p:cNvGrpSpPr/>
          <p:nvPr/>
        </p:nvGrpSpPr>
        <p:grpSpPr>
          <a:xfrm>
            <a:off x="1488928" y="1820760"/>
            <a:ext cx="1841055" cy="776243"/>
            <a:chOff x="0" y="744114"/>
            <a:chExt cx="1841055" cy="1307935"/>
          </a:xfrm>
        </p:grpSpPr>
        <p:sp>
          <p:nvSpPr>
            <p:cNvPr id="146" name="圆角矩形 145"/>
            <p:cNvSpPr/>
            <p:nvPr/>
          </p:nvSpPr>
          <p:spPr>
            <a:xfrm>
              <a:off x="0" y="74411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7" name="圆角矩形 4"/>
            <p:cNvSpPr/>
            <p:nvPr/>
          </p:nvSpPr>
          <p:spPr>
            <a:xfrm>
              <a:off x="38308" y="78242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未匹配市场订单</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r>
                <a:rPr lang="zh-CN" altLang="en-US" sz="900" b="1" kern="1200" dirty="0" smtClean="0">
                  <a:solidFill>
                    <a:srgbClr val="313E4F"/>
                  </a:solidFill>
                  <a:latin typeface="Times New Roman" pitchFamily="18" charset="0"/>
                  <a:ea typeface="微软雅黑" pitchFamily="34" charset="-122"/>
                  <a:cs typeface="Times New Roman" pitchFamily="18" charset="0"/>
                </a:rPr>
                <a:t>所有参与机构创造流动性</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p>
            <a:p>
              <a:pPr lvl="0" algn="ctr" defTabSz="444500">
                <a:lnSpc>
                  <a:spcPct val="20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dirty="0" smtClean="0">
                  <a:solidFill>
                    <a:srgbClr val="313E4F"/>
                  </a:solidFill>
                  <a:latin typeface="Times New Roman" pitchFamily="18" charset="0"/>
                  <a:ea typeface="微软雅黑" pitchFamily="34" charset="-122"/>
                  <a:cs typeface="Times New Roman" pitchFamily="18" charset="0"/>
                </a:rPr>
                <a:t>生成</a:t>
              </a:r>
              <a:r>
                <a:rPr lang="zh-CN" altLang="en-US" sz="900" b="1" kern="1200" dirty="0" smtClean="0">
                  <a:solidFill>
                    <a:srgbClr val="313E4F"/>
                  </a:solidFill>
                  <a:latin typeface="Times New Roman" pitchFamily="18" charset="0"/>
                  <a:ea typeface="微软雅黑" pitchFamily="34" charset="-122"/>
                  <a:cs typeface="Times New Roman" pitchFamily="18" charset="0"/>
                </a:rPr>
                <a:t>双边授信的私有行情 </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48" name="组合 31"/>
          <p:cNvGrpSpPr/>
          <p:nvPr/>
        </p:nvGrpSpPr>
        <p:grpSpPr>
          <a:xfrm>
            <a:off x="3466584" y="1810127"/>
            <a:ext cx="1841055" cy="776243"/>
            <a:chOff x="1994179" y="725744"/>
            <a:chExt cx="1841055" cy="1307935"/>
          </a:xfrm>
        </p:grpSpPr>
        <p:sp>
          <p:nvSpPr>
            <p:cNvPr id="149" name="圆角矩形 148"/>
            <p:cNvSpPr/>
            <p:nvPr/>
          </p:nvSpPr>
          <p:spPr>
            <a:xfrm>
              <a:off x="1994179" y="725744"/>
              <a:ext cx="1841055"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0" name="圆角矩形 4"/>
            <p:cNvSpPr/>
            <p:nvPr/>
          </p:nvSpPr>
          <p:spPr>
            <a:xfrm>
              <a:off x="2032487" y="76405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30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做市报价</a:t>
              </a:r>
              <a:r>
                <a:rPr lang="en-US" altLang="zh-CN" sz="900" b="1" kern="1200" dirty="0" smtClean="0">
                  <a:solidFill>
                    <a:srgbClr val="313E4F"/>
                  </a:solidFill>
                  <a:latin typeface="Times New Roman" pitchFamily="18" charset="0"/>
                  <a:ea typeface="微软雅黑" pitchFamily="34" charset="-122"/>
                  <a:cs typeface="Times New Roman" pitchFamily="18" charset="0"/>
                </a:rPr>
                <a:t>(Maker</a:t>
              </a:r>
              <a:r>
                <a:rPr lang="zh-CN" altLang="en-US" sz="900" b="1" kern="1200" dirty="0" smtClean="0">
                  <a:solidFill>
                    <a:srgbClr val="313E4F"/>
                  </a:solidFill>
                  <a:latin typeface="Times New Roman" pitchFamily="18" charset="0"/>
                  <a:ea typeface="微软雅黑" pitchFamily="34" charset="-122"/>
                  <a:cs typeface="Times New Roman" pitchFamily="18" charset="0"/>
                </a:rPr>
                <a:t>提供流动性</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p>
            <a:p>
              <a:pPr lvl="0" algn="ctr" defTabSz="444500">
                <a:lnSpc>
                  <a:spcPct val="30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a:t>
              </a:r>
              <a:r>
                <a:rPr lang="zh-CN" altLang="en-US" sz="900" b="1" dirty="0" smtClean="0">
                  <a:solidFill>
                    <a:srgbClr val="313E4F"/>
                  </a:solidFill>
                  <a:latin typeface="Times New Roman" pitchFamily="18" charset="0"/>
                  <a:ea typeface="微软雅黑" pitchFamily="34" charset="-122"/>
                  <a:cs typeface="Times New Roman" pitchFamily="18" charset="0"/>
                </a:rPr>
                <a:t>生成私有（授信）</a:t>
              </a:r>
              <a:r>
                <a:rPr lang="en-US" altLang="zh-CN" sz="900" b="1" dirty="0" smtClean="0">
                  <a:solidFill>
                    <a:srgbClr val="313E4F"/>
                  </a:solidFill>
                  <a:latin typeface="Times New Roman" pitchFamily="18" charset="0"/>
                  <a:ea typeface="微软雅黑" pitchFamily="34" charset="-122"/>
                  <a:cs typeface="Times New Roman" pitchFamily="18" charset="0"/>
                </a:rPr>
                <a:t>/</a:t>
              </a:r>
              <a:r>
                <a:rPr lang="zh-CN" altLang="en-US" sz="900" b="1" dirty="0" smtClean="0">
                  <a:solidFill>
                    <a:srgbClr val="313E4F"/>
                  </a:solidFill>
                  <a:latin typeface="Times New Roman" pitchFamily="18" charset="0"/>
                  <a:ea typeface="微软雅黑" pitchFamily="34" charset="-122"/>
                  <a:cs typeface="Times New Roman" pitchFamily="18" charset="0"/>
                </a:rPr>
                <a:t>公有行情</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grpSp>
        <p:nvGrpSpPr>
          <p:cNvPr id="160" name="组合 43"/>
          <p:cNvGrpSpPr/>
          <p:nvPr/>
        </p:nvGrpSpPr>
        <p:grpSpPr>
          <a:xfrm>
            <a:off x="1452607" y="2709233"/>
            <a:ext cx="956714" cy="2396067"/>
            <a:chOff x="-25930" y="2215752"/>
            <a:chExt cx="956714" cy="1428098"/>
          </a:xfrm>
        </p:grpSpPr>
        <p:sp>
          <p:nvSpPr>
            <p:cNvPr id="161" name="圆角矩形 160"/>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2" name="圆角矩形 4"/>
            <p:cNvSpPr/>
            <p:nvPr/>
          </p:nvSpPr>
          <p:spPr>
            <a:xfrm>
              <a:off x="-25930" y="2388729"/>
              <a:ext cx="956714"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marL="228600" lvl="0" indent="-228600" algn="ctr" defTabSz="444500">
                <a:lnSpc>
                  <a:spcPct val="150000"/>
                </a:lnSpc>
                <a:spcBef>
                  <a:spcPct val="0"/>
                </a:spcBef>
                <a:spcAft>
                  <a:spcPts val="0"/>
                </a:spcAft>
                <a:buAutoNum type="arabicPeriod"/>
              </a:pPr>
              <a:r>
                <a:rPr lang="zh-CN" altLang="en-US" sz="900" b="1" kern="1200" dirty="0" smtClean="0">
                  <a:solidFill>
                    <a:srgbClr val="313E4F"/>
                  </a:solidFill>
                  <a:latin typeface="Times New Roman" pitchFamily="18" charset="0"/>
                  <a:ea typeface="微软雅黑" pitchFamily="34" charset="-122"/>
                  <a:cs typeface="Times New Roman" pitchFamily="18" charset="0"/>
                </a:rPr>
                <a:t>点击价格</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marL="228600" lvl="0" indent="-228600" algn="ctr" defTabSz="444500">
                <a:lnSpc>
                  <a:spcPct val="150000"/>
                </a:lnSpc>
                <a:spcBef>
                  <a:spcPct val="0"/>
                </a:spcBef>
                <a:spcAft>
                  <a:spcPts val="0"/>
                </a:spcAft>
                <a:buAutoNum type="arabicPeriod"/>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IOC</a:t>
              </a:r>
            </a:p>
            <a:p>
              <a:pPr lvl="0" algn="ctr" defTabSz="444500">
                <a:lnSpc>
                  <a:spcPct val="150000"/>
                </a:lnSpc>
                <a:spcBef>
                  <a:spcPct val="0"/>
                </a:spcBef>
                <a:spcAft>
                  <a:spcPts val="0"/>
                </a:spcAft>
              </a:pPr>
              <a:r>
                <a:rPr lang="zh-CN" altLang="en-US" sz="900" b="1" kern="1200" dirty="0" smtClean="0">
                  <a:solidFill>
                    <a:srgbClr val="313E4F"/>
                  </a:solidFill>
                  <a:latin typeface="Times New Roman" pitchFamily="18" charset="0"/>
                  <a:ea typeface="微软雅黑" pitchFamily="34" charset="-122"/>
                  <a:cs typeface="Times New Roman" pitchFamily="18" charset="0"/>
                </a:rPr>
                <a:t>订单匹配</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700" b="1"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p:txBody>
        </p:sp>
      </p:grpSp>
      <p:grpSp>
        <p:nvGrpSpPr>
          <p:cNvPr id="163" name="组合 46"/>
          <p:cNvGrpSpPr/>
          <p:nvPr/>
        </p:nvGrpSpPr>
        <p:grpSpPr>
          <a:xfrm>
            <a:off x="2270126" y="2639964"/>
            <a:ext cx="1136287" cy="2253092"/>
            <a:chOff x="784753" y="2180804"/>
            <a:chExt cx="1136287" cy="1342883"/>
          </a:xfrm>
        </p:grpSpPr>
        <p:sp>
          <p:nvSpPr>
            <p:cNvPr id="164" name="圆角矩形 163"/>
            <p:cNvSpPr/>
            <p:nvPr/>
          </p:nvSpPr>
          <p:spPr>
            <a:xfrm>
              <a:off x="941117" y="2215752"/>
              <a:ext cx="901594" cy="1307935"/>
            </a:xfrm>
            <a:prstGeom prst="roundRect">
              <a:avLst>
                <a:gd name="adj" fmla="val 10000"/>
              </a:avLst>
            </a:prstGeom>
            <a:solidFill>
              <a:srgbClr val="4DD1E2"/>
            </a:solidFill>
            <a:ln>
              <a:solidFill>
                <a:srgbClr val="4DD1E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5" name="圆角矩形 4"/>
            <p:cNvSpPr/>
            <p:nvPr/>
          </p:nvSpPr>
          <p:spPr>
            <a:xfrm>
              <a:off x="784753" y="2180804"/>
              <a:ext cx="1136287"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200000"/>
                </a:lnSpc>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20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提交订单</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kern="1200" dirty="0" smtClean="0">
                  <a:solidFill>
                    <a:srgbClr val="313E4F"/>
                  </a:solidFill>
                  <a:latin typeface="Times New Roman" pitchFamily="18" charset="0"/>
                  <a:ea typeface="微软雅黑" pitchFamily="34" charset="-122"/>
                  <a:cs typeface="Times New Roman" pitchFamily="18" charset="0"/>
                </a:rPr>
                <a:t>等待订单</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spcBef>
                  <a:spcPct val="0"/>
                </a:spcBef>
                <a:spcAft>
                  <a:spcPct val="35000"/>
                </a:spcAft>
              </a:pPr>
              <a:r>
                <a:rPr lang="zh-CN" altLang="en-US" sz="900" b="1" kern="1200" dirty="0" smtClean="0">
                  <a:solidFill>
                    <a:srgbClr val="313E4F"/>
                  </a:solidFill>
                  <a:latin typeface="Times New Roman" pitchFamily="18" charset="0"/>
                  <a:ea typeface="微软雅黑" pitchFamily="34" charset="-122"/>
                  <a:cs typeface="Times New Roman" pitchFamily="18" charset="0"/>
                </a:rPr>
                <a:t>    匹配机会</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200000"/>
                </a:lnSpc>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20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zh-CN" altLang="en-US" sz="900" kern="1200" dirty="0"/>
            </a:p>
          </p:txBody>
        </p:sp>
      </p:grpSp>
      <p:grpSp>
        <p:nvGrpSpPr>
          <p:cNvPr id="166" name="组合 49"/>
          <p:cNvGrpSpPr/>
          <p:nvPr/>
        </p:nvGrpSpPr>
        <p:grpSpPr>
          <a:xfrm>
            <a:off x="3450771" y="2691510"/>
            <a:ext cx="901594" cy="2194457"/>
            <a:chOff x="1656" y="2215752"/>
            <a:chExt cx="901594" cy="1307935"/>
          </a:xfrm>
        </p:grpSpPr>
        <p:sp>
          <p:nvSpPr>
            <p:cNvPr id="167" name="圆角矩形 166"/>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8"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点击价格</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IOC</a:t>
              </a:r>
              <a:r>
                <a:rPr lang="zh-CN" altLang="en-US" sz="900" b="1" kern="1200" dirty="0" smtClean="0">
                  <a:solidFill>
                    <a:srgbClr val="313E4F"/>
                  </a:solidFill>
                  <a:latin typeface="Times New Roman" pitchFamily="18" charset="0"/>
                  <a:ea typeface="微软雅黑" pitchFamily="34" charset="-122"/>
                  <a:cs typeface="Times New Roman" pitchFamily="18" charset="0"/>
                </a:rPr>
                <a:t>订单与报价匹配</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endParaRPr lang="en-US" altLang="zh-CN" sz="9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p:txBody>
        </p:sp>
      </p:grpSp>
      <p:grpSp>
        <p:nvGrpSpPr>
          <p:cNvPr id="169" name="组合 52"/>
          <p:cNvGrpSpPr/>
          <p:nvPr/>
        </p:nvGrpSpPr>
        <p:grpSpPr>
          <a:xfrm>
            <a:off x="4397068" y="2657207"/>
            <a:ext cx="901594" cy="2218127"/>
            <a:chOff x="941117" y="2201644"/>
            <a:chExt cx="901594" cy="1322043"/>
          </a:xfrm>
        </p:grpSpPr>
        <p:sp>
          <p:nvSpPr>
            <p:cNvPr id="170" name="圆角矩形 169"/>
            <p:cNvSpPr/>
            <p:nvPr/>
          </p:nvSpPr>
          <p:spPr>
            <a:xfrm>
              <a:off x="941117" y="2215752"/>
              <a:ext cx="901594" cy="1307935"/>
            </a:xfrm>
            <a:prstGeom prst="roundRect">
              <a:avLst>
                <a:gd name="adj" fmla="val 10000"/>
              </a:avLst>
            </a:prstGeom>
            <a:solidFill>
              <a:srgbClr val="4DD1E2"/>
            </a:solidFill>
            <a:ln>
              <a:solidFill>
                <a:srgbClr val="4DD1E2"/>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1" name="圆角矩形 4"/>
            <p:cNvSpPr/>
            <p:nvPr/>
          </p:nvSpPr>
          <p:spPr>
            <a:xfrm>
              <a:off x="967524" y="2201644"/>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ct val="35000"/>
                </a:spcAft>
              </a:pP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kern="1200" dirty="0" smtClean="0">
                  <a:solidFill>
                    <a:srgbClr val="313E4F"/>
                  </a:solidFill>
                  <a:latin typeface="Times New Roman" pitchFamily="18" charset="0"/>
                  <a:ea typeface="微软雅黑" pitchFamily="34" charset="-122"/>
                  <a:cs typeface="Times New Roman" pitchFamily="18" charset="0"/>
                </a:rPr>
                <a:t>提交订单</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endParaRPr lang="en-US" altLang="zh-CN" sz="14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kern="1200" dirty="0" smtClean="0">
                  <a:solidFill>
                    <a:srgbClr val="313E4F"/>
                  </a:solidFill>
                  <a:latin typeface="Times New Roman" pitchFamily="18" charset="0"/>
                  <a:ea typeface="微软雅黑" pitchFamily="34" charset="-122"/>
                  <a:cs typeface="Times New Roman" pitchFamily="18" charset="0"/>
                </a:rPr>
                <a:t>等待</a:t>
              </a:r>
              <a:r>
                <a:rPr lang="zh-CN" altLang="en-US" sz="900" b="1" dirty="0" smtClean="0">
                  <a:solidFill>
                    <a:srgbClr val="313E4F"/>
                  </a:solidFill>
                  <a:latin typeface="Times New Roman" pitchFamily="18" charset="0"/>
                  <a:ea typeface="微软雅黑" pitchFamily="34" charset="-122"/>
                  <a:cs typeface="Times New Roman" pitchFamily="18" charset="0"/>
                </a:rPr>
                <a:t>与报价</a:t>
              </a:r>
              <a:r>
                <a:rPr lang="zh-CN" altLang="en-US" sz="900" b="1" kern="1200" dirty="0" smtClean="0">
                  <a:solidFill>
                    <a:srgbClr val="313E4F"/>
                  </a:solidFill>
                  <a:latin typeface="Times New Roman" pitchFamily="18" charset="0"/>
                  <a:ea typeface="微软雅黑" pitchFamily="34" charset="-122"/>
                  <a:cs typeface="Times New Roman" pitchFamily="18" charset="0"/>
                </a:rPr>
                <a:t>匹配机会</a:t>
              </a:r>
              <a:endParaRPr lang="en-US" altLang="zh-CN" sz="900" b="1" kern="1200" dirty="0" smtClean="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endParaRPr lang="en-US" altLang="zh-CN" sz="1200" b="1" dirty="0">
                <a:solidFill>
                  <a:srgbClr val="313E4F"/>
                </a:solidFill>
                <a:latin typeface="Times New Roman" pitchFamily="18" charset="0"/>
                <a:ea typeface="微软雅黑" pitchFamily="34" charset="-122"/>
                <a:cs typeface="Times New Roman" pitchFamily="18" charset="0"/>
              </a:endParaRPr>
            </a:p>
            <a:p>
              <a:pPr lvl="0" algn="ctr" defTabSz="444500">
                <a:lnSpc>
                  <a:spcPct val="150000"/>
                </a:lnSpc>
                <a:spcBef>
                  <a:spcPct val="0"/>
                </a:spcBef>
                <a:spcAft>
                  <a:spcPct val="3500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3. </a:t>
              </a:r>
              <a:r>
                <a:rPr lang="zh-CN" altLang="en-US" sz="900" b="1" kern="1200" dirty="0" smtClean="0">
                  <a:solidFill>
                    <a:srgbClr val="313E4F"/>
                  </a:solidFill>
                  <a:latin typeface="Times New Roman" pitchFamily="18" charset="0"/>
                  <a:ea typeface="微软雅黑" pitchFamily="34" charset="-122"/>
                  <a:cs typeface="Times New Roman" pitchFamily="18" charset="0"/>
                </a:rPr>
                <a:t>交易达成</a:t>
              </a:r>
              <a:endParaRPr lang="zh-CN" altLang="en-US" sz="900" kern="1200" dirty="0"/>
            </a:p>
          </p:txBody>
        </p:sp>
      </p:grpSp>
      <p:grpSp>
        <p:nvGrpSpPr>
          <p:cNvPr id="172" name="组合 55"/>
          <p:cNvGrpSpPr/>
          <p:nvPr/>
        </p:nvGrpSpPr>
        <p:grpSpPr>
          <a:xfrm>
            <a:off x="5346910" y="2691205"/>
            <a:ext cx="901594" cy="2288186"/>
            <a:chOff x="1656" y="2226131"/>
            <a:chExt cx="901594" cy="1363799"/>
          </a:xfrm>
        </p:grpSpPr>
        <p:sp>
          <p:nvSpPr>
            <p:cNvPr id="173" name="圆角矩形 172"/>
            <p:cNvSpPr/>
            <p:nvPr/>
          </p:nvSpPr>
          <p:spPr>
            <a:xfrm>
              <a:off x="1656" y="2226131"/>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4" name="圆角矩形 4"/>
            <p:cNvSpPr/>
            <p:nvPr/>
          </p:nvSpPr>
          <p:spPr>
            <a:xfrm>
              <a:off x="28063" y="233480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 </a:t>
              </a:r>
              <a:r>
                <a:rPr lang="en-US" altLang="zh-CN" sz="900" b="1" dirty="0" smtClean="0">
                  <a:solidFill>
                    <a:srgbClr val="313E4F"/>
                  </a:solidFill>
                  <a:latin typeface="Microsoft YaHei" charset="-122"/>
                  <a:ea typeface="Microsoft YaHei" charset="-122"/>
                  <a:cs typeface="Microsoft YaHei" charset="-122"/>
                </a:rPr>
                <a:t>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r>
                <a:rPr lang="en-US" altLang="zh-CN" sz="900" b="1" kern="1200" dirty="0" smtClean="0">
                  <a:solidFill>
                    <a:srgbClr val="313E4F"/>
                  </a:solidFill>
                  <a:latin typeface="Microsoft YaHei" charset="-122"/>
                  <a:ea typeface="Microsoft YaHei" charset="-122"/>
                  <a:cs typeface="Microsoft YaHei" charset="-122"/>
                </a:rPr>
                <a:t>(Streaming)</a:t>
              </a: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3.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75" name="组合 58"/>
          <p:cNvGrpSpPr/>
          <p:nvPr/>
        </p:nvGrpSpPr>
        <p:grpSpPr>
          <a:xfrm>
            <a:off x="6286119" y="2668263"/>
            <a:ext cx="901594" cy="2214159"/>
            <a:chOff x="1656" y="2204009"/>
            <a:chExt cx="901594" cy="1319678"/>
          </a:xfrm>
        </p:grpSpPr>
        <p:sp>
          <p:nvSpPr>
            <p:cNvPr id="176" name="圆角矩形 175"/>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7" name="圆角矩形 4"/>
            <p:cNvSpPr/>
            <p:nvPr/>
          </p:nvSpPr>
          <p:spPr>
            <a:xfrm>
              <a:off x="16083" y="2204009"/>
              <a:ext cx="870412"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marL="228600" lvl="0" indent="-228600" algn="ctr" defTabSz="444500">
                <a:lnSpc>
                  <a:spcPct val="150000"/>
                </a:lnSpc>
                <a:spcBef>
                  <a:spcPct val="0"/>
                </a:spcBef>
                <a:spcAft>
                  <a:spcPts val="0"/>
                </a:spcAft>
                <a:buAutoNum type="arabicPeriod"/>
              </a:pPr>
              <a:r>
                <a:rPr lang="en-US" altLang="zh-CN" sz="900" b="1" dirty="0" smtClean="0">
                  <a:solidFill>
                    <a:srgbClr val="313E4F"/>
                  </a:solidFill>
                  <a:latin typeface="Microsoft YaHei" charset="-122"/>
                  <a:ea typeface="Microsoft YaHei" charset="-122"/>
                  <a:cs typeface="Microsoft YaHei" charset="-122"/>
                </a:rPr>
                <a:t>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dirty="0">
                <a:solidFill>
                  <a:srgbClr val="313E4F"/>
                </a:solidFill>
                <a:latin typeface="Microsoft YaHei" charset="-122"/>
                <a:ea typeface="Microsoft YaHei" charset="-122"/>
                <a:cs typeface="Microsoft YaHei" charset="-122"/>
              </a:endParaRPr>
            </a:p>
            <a:p>
              <a:pPr marL="228600" lvl="0" indent="-228600" algn="ctr" defTabSz="444500">
                <a:lnSpc>
                  <a:spcPct val="150000"/>
                </a:lnSpc>
                <a:spcBef>
                  <a:spcPct val="0"/>
                </a:spcBef>
                <a:spcAft>
                  <a:spcPts val="0"/>
                </a:spcAft>
                <a:buAutoNum type="arabicPeriod"/>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3.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78" name="组合 61"/>
          <p:cNvGrpSpPr/>
          <p:nvPr/>
        </p:nvGrpSpPr>
        <p:grpSpPr>
          <a:xfrm>
            <a:off x="7331691" y="2635225"/>
            <a:ext cx="901594" cy="2250735"/>
            <a:chOff x="1656" y="2182209"/>
            <a:chExt cx="901594" cy="1341478"/>
          </a:xfrm>
        </p:grpSpPr>
        <p:sp>
          <p:nvSpPr>
            <p:cNvPr id="179" name="圆角矩形 178"/>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0" name="圆角矩形 4"/>
            <p:cNvSpPr/>
            <p:nvPr/>
          </p:nvSpPr>
          <p:spPr>
            <a:xfrm>
              <a:off x="28063" y="218220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 </a:t>
              </a:r>
              <a:r>
                <a:rPr lang="en-US" altLang="zh-CN" sz="900" b="1" dirty="0" smtClean="0">
                  <a:solidFill>
                    <a:srgbClr val="313E4F"/>
                  </a:solidFill>
                  <a:latin typeface="Microsoft YaHei" charset="-122"/>
                  <a:ea typeface="Microsoft YaHei" charset="-122"/>
                  <a:cs typeface="Microsoft YaHei" charset="-122"/>
                </a:rPr>
                <a:t>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3.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81" name="组合 64"/>
          <p:cNvGrpSpPr/>
          <p:nvPr/>
        </p:nvGrpSpPr>
        <p:grpSpPr>
          <a:xfrm>
            <a:off x="8345364" y="2695042"/>
            <a:ext cx="901594" cy="2194457"/>
            <a:chOff x="1656" y="2215752"/>
            <a:chExt cx="901594" cy="1307935"/>
          </a:xfrm>
        </p:grpSpPr>
        <p:sp>
          <p:nvSpPr>
            <p:cNvPr id="182" name="圆角矩形 181"/>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3"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 </a:t>
              </a:r>
              <a:r>
                <a:rPr lang="zh-CN" altLang="en-US" sz="900" b="1" dirty="0" smtClean="0">
                  <a:solidFill>
                    <a:srgbClr val="313E4F"/>
                  </a:solidFill>
                  <a:latin typeface="Microsoft YaHei" charset="-122"/>
                  <a:ea typeface="Microsoft YaHei" charset="-122"/>
                  <a:cs typeface="Microsoft YaHei" charset="-122"/>
                </a:rPr>
                <a:t>交易意向发布（非公开）</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kern="1200" dirty="0" smtClean="0">
                  <a:solidFill>
                    <a:srgbClr val="313E4F"/>
                  </a:solidFill>
                  <a:latin typeface="Microsoft YaHei" charset="-122"/>
                  <a:ea typeface="Microsoft YaHei" charset="-122"/>
                  <a:cs typeface="Microsoft YaHei" charset="-122"/>
                </a:rPr>
                <a:t>意向智能匹配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dirty="0" smtClean="0">
                  <a:solidFill>
                    <a:srgbClr val="313E4F"/>
                  </a:solidFill>
                  <a:latin typeface="Microsoft YaHei" charset="-122"/>
                  <a:ea typeface="Microsoft YaHei" charset="-122"/>
                  <a:cs typeface="Microsoft YaHei" charset="-122"/>
                </a:rPr>
                <a:t>3. T</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提交报价请求</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4. </a:t>
              </a:r>
              <a:r>
                <a:rPr lang="en-US" altLang="zh-CN" sz="900" b="1" dirty="0" smtClean="0">
                  <a:solidFill>
                    <a:srgbClr val="313E4F"/>
                  </a:solidFill>
                  <a:latin typeface="Microsoft YaHei" charset="-122"/>
                  <a:ea typeface="Microsoft YaHei" charset="-122"/>
                  <a:cs typeface="Microsoft YaHei" charset="-122"/>
                </a:rPr>
                <a:t>M</a:t>
              </a:r>
              <a:r>
                <a:rPr lang="en-US" altLang="zh-CN" sz="900" b="1" kern="1200" dirty="0" smtClean="0">
                  <a:solidFill>
                    <a:srgbClr val="313E4F"/>
                  </a:solidFill>
                  <a:latin typeface="Microsoft YaHei" charset="-122"/>
                  <a:ea typeface="Microsoft YaHei" charset="-122"/>
                  <a:cs typeface="Microsoft YaHei" charset="-122"/>
                </a:rPr>
                <a:t>aker</a:t>
              </a:r>
              <a:r>
                <a:rPr lang="zh-CN" altLang="en-US" sz="900" b="1" kern="1200" dirty="0" smtClean="0">
                  <a:solidFill>
                    <a:srgbClr val="313E4F"/>
                  </a:solidFill>
                  <a:latin typeface="Microsoft YaHei" charset="-122"/>
                  <a:ea typeface="Microsoft YaHei" charset="-122"/>
                  <a:cs typeface="Microsoft YaHei" charset="-122"/>
                </a:rPr>
                <a:t>报价回复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5. </a:t>
              </a:r>
              <a:r>
                <a:rPr lang="en-US" altLang="zh-CN" sz="900" b="1" dirty="0" smtClean="0">
                  <a:solidFill>
                    <a:srgbClr val="313E4F"/>
                  </a:solidFill>
                  <a:latin typeface="Microsoft YaHei" charset="-122"/>
                  <a:ea typeface="Microsoft YaHei" charset="-122"/>
                  <a:cs typeface="Microsoft YaHei" charset="-122"/>
                </a:rPr>
                <a:t>Taker</a:t>
              </a:r>
              <a:r>
                <a:rPr lang="zh-CN" altLang="en-US" sz="900" b="1" dirty="0" smtClean="0">
                  <a:solidFill>
                    <a:srgbClr val="313E4F"/>
                  </a:solidFill>
                  <a:latin typeface="Microsoft YaHei" charset="-122"/>
                  <a:ea typeface="Microsoft YaHei" charset="-122"/>
                  <a:cs typeface="Microsoft YaHei" charset="-122"/>
                </a:rPr>
                <a:t>确认达成交易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84" name="组合 69"/>
          <p:cNvGrpSpPr/>
          <p:nvPr/>
        </p:nvGrpSpPr>
        <p:grpSpPr>
          <a:xfrm>
            <a:off x="9284574" y="2698587"/>
            <a:ext cx="901594" cy="2194457"/>
            <a:chOff x="1656" y="2215752"/>
            <a:chExt cx="901594" cy="1307935"/>
          </a:xfrm>
        </p:grpSpPr>
        <p:sp>
          <p:nvSpPr>
            <p:cNvPr id="185" name="圆角矩形 184"/>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6"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algn="ctr" defTabSz="444500">
                <a:spcBef>
                  <a:spcPct val="0"/>
                </a:spcBef>
              </a:pPr>
              <a:r>
                <a:rPr lang="en-US" altLang="zh-CN" sz="900" b="1" dirty="0" smtClean="0">
                  <a:solidFill>
                    <a:srgbClr val="313E4F"/>
                  </a:solidFill>
                  <a:latin typeface="Microsoft YaHei" charset="-122"/>
                  <a:ea typeface="Microsoft YaHei" charset="-122"/>
                  <a:cs typeface="Microsoft YaHei" charset="-122"/>
                </a:rPr>
                <a:t>1. </a:t>
              </a:r>
              <a:r>
                <a:rPr lang="zh-CN" altLang="en-US" sz="900" b="1" dirty="0" smtClean="0">
                  <a:solidFill>
                    <a:srgbClr val="313E4F"/>
                  </a:solidFill>
                  <a:latin typeface="Microsoft YaHei" charset="-122"/>
                  <a:ea typeface="Microsoft YaHei" charset="-122"/>
                  <a:cs typeface="Microsoft YaHei" charset="-122"/>
                </a:rPr>
                <a:t>交易意向发布（非公开）</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kern="1200" dirty="0" smtClean="0">
                  <a:solidFill>
                    <a:srgbClr val="313E4F"/>
                  </a:solidFill>
                  <a:latin typeface="Microsoft YaHei" charset="-122"/>
                  <a:ea typeface="Microsoft YaHei" charset="-122"/>
                  <a:cs typeface="Microsoft YaHei" charset="-122"/>
                </a:rPr>
                <a:t>意向智能匹配</a:t>
              </a: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r>
                <a:rPr lang="en-US" altLang="zh-CN" sz="900" b="1" dirty="0" smtClean="0">
                  <a:solidFill>
                    <a:srgbClr val="313E4F"/>
                  </a:solidFill>
                  <a:latin typeface="Microsoft YaHei" charset="-122"/>
                  <a:ea typeface="Microsoft YaHei" charset="-122"/>
                  <a:cs typeface="Microsoft YaHei" charset="-122"/>
                </a:rPr>
                <a:t>3. </a:t>
              </a:r>
              <a:r>
                <a:rPr lang="zh-CN" altLang="en-US" sz="900" b="1" dirty="0" smtClean="0">
                  <a:solidFill>
                    <a:srgbClr val="313E4F"/>
                  </a:solidFill>
                  <a:latin typeface="Microsoft YaHei" charset="-122"/>
                  <a:ea typeface="Microsoft YaHei" charset="-122"/>
                  <a:cs typeface="Microsoft YaHei" charset="-122"/>
                </a:rPr>
                <a:t>聊天确定交易要素</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00000"/>
                </a:lnSpc>
                <a:spcBef>
                  <a:spcPct val="0"/>
                </a:spcBef>
                <a:spcAft>
                  <a:spcPts val="0"/>
                </a:spcAft>
              </a:pPr>
              <a:r>
                <a:rPr lang="en-US" altLang="zh-CN" sz="900" b="1" dirty="0" smtClean="0">
                  <a:solidFill>
                    <a:srgbClr val="313E4F"/>
                  </a:solidFill>
                  <a:latin typeface="Microsoft YaHei" charset="-122"/>
                  <a:ea typeface="Microsoft YaHei" charset="-122"/>
                  <a:cs typeface="Microsoft YaHei" charset="-122"/>
                </a:rPr>
                <a:t>4</a:t>
              </a:r>
              <a:r>
                <a:rPr lang="en-US" altLang="zh-CN" sz="900" b="1" kern="1200" dirty="0" smtClean="0">
                  <a:solidFill>
                    <a:srgbClr val="313E4F"/>
                  </a:solidFill>
                  <a:latin typeface="Microsoft YaHei" charset="-122"/>
                  <a:ea typeface="Microsoft YaHei" charset="-122"/>
                  <a:cs typeface="Microsoft YaHei" charset="-122"/>
                </a:rPr>
                <a:t>. </a:t>
              </a:r>
              <a:r>
                <a:rPr lang="zh-CN" altLang="en-US" sz="900" b="1" dirty="0" smtClean="0">
                  <a:solidFill>
                    <a:srgbClr val="313E4F"/>
                  </a:solidFill>
                  <a:latin typeface="Microsoft YaHei" charset="-122"/>
                  <a:ea typeface="Microsoft YaHei" charset="-122"/>
                  <a:cs typeface="Microsoft YaHei" charset="-122"/>
                </a:rPr>
                <a:t>双方录入交易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87" name="组合 72"/>
          <p:cNvGrpSpPr/>
          <p:nvPr/>
        </p:nvGrpSpPr>
        <p:grpSpPr>
          <a:xfrm>
            <a:off x="10223784" y="2702132"/>
            <a:ext cx="901594" cy="2194457"/>
            <a:chOff x="1656" y="2215752"/>
            <a:chExt cx="901594" cy="1307935"/>
          </a:xfrm>
        </p:grpSpPr>
        <p:sp>
          <p:nvSpPr>
            <p:cNvPr id="188" name="圆角矩形 187"/>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9"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a:t>
              </a:r>
              <a:r>
                <a:rPr lang="en-US" altLang="zh-CN" sz="900" b="1" dirty="0" smtClean="0">
                  <a:solidFill>
                    <a:srgbClr val="313E4F"/>
                  </a:solidFill>
                  <a:latin typeface="Microsoft YaHei" charset="-122"/>
                  <a:ea typeface="Microsoft YaHei" charset="-122"/>
                  <a:cs typeface="Microsoft YaHei" charset="-122"/>
                </a:rPr>
                <a:t> </a:t>
              </a:r>
              <a:r>
                <a:rPr lang="zh-CN" altLang="en-US" sz="900" b="1" dirty="0" smtClean="0">
                  <a:solidFill>
                    <a:srgbClr val="313E4F"/>
                  </a:solidFill>
                  <a:latin typeface="Microsoft YaHei" charset="-122"/>
                  <a:ea typeface="Microsoft YaHei" charset="-122"/>
                  <a:cs typeface="Microsoft YaHei" charset="-122"/>
                </a:rPr>
                <a:t>聊天确定交易要素</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dirty="0" smtClean="0">
                  <a:solidFill>
                    <a:srgbClr val="313E4F"/>
                  </a:solidFill>
                  <a:latin typeface="Microsoft YaHei" charset="-122"/>
                  <a:ea typeface="Microsoft YaHei" charset="-122"/>
                  <a:cs typeface="Microsoft YaHei" charset="-122"/>
                </a:rPr>
                <a:t>双方录入交易</a:t>
              </a:r>
              <a:endParaRPr lang="en-US" altLang="zh-CN" sz="900" b="1" kern="1200" dirty="0" smtClean="0">
                <a:solidFill>
                  <a:srgbClr val="313E4F"/>
                </a:solidFill>
                <a:latin typeface="Microsoft YaHei" charset="-122"/>
                <a:ea typeface="Microsoft YaHei" charset="-122"/>
                <a:cs typeface="Microsoft YaHei" charset="-122"/>
              </a:endParaRPr>
            </a:p>
          </p:txBody>
        </p:sp>
      </p:grpSp>
      <p:grpSp>
        <p:nvGrpSpPr>
          <p:cNvPr id="190" name="组合 75"/>
          <p:cNvGrpSpPr/>
          <p:nvPr/>
        </p:nvGrpSpPr>
        <p:grpSpPr>
          <a:xfrm>
            <a:off x="11141738" y="2705676"/>
            <a:ext cx="901594" cy="2194457"/>
            <a:chOff x="1656" y="2215752"/>
            <a:chExt cx="901594" cy="1307935"/>
          </a:xfrm>
        </p:grpSpPr>
        <p:sp>
          <p:nvSpPr>
            <p:cNvPr id="191" name="圆角矩形 190"/>
            <p:cNvSpPr/>
            <p:nvPr/>
          </p:nvSpPr>
          <p:spPr>
            <a:xfrm>
              <a:off x="1656" y="2215752"/>
              <a:ext cx="901594" cy="1307935"/>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2" name="圆角矩形 4"/>
            <p:cNvSpPr/>
            <p:nvPr/>
          </p:nvSpPr>
          <p:spPr>
            <a:xfrm>
              <a:off x="28063" y="2242159"/>
              <a:ext cx="848780" cy="1255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1.</a:t>
              </a:r>
              <a:r>
                <a:rPr lang="en-US" altLang="zh-CN" sz="900" b="1" dirty="0" smtClean="0">
                  <a:solidFill>
                    <a:srgbClr val="313E4F"/>
                  </a:solidFill>
                  <a:latin typeface="Microsoft YaHei" charset="-122"/>
                  <a:ea typeface="Microsoft YaHei" charset="-122"/>
                  <a:cs typeface="Microsoft YaHei" charset="-122"/>
                </a:rPr>
                <a:t> </a:t>
              </a:r>
              <a:r>
                <a:rPr lang="zh-CN" altLang="en-US" sz="900" b="1" dirty="0" smtClean="0">
                  <a:solidFill>
                    <a:srgbClr val="313E4F"/>
                  </a:solidFill>
                  <a:latin typeface="Microsoft YaHei" charset="-122"/>
                  <a:ea typeface="Microsoft YaHei" charset="-122"/>
                  <a:cs typeface="Microsoft YaHei" charset="-122"/>
                </a:rPr>
                <a:t>聊天确定交易要素</a:t>
              </a:r>
              <a:endParaRPr lang="en-US" altLang="zh-CN" sz="900" b="1"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kern="1200" dirty="0" smtClean="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endParaRPr lang="en-US" altLang="zh-CN" sz="900" b="1" dirty="0">
                <a:solidFill>
                  <a:srgbClr val="313E4F"/>
                </a:solidFill>
                <a:latin typeface="Microsoft YaHei" charset="-122"/>
                <a:ea typeface="Microsoft YaHei" charset="-122"/>
                <a:cs typeface="Microsoft YaHei" charset="-122"/>
              </a:endParaRPr>
            </a:p>
            <a:p>
              <a:pPr lvl="0" algn="ctr" defTabSz="444500">
                <a:lnSpc>
                  <a:spcPct val="150000"/>
                </a:lnSpc>
                <a:spcBef>
                  <a:spcPct val="0"/>
                </a:spcBef>
                <a:spcAft>
                  <a:spcPts val="0"/>
                </a:spcAft>
              </a:pPr>
              <a:r>
                <a:rPr lang="en-US" altLang="zh-CN" sz="900" b="1" kern="1200" dirty="0" smtClean="0">
                  <a:solidFill>
                    <a:srgbClr val="313E4F"/>
                  </a:solidFill>
                  <a:latin typeface="Microsoft YaHei" charset="-122"/>
                  <a:ea typeface="Microsoft YaHei" charset="-122"/>
                  <a:cs typeface="Microsoft YaHei" charset="-122"/>
                </a:rPr>
                <a:t>2. </a:t>
              </a:r>
              <a:r>
                <a:rPr lang="zh-CN" altLang="en-US" sz="900" b="1" dirty="0" smtClean="0">
                  <a:solidFill>
                    <a:srgbClr val="313E4F"/>
                  </a:solidFill>
                  <a:latin typeface="Microsoft YaHei" charset="-122"/>
                  <a:ea typeface="Microsoft YaHei" charset="-122"/>
                  <a:cs typeface="Microsoft YaHei" charset="-122"/>
                </a:rPr>
                <a:t>第三方录入交易</a:t>
              </a:r>
              <a:endParaRPr lang="en-US" altLang="zh-CN" sz="900" b="1" kern="1200" dirty="0" smtClean="0">
                <a:solidFill>
                  <a:srgbClr val="313E4F"/>
                </a:solidFill>
                <a:latin typeface="Microsoft YaHei" charset="-122"/>
                <a:ea typeface="Microsoft YaHei" charset="-122"/>
                <a:cs typeface="Microsoft YaHei" charset="-122"/>
              </a:endParaRPr>
            </a:p>
          </p:txBody>
        </p:sp>
      </p:grpSp>
      <p:cxnSp>
        <p:nvCxnSpPr>
          <p:cNvPr id="238" name="直线连接符 237"/>
          <p:cNvCxnSpPr/>
          <p:nvPr/>
        </p:nvCxnSpPr>
        <p:spPr>
          <a:xfrm>
            <a:off x="1507136" y="2313432"/>
            <a:ext cx="18008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39" name="直线连接符 238"/>
          <p:cNvCxnSpPr/>
          <p:nvPr/>
        </p:nvCxnSpPr>
        <p:spPr>
          <a:xfrm>
            <a:off x="3497810" y="2313432"/>
            <a:ext cx="18008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0" name="直线连接符 239"/>
          <p:cNvCxnSpPr/>
          <p:nvPr/>
        </p:nvCxnSpPr>
        <p:spPr>
          <a:xfrm>
            <a:off x="8361879" y="3135247"/>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1" name="直线连接符 240"/>
          <p:cNvCxnSpPr/>
          <p:nvPr/>
        </p:nvCxnSpPr>
        <p:spPr>
          <a:xfrm>
            <a:off x="1539248" y="4168519"/>
            <a:ext cx="6694037"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线连接符 241"/>
          <p:cNvCxnSpPr/>
          <p:nvPr/>
        </p:nvCxnSpPr>
        <p:spPr>
          <a:xfrm>
            <a:off x="8361879" y="3537583"/>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3" name="直线连接符 242"/>
          <p:cNvCxnSpPr/>
          <p:nvPr/>
        </p:nvCxnSpPr>
        <p:spPr>
          <a:xfrm>
            <a:off x="8361879" y="3949063"/>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4" name="直线连接符 243"/>
          <p:cNvCxnSpPr/>
          <p:nvPr/>
        </p:nvCxnSpPr>
        <p:spPr>
          <a:xfrm>
            <a:off x="8361879" y="4378831"/>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5" name="直线连接符 244"/>
          <p:cNvCxnSpPr/>
          <p:nvPr/>
        </p:nvCxnSpPr>
        <p:spPr>
          <a:xfrm>
            <a:off x="10248669" y="3811903"/>
            <a:ext cx="18135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6" name="直线连接符 245"/>
          <p:cNvCxnSpPr/>
          <p:nvPr/>
        </p:nvCxnSpPr>
        <p:spPr>
          <a:xfrm>
            <a:off x="1539248" y="3436999"/>
            <a:ext cx="6694037"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65" name="组 64"/>
          <p:cNvGrpSpPr/>
          <p:nvPr/>
        </p:nvGrpSpPr>
        <p:grpSpPr>
          <a:xfrm>
            <a:off x="1527237" y="1868970"/>
            <a:ext cx="10553415" cy="3023372"/>
            <a:chOff x="1527237" y="1828912"/>
            <a:chExt cx="10553415" cy="3023372"/>
          </a:xfrm>
        </p:grpSpPr>
        <p:sp>
          <p:nvSpPr>
            <p:cNvPr id="121" name="矩形 120"/>
            <p:cNvSpPr/>
            <p:nvPr/>
          </p:nvSpPr>
          <p:spPr>
            <a:xfrm>
              <a:off x="5373892" y="2742917"/>
              <a:ext cx="2848989" cy="209874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b="1" dirty="0" err="1" smtClean="0">
                  <a:latin typeface="微软雅黑" pitchFamily="34" charset="-122"/>
                  <a:ea typeface="微软雅黑" pitchFamily="34" charset="-122"/>
                </a:rPr>
                <a:t>RFQ</a:t>
              </a:r>
              <a:endParaRPr kumimoji="1" lang="en-US" altLang="zh-CN" b="1" dirty="0" smtClean="0">
                <a:latin typeface="微软雅黑" pitchFamily="34" charset="-122"/>
                <a:ea typeface="微软雅黑" pitchFamily="34" charset="-122"/>
              </a:endParaRPr>
            </a:p>
          </p:txBody>
        </p:sp>
        <p:sp>
          <p:nvSpPr>
            <p:cNvPr id="127" name="矩形 126"/>
            <p:cNvSpPr/>
            <p:nvPr/>
          </p:nvSpPr>
          <p:spPr>
            <a:xfrm>
              <a:off x="8341352" y="2742917"/>
              <a:ext cx="1830461" cy="813083"/>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意向智能匹配</a:t>
              </a:r>
              <a:endParaRPr kumimoji="1" lang="en-US" altLang="zh-CN" b="1" dirty="0" smtClean="0">
                <a:latin typeface="微软雅黑" pitchFamily="34" charset="-122"/>
                <a:ea typeface="微软雅黑" pitchFamily="34" charset="-122"/>
              </a:endParaRPr>
            </a:p>
          </p:txBody>
        </p:sp>
        <p:sp>
          <p:nvSpPr>
            <p:cNvPr id="130" name="矩形 129"/>
            <p:cNvSpPr/>
            <p:nvPr/>
          </p:nvSpPr>
          <p:spPr>
            <a:xfrm>
              <a:off x="8371771" y="3576777"/>
              <a:ext cx="848780" cy="127415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b="1" dirty="0" err="1" smtClean="0">
                  <a:latin typeface="微软雅黑" pitchFamily="34" charset="-122"/>
                  <a:ea typeface="微软雅黑" pitchFamily="34" charset="-122"/>
                </a:rPr>
                <a:t>RFQ</a:t>
              </a:r>
              <a:endParaRPr kumimoji="1" lang="en-US" altLang="zh-CN" b="1" dirty="0" smtClean="0">
                <a:latin typeface="微软雅黑" pitchFamily="34" charset="-122"/>
                <a:ea typeface="微软雅黑" pitchFamily="34" charset="-122"/>
              </a:endParaRPr>
            </a:p>
          </p:txBody>
        </p:sp>
        <p:sp>
          <p:nvSpPr>
            <p:cNvPr id="131" name="矩形 130"/>
            <p:cNvSpPr/>
            <p:nvPr/>
          </p:nvSpPr>
          <p:spPr>
            <a:xfrm>
              <a:off x="9299078" y="3584819"/>
              <a:ext cx="850125" cy="126746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协商交易</a:t>
              </a:r>
              <a:endParaRPr kumimoji="1" lang="en-US" altLang="zh-CN" b="1" dirty="0" smtClean="0">
                <a:latin typeface="微软雅黑" pitchFamily="34" charset="-122"/>
                <a:ea typeface="微软雅黑" pitchFamily="34" charset="-122"/>
              </a:endParaRPr>
            </a:p>
          </p:txBody>
        </p:sp>
        <p:sp>
          <p:nvSpPr>
            <p:cNvPr id="132" name="矩形 131"/>
            <p:cNvSpPr/>
            <p:nvPr/>
          </p:nvSpPr>
          <p:spPr>
            <a:xfrm>
              <a:off x="10250191" y="2732272"/>
              <a:ext cx="1830461" cy="209874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协商交易</a:t>
              </a:r>
              <a:endParaRPr kumimoji="1" lang="en-US" altLang="zh-CN" b="1" dirty="0" smtClean="0">
                <a:latin typeface="微软雅黑" pitchFamily="34" charset="-122"/>
                <a:ea typeface="微软雅黑" pitchFamily="34" charset="-122"/>
              </a:endParaRPr>
            </a:p>
          </p:txBody>
        </p:sp>
        <p:sp>
          <p:nvSpPr>
            <p:cNvPr id="133" name="矩形 132"/>
            <p:cNvSpPr/>
            <p:nvPr/>
          </p:nvSpPr>
          <p:spPr>
            <a:xfrm>
              <a:off x="1527237" y="2732272"/>
              <a:ext cx="828144" cy="2120012"/>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点击成交</a:t>
              </a:r>
              <a:endParaRPr kumimoji="1" lang="en-US" altLang="zh-CN" b="1" dirty="0" smtClean="0">
                <a:latin typeface="微软雅黑" pitchFamily="34" charset="-122"/>
                <a:ea typeface="微软雅黑" pitchFamily="34" charset="-122"/>
              </a:endParaRPr>
            </a:p>
          </p:txBody>
        </p:sp>
        <p:sp>
          <p:nvSpPr>
            <p:cNvPr id="134" name="矩形 133"/>
            <p:cNvSpPr/>
            <p:nvPr/>
          </p:nvSpPr>
          <p:spPr>
            <a:xfrm>
              <a:off x="3477177" y="2740838"/>
              <a:ext cx="848781" cy="209874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点击成交</a:t>
              </a:r>
              <a:endParaRPr kumimoji="1" lang="zh-CN" altLang="en-US" b="1" dirty="0">
                <a:latin typeface="微软雅黑" pitchFamily="34" charset="-122"/>
                <a:ea typeface="微软雅黑" pitchFamily="34" charset="-122"/>
              </a:endParaRPr>
            </a:p>
          </p:txBody>
        </p:sp>
        <p:sp>
          <p:nvSpPr>
            <p:cNvPr id="135" name="矩形 134"/>
            <p:cNvSpPr/>
            <p:nvPr/>
          </p:nvSpPr>
          <p:spPr>
            <a:xfrm>
              <a:off x="2452897" y="2721650"/>
              <a:ext cx="828144" cy="2120012"/>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自动订单匹配</a:t>
              </a:r>
              <a:endParaRPr kumimoji="1" lang="en-US" altLang="zh-CN" b="1" dirty="0" smtClean="0">
                <a:latin typeface="微软雅黑" pitchFamily="34" charset="-122"/>
                <a:ea typeface="微软雅黑" pitchFamily="34" charset="-122"/>
              </a:endParaRPr>
            </a:p>
          </p:txBody>
        </p:sp>
        <p:sp>
          <p:nvSpPr>
            <p:cNvPr id="136" name="矩形 135"/>
            <p:cNvSpPr/>
            <p:nvPr/>
          </p:nvSpPr>
          <p:spPr>
            <a:xfrm>
              <a:off x="4420549" y="2740839"/>
              <a:ext cx="848781" cy="2098745"/>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b="1" dirty="0" smtClean="0">
                  <a:latin typeface="微软雅黑" pitchFamily="34" charset="-122"/>
                  <a:ea typeface="微软雅黑" pitchFamily="34" charset="-122"/>
                </a:rPr>
                <a:t>自动报价匹配</a:t>
              </a:r>
              <a:endParaRPr kumimoji="1" lang="zh-CN" altLang="en-US" b="1" dirty="0">
                <a:latin typeface="微软雅黑" pitchFamily="34" charset="-122"/>
                <a:ea typeface="微软雅黑" pitchFamily="34" charset="-122"/>
              </a:endParaRPr>
            </a:p>
          </p:txBody>
        </p:sp>
        <p:sp>
          <p:nvSpPr>
            <p:cNvPr id="115" name="矩形 114"/>
            <p:cNvSpPr/>
            <p:nvPr/>
          </p:nvSpPr>
          <p:spPr>
            <a:xfrm>
              <a:off x="3482429" y="1828912"/>
              <a:ext cx="1830461" cy="383138"/>
            </a:xfrm>
            <a:prstGeom prst="rect">
              <a:avLst/>
            </a:prstGeom>
            <a:solidFill>
              <a:srgbClr val="006064">
                <a:alpha val="60000"/>
              </a:srgbClr>
            </a:solidFill>
            <a:ln w="31750">
              <a:solidFill>
                <a:schemeClr val="accent1">
                  <a:lumMod val="50000"/>
                </a:schemeClr>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400" b="1" dirty="0" smtClean="0">
                  <a:latin typeface="微软雅黑" pitchFamily="34" charset="-122"/>
                  <a:ea typeface="微软雅黑" pitchFamily="34" charset="-122"/>
                </a:rPr>
                <a:t>可执行连续报价（</a:t>
              </a:r>
              <a:r>
                <a:rPr kumimoji="1" lang="en-US" altLang="zh-CN" sz="1400" b="1" dirty="0" smtClean="0">
                  <a:latin typeface="微软雅黑" pitchFamily="34" charset="-122"/>
                  <a:ea typeface="微软雅黑" pitchFamily="34" charset="-122"/>
                </a:rPr>
                <a:t>ESP</a:t>
              </a:r>
              <a:r>
                <a:rPr kumimoji="1" lang="zh-CN" altLang="en-US" sz="1400" b="1" dirty="0" smtClean="0">
                  <a:latin typeface="微软雅黑" pitchFamily="34" charset="-122"/>
                  <a:ea typeface="微软雅黑" pitchFamily="34" charset="-122"/>
                </a:rPr>
                <a:t>）</a:t>
              </a:r>
              <a:endParaRPr kumimoji="1" lang="en-US" altLang="zh-CN" sz="1400" b="1" dirty="0" smtClean="0">
                <a:latin typeface="微软雅黑" pitchFamily="34" charset="-122"/>
                <a:ea typeface="微软雅黑" pitchFamily="34" charset="-122"/>
              </a:endParaRPr>
            </a:p>
          </p:txBody>
        </p:sp>
      </p:grpSp>
      <p:sp>
        <p:nvSpPr>
          <p:cNvPr id="247" name="矩形 246"/>
          <p:cNvSpPr/>
          <p:nvPr/>
        </p:nvSpPr>
        <p:spPr>
          <a:xfrm>
            <a:off x="229735" y="1229592"/>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Times New Roman" pitchFamily="18" charset="0"/>
                <a:ea typeface="微软雅黑" pitchFamily="34" charset="-122"/>
                <a:cs typeface="Times New Roman" pitchFamily="18" charset="0"/>
              </a:rPr>
              <a:t>交易模型</a:t>
            </a:r>
          </a:p>
        </p:txBody>
      </p:sp>
      <p:sp>
        <p:nvSpPr>
          <p:cNvPr id="122" name="矩形 121"/>
          <p:cNvSpPr/>
          <p:nvPr/>
        </p:nvSpPr>
        <p:spPr>
          <a:xfrm>
            <a:off x="231152" y="5169405"/>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Times New Roman" pitchFamily="18" charset="0"/>
                <a:ea typeface="微软雅黑" pitchFamily="34" charset="-122"/>
                <a:cs typeface="Times New Roman" pitchFamily="18" charset="0"/>
              </a:rPr>
              <a:t>目前支持产品</a:t>
            </a:r>
          </a:p>
        </p:txBody>
      </p:sp>
      <p:sp>
        <p:nvSpPr>
          <p:cNvPr id="123" name="矩形 122"/>
          <p:cNvSpPr/>
          <p:nvPr/>
        </p:nvSpPr>
        <p:spPr>
          <a:xfrm>
            <a:off x="240368" y="6063580"/>
            <a:ext cx="1115616" cy="432048"/>
          </a:xfrm>
          <a:prstGeom prst="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Times New Roman" pitchFamily="18" charset="0"/>
                <a:ea typeface="微软雅黑" pitchFamily="34" charset="-122"/>
                <a:cs typeface="Times New Roman" pitchFamily="18" charset="0"/>
              </a:rPr>
              <a:t>未来支持产品</a:t>
            </a:r>
          </a:p>
        </p:txBody>
      </p:sp>
      <p:grpSp>
        <p:nvGrpSpPr>
          <p:cNvPr id="125" name="组合 87"/>
          <p:cNvGrpSpPr/>
          <p:nvPr/>
        </p:nvGrpSpPr>
        <p:grpSpPr>
          <a:xfrm>
            <a:off x="1456736" y="4991100"/>
            <a:ext cx="1896064" cy="797693"/>
            <a:chOff x="5189" y="1517140"/>
            <a:chExt cx="1328327" cy="1290587"/>
          </a:xfrm>
        </p:grpSpPr>
        <p:sp>
          <p:nvSpPr>
            <p:cNvPr id="126" name="圆角矩形 125"/>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8"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质押式回购</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利率互换</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现券</a:t>
              </a:r>
              <a:endParaRPr lang="zh-CN" altLang="en-US" sz="1050" kern="1200" dirty="0">
                <a:solidFill>
                  <a:srgbClr val="313E4F"/>
                </a:solidFill>
              </a:endParaRPr>
            </a:p>
          </p:txBody>
        </p:sp>
      </p:grpSp>
      <p:grpSp>
        <p:nvGrpSpPr>
          <p:cNvPr id="196" name="组合 90"/>
          <p:cNvGrpSpPr/>
          <p:nvPr/>
        </p:nvGrpSpPr>
        <p:grpSpPr>
          <a:xfrm>
            <a:off x="1444036" y="5918200"/>
            <a:ext cx="1896064" cy="797693"/>
            <a:chOff x="5189" y="1517140"/>
            <a:chExt cx="1328327" cy="1290587"/>
          </a:xfrm>
        </p:grpSpPr>
        <p:sp>
          <p:nvSpPr>
            <p:cNvPr id="197" name="圆角矩形 196"/>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8"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质押式回购</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利率互换</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现券</a:t>
              </a:r>
              <a:endParaRPr lang="zh-CN" altLang="en-US" sz="1050" kern="1200" dirty="0">
                <a:solidFill>
                  <a:srgbClr val="313E4F"/>
                </a:solidFill>
              </a:endParaRPr>
            </a:p>
          </p:txBody>
        </p:sp>
      </p:grpSp>
      <p:grpSp>
        <p:nvGrpSpPr>
          <p:cNvPr id="199" name="组合 93"/>
          <p:cNvGrpSpPr/>
          <p:nvPr/>
        </p:nvGrpSpPr>
        <p:grpSpPr>
          <a:xfrm>
            <a:off x="5376718" y="5913573"/>
            <a:ext cx="1810994" cy="796352"/>
            <a:chOff x="1804635" y="4554406"/>
            <a:chExt cx="799357" cy="842525"/>
          </a:xfrm>
        </p:grpSpPr>
        <p:sp>
          <p:nvSpPr>
            <p:cNvPr id="200" name="圆角矩形 199"/>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201"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cs typeface="Times New Roman" pitchFamily="18" charset="0"/>
                </a:rPr>
                <a:t>现券</a:t>
              </a:r>
              <a:endParaRPr lang="zh-CN" altLang="en-US" sz="1200" b="1" kern="1200" dirty="0">
                <a:latin typeface="微软雅黑" pitchFamily="34" charset="-122"/>
                <a:ea typeface="微软雅黑" pitchFamily="34" charset="-122"/>
              </a:endParaRPr>
            </a:p>
          </p:txBody>
        </p:sp>
      </p:grpSp>
      <p:grpSp>
        <p:nvGrpSpPr>
          <p:cNvPr id="202" name="组合 96"/>
          <p:cNvGrpSpPr/>
          <p:nvPr/>
        </p:nvGrpSpPr>
        <p:grpSpPr>
          <a:xfrm>
            <a:off x="3495129" y="4991100"/>
            <a:ext cx="1774201" cy="797693"/>
            <a:chOff x="5189" y="1517140"/>
            <a:chExt cx="1328327" cy="1290587"/>
          </a:xfrm>
        </p:grpSpPr>
        <p:sp>
          <p:nvSpPr>
            <p:cNvPr id="203" name="圆角矩形 202"/>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4"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现券（手工做市报价）</a:t>
              </a:r>
              <a:endParaRPr lang="zh-CN" altLang="en-US" sz="1050" kern="1200" dirty="0">
                <a:solidFill>
                  <a:srgbClr val="313E4F"/>
                </a:solidFill>
              </a:endParaRPr>
            </a:p>
          </p:txBody>
        </p:sp>
      </p:grpSp>
      <p:grpSp>
        <p:nvGrpSpPr>
          <p:cNvPr id="205" name="组合 99"/>
          <p:cNvGrpSpPr/>
          <p:nvPr/>
        </p:nvGrpSpPr>
        <p:grpSpPr>
          <a:xfrm>
            <a:off x="3495129" y="5930900"/>
            <a:ext cx="1774201" cy="797693"/>
            <a:chOff x="5189" y="1517140"/>
            <a:chExt cx="1328327" cy="1290587"/>
          </a:xfrm>
        </p:grpSpPr>
        <p:sp>
          <p:nvSpPr>
            <p:cNvPr id="206" name="圆角矩形 205"/>
            <p:cNvSpPr/>
            <p:nvPr/>
          </p:nvSpPr>
          <p:spPr>
            <a:xfrm>
              <a:off x="5189" y="1517140"/>
              <a:ext cx="1328327" cy="1290587"/>
            </a:xfrm>
            <a:prstGeom prst="roundRect">
              <a:avLst>
                <a:gd name="adj" fmla="val 10000"/>
              </a:avLst>
            </a:prstGeom>
            <a:solidFill>
              <a:srgbClr val="27C6DA">
                <a:alpha val="71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7" name="圆角矩形 4"/>
            <p:cNvSpPr/>
            <p:nvPr/>
          </p:nvSpPr>
          <p:spPr>
            <a:xfrm>
              <a:off x="42989" y="1554940"/>
              <a:ext cx="1252727" cy="1214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现券</a:t>
              </a:r>
              <a:endParaRPr lang="zh-CN" altLang="en-US" sz="1050" kern="1200" dirty="0">
                <a:solidFill>
                  <a:srgbClr val="313E4F"/>
                </a:solidFill>
              </a:endParaRPr>
            </a:p>
          </p:txBody>
        </p:sp>
      </p:grpSp>
      <p:grpSp>
        <p:nvGrpSpPr>
          <p:cNvPr id="208" name="组合 102"/>
          <p:cNvGrpSpPr/>
          <p:nvPr/>
        </p:nvGrpSpPr>
        <p:grpSpPr>
          <a:xfrm>
            <a:off x="5346909" y="4989064"/>
            <a:ext cx="1840803" cy="797693"/>
            <a:chOff x="5189" y="1517140"/>
            <a:chExt cx="1328327" cy="1290587"/>
          </a:xfrm>
          <a:solidFill>
            <a:srgbClr val="D3D3D3"/>
          </a:solidFill>
        </p:grpSpPr>
        <p:sp>
          <p:nvSpPr>
            <p:cNvPr id="209" name="圆角矩形 208"/>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0"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b="1" dirty="0" smtClean="0">
                  <a:solidFill>
                    <a:srgbClr val="313E4F"/>
                  </a:solidFill>
                  <a:latin typeface="Times New Roman" pitchFamily="18" charset="0"/>
                  <a:ea typeface="微软雅黑" pitchFamily="34" charset="-122"/>
                  <a:cs typeface="Times New Roman" pitchFamily="18" charset="0"/>
                </a:rPr>
                <a:t>——</a:t>
              </a:r>
              <a:endParaRPr lang="zh-CN" altLang="en-US" sz="1050" kern="1200" dirty="0">
                <a:solidFill>
                  <a:srgbClr val="313E4F"/>
                </a:solidFill>
              </a:endParaRPr>
            </a:p>
          </p:txBody>
        </p:sp>
      </p:grpSp>
      <p:grpSp>
        <p:nvGrpSpPr>
          <p:cNvPr id="211" name="组合 105"/>
          <p:cNvGrpSpPr/>
          <p:nvPr/>
        </p:nvGrpSpPr>
        <p:grpSpPr>
          <a:xfrm>
            <a:off x="7345218" y="5913573"/>
            <a:ext cx="904144" cy="796352"/>
            <a:chOff x="1804635" y="4554406"/>
            <a:chExt cx="799357" cy="842525"/>
          </a:xfrm>
        </p:grpSpPr>
        <p:sp>
          <p:nvSpPr>
            <p:cNvPr id="212" name="圆角矩形 211"/>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213"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利率互换</a:t>
              </a:r>
              <a:endParaRPr lang="zh-CN" altLang="en-US" sz="1200" b="1" kern="1200" dirty="0">
                <a:latin typeface="微软雅黑" pitchFamily="34" charset="-122"/>
                <a:ea typeface="微软雅黑" pitchFamily="34" charset="-122"/>
              </a:endParaRPr>
            </a:p>
          </p:txBody>
        </p:sp>
      </p:grpSp>
      <p:grpSp>
        <p:nvGrpSpPr>
          <p:cNvPr id="214" name="组合 108"/>
          <p:cNvGrpSpPr/>
          <p:nvPr/>
        </p:nvGrpSpPr>
        <p:grpSpPr>
          <a:xfrm>
            <a:off x="7315410" y="4989064"/>
            <a:ext cx="919026" cy="797693"/>
            <a:chOff x="5189" y="1517140"/>
            <a:chExt cx="1328327" cy="1290587"/>
          </a:xfrm>
          <a:solidFill>
            <a:srgbClr val="4DD1E2"/>
          </a:solidFill>
        </p:grpSpPr>
        <p:sp>
          <p:nvSpPr>
            <p:cNvPr id="215" name="圆角矩形 214"/>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6"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kern="1200" dirty="0" smtClean="0">
                  <a:solidFill>
                    <a:srgbClr val="313E4F"/>
                  </a:solidFill>
                  <a:latin typeface="Times New Roman" pitchFamily="18" charset="0"/>
                  <a:ea typeface="微软雅黑" pitchFamily="34" charset="-122"/>
                  <a:cs typeface="Times New Roman" pitchFamily="18" charset="0"/>
                </a:rPr>
                <a:t>利率互换</a:t>
              </a:r>
              <a:endParaRPr lang="en-US" altLang="zh-CN" sz="1050" b="1" kern="1200"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现券</a:t>
              </a:r>
              <a:endParaRPr lang="zh-CN" altLang="en-US" sz="1050" kern="1200" dirty="0">
                <a:solidFill>
                  <a:srgbClr val="313E4F"/>
                </a:solidFill>
              </a:endParaRPr>
            </a:p>
          </p:txBody>
        </p:sp>
      </p:grpSp>
      <p:grpSp>
        <p:nvGrpSpPr>
          <p:cNvPr id="217" name="组合 111"/>
          <p:cNvGrpSpPr/>
          <p:nvPr/>
        </p:nvGrpSpPr>
        <p:grpSpPr>
          <a:xfrm>
            <a:off x="8364437" y="5904144"/>
            <a:ext cx="1810994" cy="796352"/>
            <a:chOff x="1804635" y="4554406"/>
            <a:chExt cx="799357" cy="842525"/>
          </a:xfrm>
        </p:grpSpPr>
        <p:sp>
          <p:nvSpPr>
            <p:cNvPr id="218" name="圆角矩形 217"/>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219"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cs typeface="Times New Roman" pitchFamily="18" charset="0"/>
                </a:rPr>
                <a:t>现券</a:t>
              </a:r>
              <a:endParaRPr lang="zh-CN" altLang="en-US" sz="1200" b="1" kern="1200" dirty="0">
                <a:latin typeface="微软雅黑" pitchFamily="34" charset="-122"/>
                <a:ea typeface="微软雅黑" pitchFamily="34" charset="-122"/>
              </a:endParaRPr>
            </a:p>
          </p:txBody>
        </p:sp>
      </p:grpSp>
      <p:grpSp>
        <p:nvGrpSpPr>
          <p:cNvPr id="220" name="组合 114"/>
          <p:cNvGrpSpPr/>
          <p:nvPr/>
        </p:nvGrpSpPr>
        <p:grpSpPr>
          <a:xfrm>
            <a:off x="8334628" y="4979635"/>
            <a:ext cx="1840803" cy="797693"/>
            <a:chOff x="5189" y="1517140"/>
            <a:chExt cx="1328327" cy="1290587"/>
          </a:xfrm>
          <a:solidFill>
            <a:srgbClr val="D3D3D3"/>
          </a:solidFill>
        </p:grpSpPr>
        <p:sp>
          <p:nvSpPr>
            <p:cNvPr id="221" name="圆角矩形 220"/>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2"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b="1" dirty="0" smtClean="0">
                  <a:solidFill>
                    <a:srgbClr val="313E4F"/>
                  </a:solidFill>
                  <a:latin typeface="Times New Roman" pitchFamily="18" charset="0"/>
                  <a:ea typeface="微软雅黑" pitchFamily="34" charset="-122"/>
                  <a:cs typeface="Times New Roman" pitchFamily="18" charset="0"/>
                </a:rPr>
                <a:t>——</a:t>
              </a:r>
              <a:endParaRPr lang="zh-CN" altLang="en-US" sz="1050" kern="1200" dirty="0">
                <a:solidFill>
                  <a:srgbClr val="313E4F"/>
                </a:solidFill>
              </a:endParaRPr>
            </a:p>
          </p:txBody>
        </p:sp>
      </p:grpSp>
      <p:grpSp>
        <p:nvGrpSpPr>
          <p:cNvPr id="223" name="组合 117"/>
          <p:cNvGrpSpPr/>
          <p:nvPr/>
        </p:nvGrpSpPr>
        <p:grpSpPr>
          <a:xfrm>
            <a:off x="11172553" y="5890209"/>
            <a:ext cx="904144" cy="796352"/>
            <a:chOff x="1804635" y="4554406"/>
            <a:chExt cx="799357" cy="842525"/>
          </a:xfrm>
        </p:grpSpPr>
        <p:sp>
          <p:nvSpPr>
            <p:cNvPr id="224" name="圆角矩形 223"/>
            <p:cNvSpPr/>
            <p:nvPr/>
          </p:nvSpPr>
          <p:spPr>
            <a:xfrm>
              <a:off x="1804635" y="4554406"/>
              <a:ext cx="799357" cy="842525"/>
            </a:xfrm>
            <a:prstGeom prst="roundRect">
              <a:avLst>
                <a:gd name="adj" fmla="val 10000"/>
              </a:avLst>
            </a:prstGeom>
            <a:solidFill>
              <a:srgbClr val="FFC000">
                <a:alpha val="99000"/>
              </a:srgbClr>
            </a:solidFill>
            <a:ln>
              <a:noFill/>
            </a:ln>
          </p:spPr>
          <p:style>
            <a:lnRef idx="1">
              <a:schemeClr val="accent6"/>
            </a:lnRef>
            <a:fillRef idx="3">
              <a:schemeClr val="accent6"/>
            </a:fillRef>
            <a:effectRef idx="2">
              <a:schemeClr val="accent6"/>
            </a:effectRef>
            <a:fontRef idx="minor">
              <a:schemeClr val="lt1"/>
            </a:fontRef>
          </p:style>
        </p:sp>
        <p:sp>
          <p:nvSpPr>
            <p:cNvPr id="225" name="圆角矩形 4"/>
            <p:cNvSpPr/>
            <p:nvPr/>
          </p:nvSpPr>
          <p:spPr>
            <a:xfrm>
              <a:off x="1828047" y="4577818"/>
              <a:ext cx="752533" cy="795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货币经纪</a:t>
              </a:r>
              <a:endParaRPr lang="en-US" altLang="zh-CN" sz="1200" b="1" kern="1200" dirty="0" smtClean="0">
                <a:latin typeface="微软雅黑" pitchFamily="34" charset="-122"/>
                <a:ea typeface="微软雅黑" pitchFamily="34" charset="-122"/>
              </a:endParaRPr>
            </a:p>
            <a:p>
              <a:pPr lvl="0" algn="ctr" defTabSz="533400">
                <a:lnSpc>
                  <a:spcPct val="90000"/>
                </a:lnSpc>
                <a:spcBef>
                  <a:spcPct val="0"/>
                </a:spcBef>
                <a:spcAft>
                  <a:spcPct val="35000"/>
                </a:spcAft>
              </a:pPr>
              <a:r>
                <a:rPr lang="zh-CN" altLang="en-US" sz="1200" b="1" dirty="0" smtClean="0">
                  <a:latin typeface="微软雅黑" pitchFamily="34" charset="-122"/>
                  <a:ea typeface="微软雅黑" pitchFamily="34" charset="-122"/>
                </a:rPr>
                <a:t>经营产品</a:t>
              </a:r>
              <a:endParaRPr lang="zh-CN" altLang="en-US" sz="1200" b="1" kern="1200" dirty="0">
                <a:latin typeface="微软雅黑" pitchFamily="34" charset="-122"/>
                <a:ea typeface="微软雅黑" pitchFamily="34" charset="-122"/>
              </a:endParaRPr>
            </a:p>
          </p:txBody>
        </p:sp>
      </p:grpSp>
      <p:grpSp>
        <p:nvGrpSpPr>
          <p:cNvPr id="226" name="组合 120"/>
          <p:cNvGrpSpPr/>
          <p:nvPr/>
        </p:nvGrpSpPr>
        <p:grpSpPr>
          <a:xfrm>
            <a:off x="11155445" y="4965700"/>
            <a:ext cx="919026" cy="797693"/>
            <a:chOff x="5189" y="1517140"/>
            <a:chExt cx="1328327" cy="1290587"/>
          </a:xfrm>
          <a:solidFill>
            <a:srgbClr val="D3D3D3"/>
          </a:solidFill>
        </p:grpSpPr>
        <p:sp>
          <p:nvSpPr>
            <p:cNvPr id="227" name="圆角矩形 226"/>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8"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en-US" altLang="zh-CN" sz="1050" dirty="0" smtClean="0">
                  <a:solidFill>
                    <a:srgbClr val="313E4F"/>
                  </a:solidFill>
                </a:rPr>
                <a:t>——</a:t>
              </a:r>
              <a:endParaRPr lang="zh-CN" altLang="en-US" sz="1050" kern="1200" dirty="0">
                <a:solidFill>
                  <a:srgbClr val="313E4F"/>
                </a:solidFill>
              </a:endParaRPr>
            </a:p>
          </p:txBody>
        </p:sp>
      </p:grpSp>
      <p:grpSp>
        <p:nvGrpSpPr>
          <p:cNvPr id="229" name="组合 123"/>
          <p:cNvGrpSpPr/>
          <p:nvPr/>
        </p:nvGrpSpPr>
        <p:grpSpPr>
          <a:xfrm>
            <a:off x="10223719" y="4978400"/>
            <a:ext cx="919026" cy="797693"/>
            <a:chOff x="5189" y="1517140"/>
            <a:chExt cx="1328327" cy="1290587"/>
          </a:xfrm>
          <a:solidFill>
            <a:srgbClr val="4DD1E2"/>
          </a:solidFill>
        </p:grpSpPr>
        <p:sp>
          <p:nvSpPr>
            <p:cNvPr id="230" name="圆角矩形 229"/>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1"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本币市场</a:t>
              </a:r>
              <a:endParaRPr lang="en-US" altLang="zh-CN" sz="1050" b="1"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产品全集</a:t>
              </a:r>
              <a:endParaRPr lang="zh-CN" altLang="en-US" sz="1050" kern="1200" dirty="0">
                <a:solidFill>
                  <a:srgbClr val="313E4F"/>
                </a:solidFill>
              </a:endParaRPr>
            </a:p>
          </p:txBody>
        </p:sp>
      </p:grpSp>
      <p:grpSp>
        <p:nvGrpSpPr>
          <p:cNvPr id="232" name="组合 126"/>
          <p:cNvGrpSpPr/>
          <p:nvPr/>
        </p:nvGrpSpPr>
        <p:grpSpPr>
          <a:xfrm>
            <a:off x="10236419" y="5905500"/>
            <a:ext cx="919026" cy="797693"/>
            <a:chOff x="5189" y="1517140"/>
            <a:chExt cx="1328327" cy="1290587"/>
          </a:xfrm>
          <a:solidFill>
            <a:srgbClr val="4DD1E2"/>
          </a:solidFill>
        </p:grpSpPr>
        <p:sp>
          <p:nvSpPr>
            <p:cNvPr id="233" name="圆角矩形 232"/>
            <p:cNvSpPr/>
            <p:nvPr/>
          </p:nvSpPr>
          <p:spPr>
            <a:xfrm>
              <a:off x="5189" y="1517140"/>
              <a:ext cx="1328327" cy="129058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4" name="圆角矩形 4"/>
            <p:cNvSpPr/>
            <p:nvPr/>
          </p:nvSpPr>
          <p:spPr>
            <a:xfrm>
              <a:off x="42989" y="1554940"/>
              <a:ext cx="1252727" cy="1214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本币市场</a:t>
              </a:r>
              <a:endParaRPr lang="en-US" altLang="zh-CN" sz="1050" b="1" dirty="0" smtClean="0">
                <a:solidFill>
                  <a:srgbClr val="313E4F"/>
                </a:solidFill>
                <a:latin typeface="Times New Roman" pitchFamily="18" charset="0"/>
                <a:ea typeface="微软雅黑" pitchFamily="34" charset="-122"/>
                <a:cs typeface="Times New Roman" pitchFamily="18" charset="0"/>
              </a:endParaRPr>
            </a:p>
            <a:p>
              <a:pPr lvl="0" algn="ctr" defTabSz="466725">
                <a:lnSpc>
                  <a:spcPct val="100000"/>
                </a:lnSpc>
                <a:spcBef>
                  <a:spcPct val="0"/>
                </a:spcBef>
                <a:spcAft>
                  <a:spcPts val="0"/>
                </a:spcAft>
              </a:pPr>
              <a:r>
                <a:rPr lang="zh-CN" altLang="en-US" sz="1050" b="1" dirty="0" smtClean="0">
                  <a:solidFill>
                    <a:srgbClr val="313E4F"/>
                  </a:solidFill>
                  <a:latin typeface="Times New Roman" pitchFamily="18" charset="0"/>
                  <a:ea typeface="微软雅黑" pitchFamily="34" charset="-122"/>
                  <a:cs typeface="Times New Roman" pitchFamily="18" charset="0"/>
                </a:rPr>
                <a:t>产品全集</a:t>
              </a:r>
              <a:endParaRPr lang="zh-CN" altLang="en-US" sz="1050" kern="1200" dirty="0">
                <a:solidFill>
                  <a:srgbClr val="313E4F"/>
                </a:solidFill>
              </a:endParaRPr>
            </a:p>
          </p:txBody>
        </p:sp>
      </p:grpSp>
      <p:grpSp>
        <p:nvGrpSpPr>
          <p:cNvPr id="235" name="组合 234"/>
          <p:cNvGrpSpPr/>
          <p:nvPr/>
        </p:nvGrpSpPr>
        <p:grpSpPr>
          <a:xfrm>
            <a:off x="7320898" y="1842027"/>
            <a:ext cx="4696027" cy="776243"/>
            <a:chOff x="6918687" y="725744"/>
            <a:chExt cx="1841055" cy="1307935"/>
          </a:xfrm>
        </p:grpSpPr>
        <p:sp>
          <p:nvSpPr>
            <p:cNvPr id="236" name="圆角矩形 235"/>
            <p:cNvSpPr/>
            <p:nvPr/>
          </p:nvSpPr>
          <p:spPr>
            <a:xfrm>
              <a:off x="6918687" y="725744"/>
              <a:ext cx="1841055" cy="1307935"/>
            </a:xfrm>
            <a:prstGeom prst="roundRect">
              <a:avLst>
                <a:gd name="adj" fmla="val 10000"/>
              </a:avLst>
            </a:prstGeom>
            <a:solidFill>
              <a:srgbClr val="B3EBF2">
                <a:alpha val="55000"/>
              </a:srgbClr>
            </a:solidFill>
            <a:ln>
              <a:noFill/>
            </a:ln>
          </p:spPr>
          <p:style>
            <a:lnRef idx="1">
              <a:schemeClr val="accent5"/>
            </a:lnRef>
            <a:fillRef idx="2">
              <a:schemeClr val="accent5"/>
            </a:fillRef>
            <a:effectRef idx="1">
              <a:schemeClr val="accent5"/>
            </a:effectRef>
            <a:fontRef idx="minor">
              <a:schemeClr val="dk1"/>
            </a:fontRef>
          </p:style>
        </p:sp>
        <p:sp>
          <p:nvSpPr>
            <p:cNvPr id="237" name="圆角矩形 4"/>
            <p:cNvSpPr/>
            <p:nvPr/>
          </p:nvSpPr>
          <p:spPr>
            <a:xfrm>
              <a:off x="6956995" y="764052"/>
              <a:ext cx="1764439" cy="1231319"/>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zh-CN" altLang="en-US" sz="900" b="1" kern="1200" dirty="0" smtClean="0">
                  <a:solidFill>
                    <a:srgbClr val="313E4F"/>
                  </a:solidFill>
                  <a:latin typeface="Times New Roman" pitchFamily="18" charset="0"/>
                  <a:ea typeface="微软雅黑" pitchFamily="34" charset="-122"/>
                  <a:cs typeface="Times New Roman" pitchFamily="18" charset="0"/>
                </a:rPr>
                <a:t>全市场公开报价意向</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grpSp>
        <p:nvGrpSpPr>
          <p:cNvPr id="248" name="组合 247"/>
          <p:cNvGrpSpPr/>
          <p:nvPr/>
        </p:nvGrpSpPr>
        <p:grpSpPr>
          <a:xfrm>
            <a:off x="5373892" y="1810724"/>
            <a:ext cx="1841055" cy="776243"/>
            <a:chOff x="1994179" y="725744"/>
            <a:chExt cx="1841055" cy="1307935"/>
          </a:xfrm>
        </p:grpSpPr>
        <p:sp>
          <p:nvSpPr>
            <p:cNvPr id="249" name="圆角矩形 248"/>
            <p:cNvSpPr/>
            <p:nvPr/>
          </p:nvSpPr>
          <p:spPr>
            <a:xfrm>
              <a:off x="1994179" y="725744"/>
              <a:ext cx="1841055" cy="1307935"/>
            </a:xfrm>
            <a:prstGeom prst="roundRect">
              <a:avLst>
                <a:gd name="adj" fmla="val 10000"/>
              </a:avLst>
            </a:prstGeom>
            <a:solidFill>
              <a:schemeClr val="accent1">
                <a:lumMod val="60000"/>
                <a:lumOff val="40000"/>
                <a:alpha val="71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0" name="圆角矩形 4"/>
            <p:cNvSpPr/>
            <p:nvPr/>
          </p:nvSpPr>
          <p:spPr>
            <a:xfrm>
              <a:off x="2032487" y="764052"/>
              <a:ext cx="1764439" cy="12313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1. </a:t>
              </a:r>
              <a:r>
                <a:rPr lang="zh-CN" altLang="en-US" sz="900" b="1" dirty="0" smtClean="0">
                  <a:solidFill>
                    <a:srgbClr val="313E4F"/>
                  </a:solidFill>
                  <a:latin typeface="Times New Roman" pitchFamily="18" charset="0"/>
                  <a:ea typeface="微软雅黑" pitchFamily="34" charset="-122"/>
                  <a:cs typeface="Times New Roman" pitchFamily="18" charset="0"/>
                </a:rPr>
                <a:t>做市</a:t>
              </a:r>
              <a:r>
                <a:rPr lang="zh-CN" altLang="en-US" sz="900" b="1" kern="1200" dirty="0" smtClean="0">
                  <a:solidFill>
                    <a:srgbClr val="313E4F"/>
                  </a:solidFill>
                  <a:latin typeface="Times New Roman" pitchFamily="18" charset="0"/>
                  <a:ea typeface="微软雅黑" pitchFamily="34" charset="-122"/>
                  <a:cs typeface="Times New Roman" pitchFamily="18" charset="0"/>
                </a:rPr>
                <a:t>意向报价</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r>
                <a:rPr lang="zh-CN" altLang="en-US" sz="900" b="1" dirty="0" smtClean="0">
                  <a:solidFill>
                    <a:srgbClr val="313E4F"/>
                  </a:solidFill>
                  <a:latin typeface="Times New Roman" pitchFamily="18" charset="0"/>
                  <a:ea typeface="微软雅黑" pitchFamily="34" charset="-122"/>
                  <a:cs typeface="Times New Roman" pitchFamily="18" charset="0"/>
                </a:rPr>
                <a:t>做市机构</a:t>
              </a:r>
              <a:r>
                <a:rPr lang="zh-CN" altLang="en-US" sz="900" b="1" kern="1200" dirty="0" smtClean="0">
                  <a:solidFill>
                    <a:srgbClr val="313E4F"/>
                  </a:solidFill>
                  <a:latin typeface="Times New Roman" pitchFamily="18" charset="0"/>
                  <a:ea typeface="微软雅黑" pitchFamily="34" charset="-122"/>
                  <a:cs typeface="Times New Roman" pitchFamily="18" charset="0"/>
                </a:rPr>
                <a:t>提供做市意向</a:t>
              </a:r>
              <a:r>
                <a:rPr lang="en-US" altLang="zh-CN" sz="900" b="1" kern="1200" dirty="0" smtClean="0">
                  <a:solidFill>
                    <a:srgbClr val="313E4F"/>
                  </a:solidFill>
                  <a:latin typeface="Times New Roman" pitchFamily="18" charset="0"/>
                  <a:ea typeface="微软雅黑" pitchFamily="34" charset="-122"/>
                  <a:cs typeface="Times New Roman" pitchFamily="18" charset="0"/>
                </a:rPr>
                <a:t>)</a:t>
              </a:r>
            </a:p>
            <a:p>
              <a:pPr lvl="0" algn="ctr" defTabSz="444500">
                <a:lnSpc>
                  <a:spcPct val="150000"/>
                </a:lnSpc>
                <a:spcBef>
                  <a:spcPct val="0"/>
                </a:spcBef>
                <a:spcAft>
                  <a:spcPts val="0"/>
                </a:spcAft>
              </a:pPr>
              <a:r>
                <a:rPr lang="en-US" altLang="zh-CN" sz="900" b="1" kern="1200" dirty="0" smtClean="0">
                  <a:solidFill>
                    <a:srgbClr val="313E4F"/>
                  </a:solidFill>
                  <a:latin typeface="Times New Roman" pitchFamily="18" charset="0"/>
                  <a:ea typeface="微软雅黑" pitchFamily="34" charset="-122"/>
                  <a:cs typeface="Times New Roman" pitchFamily="18" charset="0"/>
                </a:rPr>
                <a:t>2. </a:t>
              </a:r>
              <a:r>
                <a:rPr lang="zh-CN" altLang="en-US" sz="900" b="1" dirty="0" smtClean="0">
                  <a:solidFill>
                    <a:srgbClr val="313E4F"/>
                  </a:solidFill>
                  <a:latin typeface="Times New Roman" pitchFamily="18" charset="0"/>
                  <a:ea typeface="微软雅黑" pitchFamily="34" charset="-122"/>
                  <a:cs typeface="Times New Roman" pitchFamily="18" charset="0"/>
                </a:rPr>
                <a:t>生成</a:t>
              </a:r>
              <a:r>
                <a:rPr lang="zh-CN" altLang="en-US" sz="900" b="1" kern="1200" dirty="0" smtClean="0">
                  <a:solidFill>
                    <a:srgbClr val="313E4F"/>
                  </a:solidFill>
                  <a:latin typeface="Times New Roman" pitchFamily="18" charset="0"/>
                  <a:ea typeface="微软雅黑" pitchFamily="34" charset="-122"/>
                  <a:cs typeface="Times New Roman" pitchFamily="18" charset="0"/>
                </a:rPr>
                <a:t>公有行情</a:t>
              </a:r>
              <a:r>
                <a:rPr lang="zh-CN" altLang="en-US" sz="900" b="1" dirty="0" smtClean="0">
                  <a:solidFill>
                    <a:srgbClr val="313E4F"/>
                  </a:solidFill>
                  <a:latin typeface="Times New Roman" pitchFamily="18" charset="0"/>
                  <a:ea typeface="微软雅黑" pitchFamily="34" charset="-122"/>
                  <a:cs typeface="Times New Roman" pitchFamily="18" charset="0"/>
                </a:rPr>
                <a:t>（不可执行价格）</a:t>
              </a:r>
              <a:endParaRPr lang="zh-CN" altLang="en-US" sz="900" b="1" kern="1200" dirty="0">
                <a:solidFill>
                  <a:srgbClr val="313E4F"/>
                </a:solidFill>
                <a:latin typeface="Times New Roman" pitchFamily="18" charset="0"/>
                <a:ea typeface="微软雅黑" pitchFamily="34" charset="-122"/>
                <a:cs typeface="Times New Roman" pitchFamily="18" charset="0"/>
              </a:endParaRPr>
            </a:p>
          </p:txBody>
        </p:sp>
      </p:grpSp>
      <p:cxnSp>
        <p:nvCxnSpPr>
          <p:cNvPr id="251" name="直线连接符 129"/>
          <p:cNvCxnSpPr/>
          <p:nvPr/>
        </p:nvCxnSpPr>
        <p:spPr>
          <a:xfrm>
            <a:off x="5390110" y="2313432"/>
            <a:ext cx="180085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6286</TotalTime>
  <Words>7620</Words>
  <Application>Microsoft Office PowerPoint</Application>
  <PresentationFormat>Widescreen</PresentationFormat>
  <Paragraphs>1115</Paragraphs>
  <Slides>50</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Microsoft YaHei Light</vt:lpstr>
      <vt:lpstr>宋体</vt:lpstr>
      <vt:lpstr>微软雅黑</vt:lpstr>
      <vt:lpstr>微软雅黑</vt:lpstr>
      <vt:lpstr>DengXian</vt:lpstr>
      <vt:lpstr>DengXian Light</vt:lpstr>
      <vt:lpstr>Arial</vt:lpstr>
      <vt:lpstr>Calibri</vt:lpstr>
      <vt:lpstr>Helvetica</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Xiaojing Bao</cp:lastModifiedBy>
  <cp:revision>361</cp:revision>
  <dcterms:created xsi:type="dcterms:W3CDTF">2016-11-16T02:53:03Z</dcterms:created>
  <dcterms:modified xsi:type="dcterms:W3CDTF">2017-05-17T06:42:06Z</dcterms:modified>
</cp:coreProperties>
</file>